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66"/>
  </p:notesMasterIdLst>
  <p:sldIdLst>
    <p:sldId id="321" r:id="rId2"/>
    <p:sldId id="403" r:id="rId3"/>
    <p:sldId id="291" r:id="rId4"/>
    <p:sldId id="297" r:id="rId5"/>
    <p:sldId id="293" r:id="rId6"/>
    <p:sldId id="355" r:id="rId7"/>
    <p:sldId id="299" r:id="rId8"/>
    <p:sldId id="326" r:id="rId9"/>
    <p:sldId id="323" r:id="rId10"/>
    <p:sldId id="354" r:id="rId11"/>
    <p:sldId id="324" r:id="rId12"/>
    <p:sldId id="369" r:id="rId13"/>
    <p:sldId id="325" r:id="rId14"/>
    <p:sldId id="294" r:id="rId15"/>
    <p:sldId id="295" r:id="rId16"/>
    <p:sldId id="358" r:id="rId17"/>
    <p:sldId id="359" r:id="rId18"/>
    <p:sldId id="360" r:id="rId19"/>
    <p:sldId id="361" r:id="rId20"/>
    <p:sldId id="365" r:id="rId21"/>
    <p:sldId id="366" r:id="rId22"/>
    <p:sldId id="367" r:id="rId23"/>
    <p:sldId id="368" r:id="rId24"/>
    <p:sldId id="342" r:id="rId25"/>
    <p:sldId id="344" r:id="rId26"/>
    <p:sldId id="345" r:id="rId27"/>
    <p:sldId id="313" r:id="rId28"/>
    <p:sldId id="315" r:id="rId29"/>
    <p:sldId id="322" r:id="rId30"/>
    <p:sldId id="405" r:id="rId31"/>
    <p:sldId id="402" r:id="rId32"/>
    <p:sldId id="395" r:id="rId33"/>
    <p:sldId id="396"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85" r:id="rId50"/>
    <p:sldId id="388" r:id="rId51"/>
    <p:sldId id="392" r:id="rId52"/>
    <p:sldId id="398" r:id="rId53"/>
    <p:sldId id="393" r:id="rId54"/>
    <p:sldId id="389" r:id="rId55"/>
    <p:sldId id="399" r:id="rId56"/>
    <p:sldId id="390" r:id="rId57"/>
    <p:sldId id="391" r:id="rId58"/>
    <p:sldId id="386" r:id="rId59"/>
    <p:sldId id="394" r:id="rId60"/>
    <p:sldId id="397" r:id="rId61"/>
    <p:sldId id="387" r:id="rId62"/>
    <p:sldId id="401" r:id="rId63"/>
    <p:sldId id="400" r:id="rId64"/>
    <p:sldId id="404" r:id="rId65"/>
  </p:sldIdLst>
  <p:sldSz cx="9144000" cy="6858000" type="screen4x3"/>
  <p:notesSz cx="6858000" cy="9144000"/>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FF5050"/>
    <a:srgbClr val="00CC00"/>
    <a:srgbClr val="FFCC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38" autoAdjust="0"/>
    <p:restoredTop sz="81286" autoAdjust="0"/>
  </p:normalViewPr>
  <p:slideViewPr>
    <p:cSldViewPr>
      <p:cViewPr varScale="1">
        <p:scale>
          <a:sx n="94" d="100"/>
          <a:sy n="94" d="100"/>
        </p:scale>
        <p:origin x="-21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14"/>
    </p:cViewPr>
  </p:sorterViewPr>
  <p:notesViewPr>
    <p:cSldViewPr>
      <p:cViewPr varScale="1">
        <p:scale>
          <a:sx n="55" d="100"/>
          <a:sy n="55" d="100"/>
        </p:scale>
        <p:origin x="288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AU"/>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AU"/>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AU"/>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FAA136E-C7F0-4879-9C50-C40E5D5D24F0}" type="slidenum">
              <a:rPr lang="en-AU"/>
              <a:pPr>
                <a:defRPr/>
              </a:pPr>
              <a:t>‹#›</a:t>
            </a:fld>
            <a:endParaRPr lang="en-AU"/>
          </a:p>
        </p:txBody>
      </p:sp>
    </p:spTree>
    <p:extLst>
      <p:ext uri="{BB962C8B-B14F-4D97-AF65-F5344CB8AC3E}">
        <p14:creationId xmlns:p14="http://schemas.microsoft.com/office/powerpoint/2010/main" val="1546259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pPr>
              <a:defRPr/>
            </a:pPr>
            <a:fld id="{CF915185-CA9F-46B8-AD0D-D4D8D12E73AB}" type="slidenum">
              <a:rPr lang="en-AU" smtClean="0"/>
              <a:pPr>
                <a:defRPr/>
              </a:pPr>
              <a:t>1</a:t>
            </a:fld>
            <a:endParaRPr lang="en-AU"/>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AU" dirty="0">
              <a:latin typeface="Arial" charset="0"/>
            </a:endParaRPr>
          </a:p>
          <a:p>
            <a:pPr eaLnBrk="1" hangingPunct="1"/>
            <a:r>
              <a:rPr lang="en-AU" dirty="0"/>
              <a:t>This PPT</a:t>
            </a:r>
            <a:r>
              <a:rPr lang="en-AU" baseline="0" dirty="0"/>
              <a:t> is for creating new smaller PPTs on different topics relating to inclusion (one </a:t>
            </a:r>
            <a:r>
              <a:rPr lang="en-AU" baseline="0" dirty="0" err="1"/>
              <a:t>PPt</a:t>
            </a:r>
            <a:r>
              <a:rPr lang="en-AU" baseline="0" dirty="0"/>
              <a:t> for gender, and one for youth, and one for marginalised groups in general). Not to be shown in one presentation, and/or broken up by small </a:t>
            </a:r>
            <a:r>
              <a:rPr lang="en-AU" baseline="0"/>
              <a:t>group activities.</a:t>
            </a:r>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SLIDE CONTENT: </a:t>
            </a:r>
            <a:r>
              <a:rPr lang="en-US" altLang="en-US" i="1"/>
              <a:t>One way for parties to promote the inclusion of women is through the establishment of a strong women’s wing. As we noted earlier, a wing is a party subgroup. Like the “mother” party, the </a:t>
            </a:r>
            <a:r>
              <a:rPr lang="en-US" altLang="en-US" i="1" u="sng"/>
              <a:t>wing can have branches at the regional and local levels</a:t>
            </a:r>
            <a:r>
              <a:rPr lang="en-US" altLang="en-US" i="1"/>
              <a:t>. It is </a:t>
            </a:r>
            <a:r>
              <a:rPr lang="en-US" altLang="en-US" i="1" u="sng"/>
              <a:t>critical that the wing have strong linkages to the mother party</a:t>
            </a:r>
            <a:r>
              <a:rPr lang="en-US" altLang="en-US" i="1"/>
              <a:t>. Ideally the </a:t>
            </a:r>
            <a:r>
              <a:rPr lang="en-US" altLang="en-US" i="1" u="sng"/>
              <a:t>wing should have representation on </a:t>
            </a:r>
            <a:r>
              <a:rPr lang="en-US" altLang="en-US" i="1" u="sng">
                <a:solidFill>
                  <a:srgbClr val="000000"/>
                </a:solidFill>
              </a:rPr>
              <a:t>central decision-making bodies </a:t>
            </a:r>
            <a:r>
              <a:rPr lang="en-US" altLang="en-US" i="1">
                <a:solidFill>
                  <a:srgbClr val="000000"/>
                </a:solidFill>
              </a:rPr>
              <a:t>within their parties. </a:t>
            </a:r>
            <a:r>
              <a:rPr lang="en-US" altLang="en-US" i="1" u="sng">
                <a:solidFill>
                  <a:srgbClr val="000000"/>
                </a:solidFill>
              </a:rPr>
              <a:t>Wings should also receive funding from the party or be permitted to raise their own</a:t>
            </a:r>
            <a:r>
              <a:rPr lang="en-US" altLang="en-US" i="1">
                <a:solidFill>
                  <a:srgbClr val="000000"/>
                </a:solidFill>
              </a:rPr>
              <a:t> funding. Ideally mother parties would also </a:t>
            </a:r>
            <a:r>
              <a:rPr lang="en-US" altLang="en-US" i="1" u="sng">
                <a:solidFill>
                  <a:srgbClr val="000000"/>
                </a:solidFill>
              </a:rPr>
              <a:t>provide wings with office space </a:t>
            </a:r>
            <a:r>
              <a:rPr lang="en-US" altLang="en-US" i="1">
                <a:solidFill>
                  <a:srgbClr val="000000"/>
                </a:solidFill>
              </a:rPr>
              <a:t>within their national and branch headquarters. At every level, there needs to be clarity about the exact roles, responsibilities and authority of the women’s wing. If wings are not linked to decision-making bodies and are not given real authority or resources, they </a:t>
            </a:r>
            <a:r>
              <a:rPr lang="en-US" altLang="en-US" i="1" u="sng">
                <a:solidFill>
                  <a:srgbClr val="000000"/>
                </a:solidFill>
              </a:rPr>
              <a:t>risk becoming a way for parties to marginalize and sideline women</a:t>
            </a:r>
            <a:r>
              <a:rPr lang="en-US" altLang="en-US" i="1">
                <a:solidFill>
                  <a:srgbClr val="000000"/>
                </a:solidFill>
              </a:rPr>
              <a:t>.</a:t>
            </a:r>
          </a:p>
          <a:p>
            <a:pPr>
              <a:spcBef>
                <a:spcPct val="0"/>
              </a:spcBef>
            </a:pPr>
            <a:endParaRPr lang="en-US" altLang="en-US" i="1"/>
          </a:p>
          <a:p>
            <a:pPr eaLnBrk="1" hangingPunct="1">
              <a:spcBef>
                <a:spcPct val="0"/>
              </a:spcBef>
            </a:pPr>
            <a:r>
              <a:rPr lang="en-US" altLang="en-US" b="1"/>
              <a:t>TRAINER NOTE:</a:t>
            </a:r>
            <a:r>
              <a:rPr lang="en-US" altLang="en-US" i="1"/>
              <a:t> </a:t>
            </a:r>
            <a:r>
              <a:rPr lang="en-029" altLang="en-US" i="1"/>
              <a:t>Ask the participants to describe how their women’s wing is organized. Pass out copies of the handout and read over it with participants. After considering these other options, ask participants if there are changes they would propose to improve upon the structure of their wings. Keep in mind that this may be a sensitive discussion if held during a multi-party workshop.</a:t>
            </a:r>
          </a:p>
          <a:p>
            <a:pPr eaLnBrk="1" hangingPunct="1">
              <a:spcBef>
                <a:spcPct val="0"/>
              </a:spcBef>
            </a:pPr>
            <a:endParaRPr lang="en-029" altLang="en-US" i="1"/>
          </a:p>
          <a:p>
            <a:pPr eaLnBrk="1" hangingPunct="1">
              <a:spcBef>
                <a:spcPct val="0"/>
              </a:spcBef>
            </a:pPr>
            <a:r>
              <a:rPr lang="en-029" altLang="en-US" b="1"/>
              <a:t>HANDOUT 4: </a:t>
            </a:r>
            <a:r>
              <a:rPr lang="en-029" altLang="en-US" i="1"/>
              <a:t>Women’s Wing Organizational Structures and Relations with the Party</a:t>
            </a:r>
            <a:endParaRPr lang="en-US" altLang="en-US" i="1"/>
          </a:p>
          <a:p>
            <a:pPr eaLnBrk="1" hangingPunct="1">
              <a:spcBef>
                <a:spcPct val="0"/>
              </a:spcBef>
            </a:pPr>
            <a:endParaRPr lang="en-US" altLang="en-US" i="1"/>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itchFamily="34" charset="0"/>
                <a:cs typeface="Arial" charset="0"/>
              </a:defRPr>
            </a:lvl1pPr>
            <a:lvl2pPr marL="731731" indent="-281435" eaLnBrk="0" hangingPunct="0">
              <a:defRPr>
                <a:solidFill>
                  <a:schemeClr val="tx1"/>
                </a:solidFill>
                <a:latin typeface="Calibri" pitchFamily="34" charset="0"/>
                <a:cs typeface="Arial" charset="0"/>
              </a:defRPr>
            </a:lvl2pPr>
            <a:lvl3pPr marL="1125741" indent="-225148" eaLnBrk="0" hangingPunct="0">
              <a:defRPr>
                <a:solidFill>
                  <a:schemeClr val="tx1"/>
                </a:solidFill>
                <a:latin typeface="Calibri" pitchFamily="34" charset="0"/>
                <a:cs typeface="Arial" charset="0"/>
              </a:defRPr>
            </a:lvl3pPr>
            <a:lvl4pPr marL="1576037" indent="-225148" eaLnBrk="0" hangingPunct="0">
              <a:defRPr>
                <a:solidFill>
                  <a:schemeClr val="tx1"/>
                </a:solidFill>
                <a:latin typeface="Calibri" pitchFamily="34" charset="0"/>
                <a:cs typeface="Arial" charset="0"/>
              </a:defRPr>
            </a:lvl4pPr>
            <a:lvl5pPr marL="2026333" indent="-225148" eaLnBrk="0" hangingPunct="0">
              <a:defRPr>
                <a:solidFill>
                  <a:schemeClr val="tx1"/>
                </a:solidFill>
                <a:latin typeface="Calibri" pitchFamily="34" charset="0"/>
                <a:cs typeface="Arial" charset="0"/>
              </a:defRPr>
            </a:lvl5pPr>
            <a:lvl6pPr marL="2476630" indent="-225148" eaLnBrk="0" fontAlgn="base" hangingPunct="0">
              <a:spcBef>
                <a:spcPct val="0"/>
              </a:spcBef>
              <a:spcAft>
                <a:spcPct val="0"/>
              </a:spcAft>
              <a:defRPr>
                <a:solidFill>
                  <a:schemeClr val="tx1"/>
                </a:solidFill>
                <a:latin typeface="Calibri" pitchFamily="34" charset="0"/>
                <a:cs typeface="Arial" charset="0"/>
              </a:defRPr>
            </a:lvl6pPr>
            <a:lvl7pPr marL="2926926" indent="-225148" eaLnBrk="0" fontAlgn="base" hangingPunct="0">
              <a:spcBef>
                <a:spcPct val="0"/>
              </a:spcBef>
              <a:spcAft>
                <a:spcPct val="0"/>
              </a:spcAft>
              <a:defRPr>
                <a:solidFill>
                  <a:schemeClr val="tx1"/>
                </a:solidFill>
                <a:latin typeface="Calibri" pitchFamily="34" charset="0"/>
                <a:cs typeface="Arial" charset="0"/>
              </a:defRPr>
            </a:lvl7pPr>
            <a:lvl8pPr marL="3377222" indent="-225148" eaLnBrk="0" fontAlgn="base" hangingPunct="0">
              <a:spcBef>
                <a:spcPct val="0"/>
              </a:spcBef>
              <a:spcAft>
                <a:spcPct val="0"/>
              </a:spcAft>
              <a:defRPr>
                <a:solidFill>
                  <a:schemeClr val="tx1"/>
                </a:solidFill>
                <a:latin typeface="Calibri" pitchFamily="34" charset="0"/>
                <a:cs typeface="Arial" charset="0"/>
              </a:defRPr>
            </a:lvl8pPr>
            <a:lvl9pPr marL="3827518" indent="-225148"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8601EA8-9608-4213-A2A5-9F61F7394FCD}" type="slidenum">
              <a:rPr lang="en-US" altLang="en-US"/>
              <a:pPr eaLnBrk="1" hangingPunct="1"/>
              <a:t>24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p:txBody>
          <a:bodyPr wrap="square" numCol="1" anchor="t" anchorCtr="0" compatLnSpc="1">
            <a:prstTxWarp prst="textNoShape">
              <a:avLst/>
            </a:prstTxWarp>
          </a:bodyPr>
          <a:lstStyle/>
          <a:p>
            <a:pPr>
              <a:spcBef>
                <a:spcPct val="0"/>
              </a:spcBef>
            </a:pPr>
            <a:r>
              <a:rPr lang="en-US" altLang="en-US" b="1"/>
              <a:t>SLIDE CONTENT: </a:t>
            </a:r>
            <a:r>
              <a:rPr lang="en-US" altLang="en-US" i="1"/>
              <a:t>Women’s wings can engage in a wide variety of activities to promote gender equality and women’s political participation. For example, wings can:</a:t>
            </a:r>
          </a:p>
          <a:p>
            <a:pPr>
              <a:spcBef>
                <a:spcPct val="0"/>
              </a:spcBef>
              <a:buFontTx/>
              <a:buChar char="•"/>
            </a:pPr>
            <a:r>
              <a:rPr lang="en-GB" altLang="en-US" i="1"/>
              <a:t> Gather and build awareness of local, regional and international gender equality frameworks</a:t>
            </a:r>
            <a:r>
              <a:rPr lang="en-US" altLang="en-US" i="1"/>
              <a:t> such as the Convention on the Elimination of All Forms of Discrimination against Women and the Beijing</a:t>
            </a:r>
            <a:r>
              <a:rPr lang="en-GB" altLang="en-US" i="1"/>
              <a:t> Plan so that these documents are readily available and so that party activists are aware of the commitments that their country has made.</a:t>
            </a:r>
            <a:endParaRPr lang="en-US" altLang="en-US" i="1"/>
          </a:p>
          <a:p>
            <a:pPr>
              <a:spcBef>
                <a:spcPct val="0"/>
              </a:spcBef>
              <a:buFontTx/>
              <a:buChar char="•"/>
            </a:pPr>
            <a:r>
              <a:rPr lang="en-GB" altLang="en-US" i="1"/>
              <a:t> Gather positive examples of gender policies and organizational models from other parties in their country and internationally and draft a party gender equality policy and revisions that would engender the party’s constitution and statutes. This could include pushing for the establishment of a quota or other affirmative action mechanism to ensure that women have access to leadership positions within the party and to candidate lists.</a:t>
            </a:r>
            <a:endParaRPr lang="en-US" altLang="en-US" i="1"/>
          </a:p>
          <a:p>
            <a:pPr>
              <a:spcBef>
                <a:spcPct val="0"/>
              </a:spcBef>
              <a:buFontTx/>
              <a:buChar char="•"/>
            </a:pPr>
            <a:r>
              <a:rPr lang="en-GB" altLang="en-US" i="1"/>
              <a:t> Network and share experiences with women from local and international parties.</a:t>
            </a:r>
            <a:endParaRPr lang="en-US" altLang="en-US" i="1"/>
          </a:p>
          <a:p>
            <a:pPr>
              <a:spcBef>
                <a:spcPct val="0"/>
              </a:spcBef>
              <a:buFontTx/>
              <a:buChar char="•"/>
            </a:pPr>
            <a:r>
              <a:rPr lang="en-GB" altLang="en-US" i="1"/>
              <a:t> Identify potential male allies within the party and seek their support.</a:t>
            </a:r>
            <a:endParaRPr lang="en-US" altLang="en-US" i="1"/>
          </a:p>
          <a:p>
            <a:pPr>
              <a:spcBef>
                <a:spcPct val="0"/>
              </a:spcBef>
              <a:buFontTx/>
              <a:buChar char="•"/>
            </a:pPr>
            <a:r>
              <a:rPr lang="en-GB" altLang="en-US" i="1"/>
              <a:t> Organize training courses for women party activists on gender, leadership and political skills such as policy development, networking, advocacy  and public speaking. </a:t>
            </a:r>
            <a:endParaRPr lang="en-US" altLang="en-US" i="1"/>
          </a:p>
          <a:p>
            <a:pPr>
              <a:spcBef>
                <a:spcPct val="0"/>
              </a:spcBef>
              <a:buFontTx/>
              <a:buChar char="•"/>
            </a:pPr>
            <a:r>
              <a:rPr lang="en-GB" altLang="en-US" i="1"/>
              <a:t> Identify, train and fundraise for women candidates.</a:t>
            </a:r>
            <a:endParaRPr lang="en-US" altLang="en-US" i="1"/>
          </a:p>
          <a:p>
            <a:pPr>
              <a:spcBef>
                <a:spcPct val="0"/>
              </a:spcBef>
              <a:buFontTx/>
              <a:buChar char="•"/>
            </a:pPr>
            <a:r>
              <a:rPr lang="en-GB" altLang="en-US" i="1"/>
              <a:t> Lobbying party leaders on women’s policy issues.</a:t>
            </a:r>
            <a:endParaRPr lang="en-US" altLang="en-US" i="1">
              <a:solidFill>
                <a:srgbClr val="003366"/>
              </a:solidFill>
            </a:endParaRPr>
          </a:p>
          <a:p>
            <a:pPr>
              <a:spcBef>
                <a:spcPct val="0"/>
              </a:spcBef>
            </a:pPr>
            <a:endParaRPr lang="en-US" altLang="en-US" i="1"/>
          </a:p>
          <a:p>
            <a:pPr eaLnBrk="1" hangingPunct="1">
              <a:spcBef>
                <a:spcPct val="0"/>
              </a:spcBef>
            </a:pPr>
            <a:r>
              <a:rPr lang="en-US" altLang="en-US" b="1"/>
              <a:t>TRAINER NOTE:</a:t>
            </a:r>
            <a:r>
              <a:rPr lang="en-US" altLang="en-US" i="1"/>
              <a:t> Highlight responses that participants may have missed during their brainstorm. Provide participants with a copy of the handout.</a:t>
            </a:r>
          </a:p>
          <a:p>
            <a:pPr eaLnBrk="1" hangingPunct="1">
              <a:spcBef>
                <a:spcPct val="0"/>
              </a:spcBef>
            </a:pPr>
            <a:r>
              <a:rPr lang="en-US" altLang="en-US" b="1"/>
              <a:t>HANDOUT 5: </a:t>
            </a:r>
            <a:r>
              <a:rPr lang="en-US" altLang="en-US" i="1"/>
              <a:t>Women’s Wings Fact Sheet</a:t>
            </a:r>
          </a:p>
          <a:p>
            <a:pPr eaLnBrk="1" hangingPunct="1">
              <a:spcBef>
                <a:spcPct val="0"/>
              </a:spcBef>
            </a:pPr>
            <a:endParaRPr lang="en-US" altLang="en-US" sz="1100" i="1"/>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itchFamily="34" charset="0"/>
                <a:cs typeface="Arial" charset="0"/>
              </a:defRPr>
            </a:lvl1pPr>
            <a:lvl2pPr marL="731731" indent="-281435" eaLnBrk="0" hangingPunct="0">
              <a:defRPr>
                <a:solidFill>
                  <a:schemeClr val="tx1"/>
                </a:solidFill>
                <a:latin typeface="Calibri" pitchFamily="34" charset="0"/>
                <a:cs typeface="Arial" charset="0"/>
              </a:defRPr>
            </a:lvl2pPr>
            <a:lvl3pPr marL="1125741" indent="-225148" eaLnBrk="0" hangingPunct="0">
              <a:defRPr>
                <a:solidFill>
                  <a:schemeClr val="tx1"/>
                </a:solidFill>
                <a:latin typeface="Calibri" pitchFamily="34" charset="0"/>
                <a:cs typeface="Arial" charset="0"/>
              </a:defRPr>
            </a:lvl3pPr>
            <a:lvl4pPr marL="1576037" indent="-225148" eaLnBrk="0" hangingPunct="0">
              <a:defRPr>
                <a:solidFill>
                  <a:schemeClr val="tx1"/>
                </a:solidFill>
                <a:latin typeface="Calibri" pitchFamily="34" charset="0"/>
                <a:cs typeface="Arial" charset="0"/>
              </a:defRPr>
            </a:lvl4pPr>
            <a:lvl5pPr marL="2026333" indent="-225148" eaLnBrk="0" hangingPunct="0">
              <a:defRPr>
                <a:solidFill>
                  <a:schemeClr val="tx1"/>
                </a:solidFill>
                <a:latin typeface="Calibri" pitchFamily="34" charset="0"/>
                <a:cs typeface="Arial" charset="0"/>
              </a:defRPr>
            </a:lvl5pPr>
            <a:lvl6pPr marL="2476630" indent="-225148" eaLnBrk="0" fontAlgn="base" hangingPunct="0">
              <a:spcBef>
                <a:spcPct val="0"/>
              </a:spcBef>
              <a:spcAft>
                <a:spcPct val="0"/>
              </a:spcAft>
              <a:defRPr>
                <a:solidFill>
                  <a:schemeClr val="tx1"/>
                </a:solidFill>
                <a:latin typeface="Calibri" pitchFamily="34" charset="0"/>
                <a:cs typeface="Arial" charset="0"/>
              </a:defRPr>
            </a:lvl6pPr>
            <a:lvl7pPr marL="2926926" indent="-225148" eaLnBrk="0" fontAlgn="base" hangingPunct="0">
              <a:spcBef>
                <a:spcPct val="0"/>
              </a:spcBef>
              <a:spcAft>
                <a:spcPct val="0"/>
              </a:spcAft>
              <a:defRPr>
                <a:solidFill>
                  <a:schemeClr val="tx1"/>
                </a:solidFill>
                <a:latin typeface="Calibri" pitchFamily="34" charset="0"/>
                <a:cs typeface="Arial" charset="0"/>
              </a:defRPr>
            </a:lvl7pPr>
            <a:lvl8pPr marL="3377222" indent="-225148" eaLnBrk="0" fontAlgn="base" hangingPunct="0">
              <a:spcBef>
                <a:spcPct val="0"/>
              </a:spcBef>
              <a:spcAft>
                <a:spcPct val="0"/>
              </a:spcAft>
              <a:defRPr>
                <a:solidFill>
                  <a:schemeClr val="tx1"/>
                </a:solidFill>
                <a:latin typeface="Calibri" pitchFamily="34" charset="0"/>
                <a:cs typeface="Arial" charset="0"/>
              </a:defRPr>
            </a:lvl8pPr>
            <a:lvl9pPr marL="3827518" indent="-225148"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21CBF25-05B8-4118-943D-F076ECD52403}" type="slidenum">
              <a:rPr lang="en-US" altLang="en-US"/>
              <a:pPr eaLnBrk="1" hangingPunct="1"/>
              <a:t>25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5000"/>
              </a:lnSpc>
              <a:spcBef>
                <a:spcPct val="0"/>
              </a:spcBef>
            </a:pPr>
            <a:r>
              <a:rPr lang="en-US" altLang="en-US" b="1"/>
              <a:t>SLIDE CONTENT: </a:t>
            </a:r>
            <a:r>
              <a:rPr lang="en-US" altLang="en-US" i="1">
                <a:solidFill>
                  <a:srgbClr val="000000"/>
                </a:solidFill>
              </a:rPr>
              <a:t>One extreme step that some women have taken when they were met with resistance within their parties was to start parties of their own – parties for women! Women's political parties have been </a:t>
            </a:r>
            <a:r>
              <a:rPr lang="en-US" altLang="en-US" i="1" u="sng">
                <a:solidFill>
                  <a:srgbClr val="000000"/>
                </a:solidFill>
              </a:rPr>
              <a:t>organized in countries such as Armenia, India, Lithuania, Northern Ireland and Russia</a:t>
            </a:r>
            <a:r>
              <a:rPr lang="en-US" altLang="en-US" i="1">
                <a:solidFill>
                  <a:srgbClr val="000000"/>
                </a:solidFill>
              </a:rPr>
              <a:t>. In many countries, women’s parties did not diversify their platforms and move past issues of women's participation, making it difficult for them to resonate with a wider cross-section of the population. In cases where they developed more comprehensive platforms, they were seen as similar to more established parties, apart from their concentration on women's participation in politics. Some parties enjoyed limited success, in part because they appealed to positive traditional stereotypes associated with women. For example, the women’s party in Russia capitalized on the public opinion that they were "motherly figures" that could save the country. In Northern Ireland, the women's party was seen as being apart from the violent conflict.</a:t>
            </a:r>
          </a:p>
          <a:p>
            <a:pPr eaLnBrk="1" hangingPunct="1">
              <a:lnSpc>
                <a:spcPct val="95000"/>
              </a:lnSpc>
              <a:spcBef>
                <a:spcPct val="0"/>
              </a:spcBef>
            </a:pPr>
            <a:endParaRPr lang="en-US" altLang="en-US" i="1">
              <a:solidFill>
                <a:srgbClr val="000000"/>
              </a:solidFill>
            </a:endParaRPr>
          </a:p>
          <a:p>
            <a:pPr eaLnBrk="1" hangingPunct="1">
              <a:lnSpc>
                <a:spcPct val="95000"/>
              </a:lnSpc>
              <a:spcBef>
                <a:spcPct val="0"/>
              </a:spcBef>
            </a:pPr>
            <a:r>
              <a:rPr lang="en-US" altLang="en-US" i="1" u="sng">
                <a:solidFill>
                  <a:srgbClr val="000000"/>
                </a:solidFill>
              </a:rPr>
              <a:t>While their success has been limited, in many places they have prompted a discussion on and support for women's rights and roles in a country's political system</a:t>
            </a:r>
            <a:r>
              <a:rPr lang="en-US" altLang="en-US" i="1">
                <a:solidFill>
                  <a:srgbClr val="000000"/>
                </a:solidFill>
              </a:rPr>
              <a:t>. For example, the presence of women's parties in elections has, in some cases, helped increase support for women candidates from mainstream parties.</a:t>
            </a:r>
          </a:p>
          <a:p>
            <a:pPr lvl="1" indent="-337722" eaLnBrk="1" hangingPunct="1">
              <a:lnSpc>
                <a:spcPct val="95000"/>
              </a:lnSpc>
              <a:spcBef>
                <a:spcPct val="0"/>
              </a:spcBef>
              <a:buClr>
                <a:srgbClr val="000000"/>
              </a:buClr>
            </a:pPr>
            <a:endParaRPr lang="en-US" altLang="en-US" i="1"/>
          </a:p>
          <a:p>
            <a:r>
              <a:rPr lang="en-US" altLang="en-US" b="1"/>
              <a:t>TRAINER NOTE: </a:t>
            </a:r>
            <a:r>
              <a:rPr lang="en-US" altLang="en-US" i="1"/>
              <a:t>Ask participants whether they think women’s parties could be effective in their country. Why or why not?</a:t>
            </a:r>
          </a:p>
        </p:txBody>
      </p:sp>
      <p:sp>
        <p:nvSpPr>
          <p:cNvPr id="37892" name="Slide Number Placeholder 3"/>
          <p:cNvSpPr>
            <a:spLocks noGrp="1"/>
          </p:cNvSpPr>
          <p:nvPr>
            <p:ph type="sldNum" sz="quarter" idx="5"/>
          </p:nvPr>
        </p:nvSpPr>
        <p:spPr bwMode="auto">
          <a:extLst/>
        </p:spPr>
        <p:txBody>
          <a:bodyPr/>
          <a:lstStyle>
            <a:lvl1pPr eaLnBrk="0" hangingPunct="0">
              <a:defRPr>
                <a:solidFill>
                  <a:schemeClr val="tx1"/>
                </a:solidFill>
                <a:latin typeface="Calibri" pitchFamily="34" charset="0"/>
                <a:cs typeface="Arial" charset="0"/>
              </a:defRPr>
            </a:lvl1pPr>
            <a:lvl2pPr marL="731731" indent="-281435" eaLnBrk="0" hangingPunct="0">
              <a:defRPr>
                <a:solidFill>
                  <a:schemeClr val="tx1"/>
                </a:solidFill>
                <a:latin typeface="Calibri" pitchFamily="34" charset="0"/>
                <a:cs typeface="Arial" charset="0"/>
              </a:defRPr>
            </a:lvl2pPr>
            <a:lvl3pPr marL="1125741" indent="-225148" eaLnBrk="0" hangingPunct="0">
              <a:defRPr>
                <a:solidFill>
                  <a:schemeClr val="tx1"/>
                </a:solidFill>
                <a:latin typeface="Calibri" pitchFamily="34" charset="0"/>
                <a:cs typeface="Arial" charset="0"/>
              </a:defRPr>
            </a:lvl3pPr>
            <a:lvl4pPr marL="1576037" indent="-225148" eaLnBrk="0" hangingPunct="0">
              <a:defRPr>
                <a:solidFill>
                  <a:schemeClr val="tx1"/>
                </a:solidFill>
                <a:latin typeface="Calibri" pitchFamily="34" charset="0"/>
                <a:cs typeface="Arial" charset="0"/>
              </a:defRPr>
            </a:lvl4pPr>
            <a:lvl5pPr marL="2026333" indent="-225148" eaLnBrk="0" hangingPunct="0">
              <a:defRPr>
                <a:solidFill>
                  <a:schemeClr val="tx1"/>
                </a:solidFill>
                <a:latin typeface="Calibri" pitchFamily="34" charset="0"/>
                <a:cs typeface="Arial" charset="0"/>
              </a:defRPr>
            </a:lvl5pPr>
            <a:lvl6pPr marL="2476630" indent="-225148" eaLnBrk="0" fontAlgn="base" hangingPunct="0">
              <a:spcBef>
                <a:spcPct val="0"/>
              </a:spcBef>
              <a:spcAft>
                <a:spcPct val="0"/>
              </a:spcAft>
              <a:defRPr>
                <a:solidFill>
                  <a:schemeClr val="tx1"/>
                </a:solidFill>
                <a:latin typeface="Calibri" pitchFamily="34" charset="0"/>
                <a:cs typeface="Arial" charset="0"/>
              </a:defRPr>
            </a:lvl6pPr>
            <a:lvl7pPr marL="2926926" indent="-225148" eaLnBrk="0" fontAlgn="base" hangingPunct="0">
              <a:spcBef>
                <a:spcPct val="0"/>
              </a:spcBef>
              <a:spcAft>
                <a:spcPct val="0"/>
              </a:spcAft>
              <a:defRPr>
                <a:solidFill>
                  <a:schemeClr val="tx1"/>
                </a:solidFill>
                <a:latin typeface="Calibri" pitchFamily="34" charset="0"/>
                <a:cs typeface="Arial" charset="0"/>
              </a:defRPr>
            </a:lvl7pPr>
            <a:lvl8pPr marL="3377222" indent="-225148" eaLnBrk="0" fontAlgn="base" hangingPunct="0">
              <a:spcBef>
                <a:spcPct val="0"/>
              </a:spcBef>
              <a:spcAft>
                <a:spcPct val="0"/>
              </a:spcAft>
              <a:defRPr>
                <a:solidFill>
                  <a:schemeClr val="tx1"/>
                </a:solidFill>
                <a:latin typeface="Calibri" pitchFamily="34" charset="0"/>
                <a:cs typeface="Arial" charset="0"/>
              </a:defRPr>
            </a:lvl8pPr>
            <a:lvl9pPr marL="3827518" indent="-225148"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89E93D9-8ADE-4F22-AEC2-04E665E6D83D}" type="slidenum">
              <a:rPr lang="en-US" altLang="en-US"/>
              <a:pPr eaLnBrk="1" hangingPunct="1"/>
              <a:t>26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dirty="0">
              <a:solidFill>
                <a:schemeClr val="tx1"/>
              </a:solidFill>
              <a:latin typeface="Times New Roman" pitchFamily="18" charset="0"/>
              <a:ea typeface="+mn-ea"/>
              <a:cs typeface="+mn-cs"/>
            </a:endParaRPr>
          </a:p>
          <a:p>
            <a:r>
              <a:rPr lang="en-AU" sz="1200" b="0" i="0" u="none" strike="noStrike" kern="1200" baseline="0" dirty="0">
                <a:solidFill>
                  <a:schemeClr val="tx1"/>
                </a:solidFill>
                <a:latin typeface="Times New Roman" pitchFamily="18" charset="0"/>
                <a:ea typeface="+mn-ea"/>
                <a:cs typeface="+mn-cs"/>
              </a:rPr>
              <a:t> </a:t>
            </a:r>
          </a:p>
          <a:p>
            <a:endParaRPr lang="en-AU" sz="1200" b="0" i="0" u="none" strike="noStrike" kern="1200" baseline="0" dirty="0">
              <a:solidFill>
                <a:schemeClr val="tx1"/>
              </a:solidFill>
              <a:latin typeface="Times New Roman" pitchFamily="18" charset="0"/>
              <a:ea typeface="+mn-ea"/>
              <a:cs typeface="+mn-cs"/>
            </a:endParaRPr>
          </a:p>
          <a:p>
            <a:endParaRPr lang="en-AU" sz="1200" b="0" i="0" u="none" strike="noStrike" kern="1200" baseline="0" dirty="0">
              <a:solidFill>
                <a:schemeClr val="tx1"/>
              </a:solidFill>
              <a:latin typeface="Times New Roman" pitchFamily="18" charset="0"/>
              <a:ea typeface="+mn-ea"/>
              <a:cs typeface="+mn-cs"/>
            </a:endParaRPr>
          </a:p>
          <a:p>
            <a:r>
              <a:rPr lang="en-AU" sz="1200" b="1" i="0" u="none" strike="noStrike" kern="1200" baseline="0" dirty="0">
                <a:solidFill>
                  <a:schemeClr val="tx1"/>
                </a:solidFill>
                <a:latin typeface="Times New Roman" pitchFamily="18" charset="0"/>
                <a:ea typeface="+mn-ea"/>
                <a:cs typeface="+mn-cs"/>
              </a:rPr>
              <a:t>Gender-targeted Public Funding for Political Parties</a:t>
            </a:r>
            <a:endParaRPr lang="en-AU" sz="1200" b="0" i="0" u="none" strike="noStrike" kern="1200" baseline="0" dirty="0">
              <a:solidFill>
                <a:schemeClr val="tx1"/>
              </a:solidFill>
              <a:latin typeface="Times New Roman" pitchFamily="18" charset="0"/>
              <a:ea typeface="+mn-ea"/>
              <a:cs typeface="+mn-cs"/>
            </a:endParaRPr>
          </a:p>
          <a:p>
            <a:r>
              <a:rPr lang="en-AU" sz="1200" b="0" i="0" u="none" strike="noStrike" kern="1200" baseline="0" dirty="0">
                <a:solidFill>
                  <a:schemeClr val="tx1"/>
                </a:solidFill>
                <a:latin typeface="Times New Roman" pitchFamily="18" charset="0"/>
                <a:ea typeface="+mn-ea"/>
                <a:cs typeface="+mn-cs"/>
              </a:rPr>
              <a:t>A comparative analysis, 2018</a:t>
            </a:r>
            <a:endParaRPr lang="en-AU" dirty="0"/>
          </a:p>
        </p:txBody>
      </p:sp>
      <p:sp>
        <p:nvSpPr>
          <p:cNvPr id="4" name="Slide Number Placeholder 3"/>
          <p:cNvSpPr>
            <a:spLocks noGrp="1"/>
          </p:cNvSpPr>
          <p:nvPr>
            <p:ph type="sldNum" sz="quarter" idx="10"/>
          </p:nvPr>
        </p:nvSpPr>
        <p:spPr/>
        <p:txBody>
          <a:bodyPr/>
          <a:lstStyle/>
          <a:p>
            <a:pPr>
              <a:defRPr/>
            </a:pPr>
            <a:fld id="{BFAA136E-C7F0-4879-9C50-C40E5D5D24F0}" type="slidenum">
              <a:rPr lang="en-AU" smtClean="0"/>
              <a:pPr>
                <a:defRPr/>
              </a:pPr>
              <a:t>28</a:t>
            </a:fld>
            <a:endParaRPr lang="en-AU"/>
          </a:p>
        </p:txBody>
      </p:sp>
    </p:spTree>
    <p:extLst>
      <p:ext uri="{BB962C8B-B14F-4D97-AF65-F5344CB8AC3E}">
        <p14:creationId xmlns:p14="http://schemas.microsoft.com/office/powerpoint/2010/main" val="3876626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Several political parties include equality clauses in their vision statements and party bylaws. For example, in El Salvador, the mission statement and ethics code of the </a:t>
            </a:r>
            <a:r>
              <a:rPr lang="en-AU" dirty="0" err="1"/>
              <a:t>Farabundo</a:t>
            </a:r>
            <a:r>
              <a:rPr lang="en-AU" dirty="0"/>
              <a:t> Marti Front for National Liberation (FMLN) include a clause on political equality for women. Alongside with addressing gender equality in its statutes and regulations, the Citizens’ Action Party (PAC) in Costa Rica also established a Prosecutor’s Office on Gender Equality, which was mandated to monitor, report, and advise on how the regulations were being implemented</a:t>
            </a:r>
          </a:p>
          <a:p>
            <a:endParaRPr lang="en-AU" dirty="0"/>
          </a:p>
          <a:p>
            <a:r>
              <a:rPr lang="en-AU" dirty="0"/>
              <a:t>India: The national executive committee of the </a:t>
            </a:r>
            <a:r>
              <a:rPr lang="en-AU" dirty="0" err="1"/>
              <a:t>Bhatariya</a:t>
            </a:r>
            <a:r>
              <a:rPr lang="en-AU" dirty="0"/>
              <a:t> Janata Party (BJP) amended its constitution in 2008 to reserve 33 percent of the party’s leadership positions for women and make the chief of the national women’s branch a member of the party’s central election committee. </a:t>
            </a:r>
          </a:p>
          <a:p>
            <a:endParaRPr lang="en-AU" dirty="0"/>
          </a:p>
          <a:p>
            <a:r>
              <a:rPr lang="en-AU" dirty="0"/>
              <a:t>Germany: The Christian Democratic Union (CDU) adopted a 33 percent quota for party officials in 1996. If the quota is not met, the internal elections must be repeated.1</a:t>
            </a:r>
          </a:p>
          <a:p>
            <a:endParaRPr lang="en-AU" dirty="0"/>
          </a:p>
          <a:p>
            <a:r>
              <a:rPr lang="en-AU" dirty="0"/>
              <a:t>Set targets for participation in party conventions In many political parties, annual party conventions are where policy is set and major party decisions are made. In almost all political parties, conventions provide opportunities for delegates to build the political and financial relationships necessary for successful political careers. Political parties may therefore establish targets to ensure that a proportion of the delegates attending are women. For example, in the United States the Democratic Party has adopted rules for the participation of women delegates at national party nomination conventions. As a result of internal lobbying by women members and support from party leaders, the party’s Charter requires that nominating convention delegates comprise equal numbers of women and men. </a:t>
            </a:r>
          </a:p>
          <a:p>
            <a:endParaRPr lang="en-AU" dirty="0"/>
          </a:p>
          <a:p>
            <a:r>
              <a:rPr lang="en-AU" dirty="0"/>
              <a:t>In addition, implementing separate forums for women delegates to meet at party conventions offers important networking opportunities. In Australia, the </a:t>
            </a:r>
            <a:r>
              <a:rPr lang="en-AU" dirty="0" err="1"/>
              <a:t>Labor</a:t>
            </a:r>
            <a:r>
              <a:rPr lang="en-AU" dirty="0"/>
              <a:t> Party’s Women’s Organization holds its own conference every year to provide women with the opportunity to discuss policy, to lobby on specific issues, and to network with each other. In El Salvador, the FMLN’s Women’s Secretariat organizes an annual conference of the party’s women leaders, bringing together office holders and members of the party’s executive board to formulate gender equality strategies and policies. It is important that the resolutions taken in these women’s forums are formally adopted and used to guide the direction of the party on policy matters. </a:t>
            </a:r>
          </a:p>
        </p:txBody>
      </p:sp>
      <p:sp>
        <p:nvSpPr>
          <p:cNvPr id="4" name="Slide Number Placeholder 3"/>
          <p:cNvSpPr>
            <a:spLocks noGrp="1"/>
          </p:cNvSpPr>
          <p:nvPr>
            <p:ph type="sldNum" sz="quarter" idx="10"/>
          </p:nvPr>
        </p:nvSpPr>
        <p:spPr/>
        <p:txBody>
          <a:bodyPr/>
          <a:lstStyle/>
          <a:p>
            <a:pPr>
              <a:defRPr/>
            </a:pPr>
            <a:fld id="{BFAA136E-C7F0-4879-9C50-C40E5D5D24F0}" type="slidenum">
              <a:rPr lang="en-AU" smtClean="0"/>
              <a:pPr>
                <a:defRPr/>
              </a:pPr>
              <a:t>31</a:t>
            </a:fld>
            <a:endParaRPr lang="en-AU"/>
          </a:p>
        </p:txBody>
      </p:sp>
    </p:spTree>
    <p:extLst>
      <p:ext uri="{BB962C8B-B14F-4D97-AF65-F5344CB8AC3E}">
        <p14:creationId xmlns:p14="http://schemas.microsoft.com/office/powerpoint/2010/main" val="3399561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Targeted funding based on eligibility describes systems in which political parties can only access all or part of the public funding if they comply with certain regulations on gender equality, usually that they achieve a certain level of gender balance among their nominated or elected candidates. In practice, this is commonly done by setting aside a certain proportion of the dedicated public funding, and making this accessible only to parties that have complied with such provisions.</a:t>
            </a:r>
          </a:p>
          <a:p>
            <a:r>
              <a:rPr lang="en-AU" dirty="0"/>
              <a:t>The most extreme version of tying public funding to gender equality is one where parties that do not meet certain criteria receive no public funding at all. Systems that do not allow the candidates submitted by political parties on to the ballot if the party has failed to meet an established gender quota regarding their candidates or candidate lists usually fall within this category.</a:t>
            </a:r>
          </a:p>
          <a:p>
            <a:endParaRPr lang="en-AU" dirty="0"/>
          </a:p>
          <a:p>
            <a:r>
              <a:rPr lang="en-AU" dirty="0"/>
              <a:t>The second type of gender-related public funding is one where the allocation of money to political parties depends on the level of gender equality demonstrated by each political party, most commonly the gender balance among the candidates selected by each party. The formal difference is that with eligibility provisions, a certain proportion of the total public funding is only available to parties that achieve a certain level of gender equality, or that parties that do not reach this level are denied public funding altogether. Allocation provisions, by contrast, mean that parties receive more or less public funding depending on the level of gender equality among their candidates. Allocation provisions can include either the addition or the withdrawal of public funding, and can therefore function as either a carrot or a stick. The difference between eligibility and allocation provisions for political parties and female candidates may in some cases be quite small.</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i="1" dirty="0"/>
              <a:t>The most straightforward system is to provide additional public funding for each woman candidate who is either nominated or elected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i="1" dirty="0"/>
              <a:t>In Chile parties receive a flat rate of additional public funding for each woman candidate from that party who is elected. In Croatia parties receive an additional 10 per cent of the amount envisaged for each member of parliament for each woman elected. A temporary measure in Solomon Islands provides for increased public funding to any party that has at least one woman elected to parliament, although only one woman was elected in the most recent election. Less detailed provisions are in place that allow for increased public funding in relation to the number of female candidates nominated by parties in Ethiopia, Romania and South Korea.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i="1" dirty="0"/>
              <a:t>It is also possible, albeit unusual, to relate public funding to the share of the vote that female candidates attract. In Papua New Guinea female candidates who gain at least 10 per cent of the vote earn their political parties an additional flat rate in public funding. (This is the only allocation system that uses a threshold, although in this case set as a share of the vote, not of women as candidates.)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i="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i="1" dirty="0"/>
              <a:t>In Brazil and Italy parties must use at least 5 per cent of their funds to promote the participation of women. There are also provisions in Brazil that a certain share of the airtime given to each political party must be devoted to promoting political participation by women. Meanwhile, in Chile, Honduras, Panama and South Korea 10 per cent is earmarked for gender-related activities. A more modest provision in Mexico requires parties to use at least 2 per cent of their public funding for such purposes.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i="1" dirty="0"/>
              <a:t>In Colombia, for example, not less than 15 per cent of the funding for each political party must be used to increase the participation of youth, women and ethnic minorities, while 30 per cent must be used for similar purposes in Kenya</a:t>
            </a:r>
          </a:p>
          <a:p>
            <a:endParaRPr lang="en-AU" dirty="0"/>
          </a:p>
        </p:txBody>
      </p:sp>
      <p:sp>
        <p:nvSpPr>
          <p:cNvPr id="4" name="Slide Number Placeholder 3"/>
          <p:cNvSpPr>
            <a:spLocks noGrp="1"/>
          </p:cNvSpPr>
          <p:nvPr>
            <p:ph type="sldNum" sz="quarter" idx="10"/>
          </p:nvPr>
        </p:nvSpPr>
        <p:spPr/>
        <p:txBody>
          <a:bodyPr/>
          <a:lstStyle/>
          <a:p>
            <a:pPr>
              <a:defRPr/>
            </a:pPr>
            <a:fld id="{BFAA136E-C7F0-4879-9C50-C40E5D5D24F0}" type="slidenum">
              <a:rPr lang="en-AU" smtClean="0"/>
              <a:pPr>
                <a:defRPr/>
              </a:pPr>
              <a:t>32</a:t>
            </a:fld>
            <a:endParaRPr lang="en-AU"/>
          </a:p>
        </p:txBody>
      </p:sp>
    </p:spTree>
    <p:extLst>
      <p:ext uri="{BB962C8B-B14F-4D97-AF65-F5344CB8AC3E}">
        <p14:creationId xmlns:p14="http://schemas.microsoft.com/office/powerpoint/2010/main" val="286799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However, ‘parties that are not serious about gender equality can easily bypass this requirement by simply creating new deputy positions for women that have no real power’ (</a:t>
            </a:r>
            <a:r>
              <a:rPr lang="en-AU" dirty="0" err="1"/>
              <a:t>Ohman</a:t>
            </a:r>
            <a:r>
              <a:rPr lang="en-AU" dirty="0"/>
              <a:t> and </a:t>
            </a:r>
            <a:r>
              <a:rPr lang="en-AU" dirty="0" err="1"/>
              <a:t>Lintari</a:t>
            </a:r>
            <a:r>
              <a:rPr lang="en-AU" dirty="0"/>
              <a:t> 2015: 22). Discussions are ongoing about further reforms in line with the gender equality provisions written into the 2010 Kenyan Constitution.</a:t>
            </a:r>
          </a:p>
        </p:txBody>
      </p:sp>
      <p:sp>
        <p:nvSpPr>
          <p:cNvPr id="4" name="Slide Number Placeholder 3"/>
          <p:cNvSpPr>
            <a:spLocks noGrp="1"/>
          </p:cNvSpPr>
          <p:nvPr>
            <p:ph type="sldNum" sz="quarter" idx="10"/>
          </p:nvPr>
        </p:nvSpPr>
        <p:spPr/>
        <p:txBody>
          <a:bodyPr/>
          <a:lstStyle/>
          <a:p>
            <a:pPr>
              <a:defRPr/>
            </a:pPr>
            <a:fld id="{BFAA136E-C7F0-4879-9C50-C40E5D5D24F0}" type="slidenum">
              <a:rPr lang="en-AU" smtClean="0"/>
              <a:pPr>
                <a:defRPr/>
              </a:pPr>
              <a:t>59</a:t>
            </a:fld>
            <a:endParaRPr lang="en-AU"/>
          </a:p>
        </p:txBody>
      </p:sp>
    </p:spTree>
    <p:extLst>
      <p:ext uri="{BB962C8B-B14F-4D97-AF65-F5344CB8AC3E}">
        <p14:creationId xmlns:p14="http://schemas.microsoft.com/office/powerpoint/2010/main" val="233324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strategies require the cooperation of a variety of actors and political parties from across the political spectrum. </a:t>
            </a:r>
          </a:p>
        </p:txBody>
      </p:sp>
      <p:sp>
        <p:nvSpPr>
          <p:cNvPr id="4" name="Slide Number Placeholder 3"/>
          <p:cNvSpPr>
            <a:spLocks noGrp="1"/>
          </p:cNvSpPr>
          <p:nvPr>
            <p:ph type="sldNum" sz="quarter" idx="10"/>
          </p:nvPr>
        </p:nvSpPr>
        <p:spPr/>
        <p:txBody>
          <a:bodyPr/>
          <a:lstStyle/>
          <a:p>
            <a:pPr>
              <a:defRPr/>
            </a:pPr>
            <a:fld id="{BFAA136E-C7F0-4879-9C50-C40E5D5D24F0}" type="slidenum">
              <a:rPr lang="en-AU" smtClean="0"/>
              <a:pPr>
                <a:defRPr/>
              </a:pPr>
              <a:t>62</a:t>
            </a:fld>
            <a:endParaRPr lang="en-AU"/>
          </a:p>
        </p:txBody>
      </p:sp>
    </p:spTree>
    <p:extLst>
      <p:ext uri="{BB962C8B-B14F-4D97-AF65-F5344CB8AC3E}">
        <p14:creationId xmlns:p14="http://schemas.microsoft.com/office/powerpoint/2010/main" val="163136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E462BF2-CB0B-470E-8577-5CC5542EF66F}" type="slidenum">
              <a:rPr lang="en-AU" smtClean="0"/>
              <a:t>3</a:t>
            </a:fld>
            <a:endParaRPr lang="en-AU"/>
          </a:p>
        </p:txBody>
      </p:sp>
    </p:spTree>
    <p:extLst>
      <p:ext uri="{BB962C8B-B14F-4D97-AF65-F5344CB8AC3E}">
        <p14:creationId xmlns:p14="http://schemas.microsoft.com/office/powerpoint/2010/main" val="405908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BFAA136E-C7F0-4879-9C50-C40E5D5D24F0}" type="slidenum">
              <a:rPr lang="en-AU" smtClean="0"/>
              <a:pPr>
                <a:defRPr/>
              </a:pPr>
              <a:t>7</a:t>
            </a:fld>
            <a:endParaRPr lang="en-AU"/>
          </a:p>
        </p:txBody>
      </p:sp>
    </p:spTree>
    <p:extLst>
      <p:ext uri="{BB962C8B-B14F-4D97-AF65-F5344CB8AC3E}">
        <p14:creationId xmlns:p14="http://schemas.microsoft.com/office/powerpoint/2010/main" val="124536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baseline="0" dirty="0">
                <a:solidFill>
                  <a:schemeClr val="tx1"/>
                </a:solidFill>
                <a:latin typeface="+mn-lt"/>
                <a:ea typeface="+mn-ea"/>
                <a:cs typeface="+mn-cs"/>
              </a:rPr>
              <a:t>women make up at least half of a country’s population </a:t>
            </a:r>
            <a:r>
              <a:rPr lang="en-AU" sz="1200" b="0" i="0" u="none" strike="noStrike" kern="1200" baseline="0" dirty="0">
                <a:solidFill>
                  <a:schemeClr val="tx1"/>
                </a:solidFill>
                <a:latin typeface="+mn-lt"/>
                <a:ea typeface="+mn-ea"/>
                <a:cs typeface="+mn-cs"/>
              </a:rPr>
              <a:t>and if they are marginalized from full and equal participation in political and decision-making processes, a country cannot be considered fully democratic. </a:t>
            </a:r>
          </a:p>
          <a:p>
            <a:endParaRPr lang="en-AU" sz="1200" b="1" i="0" u="none" strike="noStrike" kern="1200" baseline="0" dirty="0">
              <a:solidFill>
                <a:schemeClr val="tx1"/>
              </a:solidFill>
              <a:latin typeface="+mn-lt"/>
              <a:ea typeface="+mn-ea"/>
              <a:cs typeface="+mn-cs"/>
            </a:endParaRPr>
          </a:p>
          <a:p>
            <a:r>
              <a:rPr lang="en-AU" sz="1200" b="1" i="0" u="none" strike="noStrike" kern="1200" baseline="0" dirty="0">
                <a:solidFill>
                  <a:schemeClr val="tx1"/>
                </a:solidFill>
                <a:latin typeface="+mn-lt"/>
                <a:ea typeface="+mn-ea"/>
                <a:cs typeface="+mn-cs"/>
              </a:rPr>
              <a:t>the involvement of women in a country’s decision-making and governance is essential to maintaining a vibrant society</a:t>
            </a:r>
            <a:r>
              <a:rPr lang="en-AU" sz="1200" b="0" i="0" u="none" strike="noStrike" kern="1200" baseline="0" dirty="0">
                <a:solidFill>
                  <a:schemeClr val="tx1"/>
                </a:solidFill>
                <a:latin typeface="+mn-lt"/>
                <a:ea typeface="+mn-ea"/>
                <a:cs typeface="+mn-cs"/>
              </a:rPr>
              <a:t>. Their considerations also often include the needs of their families, broadening the scope of their perspective. Women have different experiences, different needs and different perspectives than men. Involving women and drawing on these differences helps ensure a more representative society, one in which the needs of women and girls are taken into account in the development of policies and programs. Furthermore, </a:t>
            </a:r>
            <a:r>
              <a:rPr lang="en-AU" sz="1200" b="1" i="0" u="none" strike="noStrike" kern="1200" baseline="0" dirty="0">
                <a:solidFill>
                  <a:schemeClr val="tx1"/>
                </a:solidFill>
                <a:latin typeface="+mn-lt"/>
                <a:ea typeface="+mn-ea"/>
                <a:cs typeface="+mn-cs"/>
              </a:rPr>
              <a:t>societies that are more inclusive of women, especially women with disabilities and women of marginalized groups, are often less violent and more tolerant</a:t>
            </a:r>
            <a:r>
              <a:rPr lang="en-AU" sz="1200" b="0" i="0" u="none" strike="noStrike" kern="1200" baseline="0" dirty="0">
                <a:solidFill>
                  <a:schemeClr val="tx1"/>
                </a:solidFill>
                <a:latin typeface="+mn-lt"/>
                <a:ea typeface="+mn-ea"/>
                <a:cs typeface="+mn-cs"/>
              </a:rPr>
              <a:t>. This has positive impacts on women, men, girls and boys.</a:t>
            </a:r>
            <a:endParaRPr lang="en-AU" sz="1200" b="0" i="0"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Gender inequality remains a major development challenge in Papua New Guinea. Violence against women is remains unacceptably high; PNG’s systems of family and community relationships often exclude women from leadership and decision making roles</a:t>
            </a:r>
            <a:endParaRPr lang="en-AU" dirty="0"/>
          </a:p>
        </p:txBody>
      </p:sp>
      <p:sp>
        <p:nvSpPr>
          <p:cNvPr id="4" name="Slide Number Placeholder 3"/>
          <p:cNvSpPr>
            <a:spLocks noGrp="1"/>
          </p:cNvSpPr>
          <p:nvPr>
            <p:ph type="sldNum" sz="quarter" idx="10"/>
          </p:nvPr>
        </p:nvSpPr>
        <p:spPr/>
        <p:txBody>
          <a:bodyPr/>
          <a:lstStyle/>
          <a:p>
            <a:fld id="{A48B605D-68FA-DE4F-88FB-EAC66A790933}" type="slidenum">
              <a:rPr lang="en-US" smtClean="0"/>
              <a:t>10</a:t>
            </a:fld>
            <a:endParaRPr lang="en-US"/>
          </a:p>
        </p:txBody>
      </p:sp>
    </p:spTree>
    <p:extLst>
      <p:ext uri="{BB962C8B-B14F-4D97-AF65-F5344CB8AC3E}">
        <p14:creationId xmlns:p14="http://schemas.microsoft.com/office/powerpoint/2010/main" val="110427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632" y="4343400"/>
            <a:ext cx="6741368" cy="4114800"/>
          </a:xfrm>
        </p:spPr>
        <p:txBody>
          <a:bodyPr/>
          <a:lstStyle/>
          <a:p>
            <a:r>
              <a:rPr lang="en-AU" sz="1200" b="0" i="0" u="none" strike="noStrike" kern="1200" baseline="0" dirty="0">
                <a:solidFill>
                  <a:schemeClr val="tx1"/>
                </a:solidFill>
                <a:latin typeface="Times New Roman" pitchFamily="18" charset="0"/>
                <a:ea typeface="+mn-ea"/>
                <a:cs typeface="+mn-cs"/>
              </a:rPr>
              <a:t>Convention on the Elimination of All Forms of Discrimination against Women (CEDAW), which articulates that women’s equal right to participation in public and political life includes eligibility for election to all publicly elected bodies and participation in the formulation and implementation of policy. The Convention commits state parties to take all appropriate measures to eliminate discrimination against</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women in the political and public life of the country, including through temporary special measures.</a:t>
            </a:r>
          </a:p>
          <a:p>
            <a:endParaRPr lang="en-AU" sz="1200" b="0" i="0" u="none" strike="noStrike" kern="1200" baseline="0" dirty="0">
              <a:solidFill>
                <a:schemeClr val="tx1"/>
              </a:solidFill>
              <a:latin typeface="Times New Roman" pitchFamily="18" charset="0"/>
              <a:ea typeface="+mn-ea"/>
              <a:cs typeface="+mn-cs"/>
            </a:endParaRPr>
          </a:p>
          <a:p>
            <a:r>
              <a:rPr lang="en-AU" sz="1200" b="0" i="0" u="none" strike="noStrike" kern="1200" baseline="0" dirty="0">
                <a:solidFill>
                  <a:schemeClr val="tx1"/>
                </a:solidFill>
                <a:latin typeface="Times New Roman" pitchFamily="18" charset="0"/>
                <a:ea typeface="+mn-ea"/>
                <a:cs typeface="+mn-cs"/>
              </a:rPr>
              <a:t>The meaning and scope of temporary special measures are further outlined</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in general recommendation No. 25 (2004) of the CEDAW Committee, and</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are broadly defined to include legislative, executive, administrative or other</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regulatory instruments, policies and practices, including the allocation of</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resources, preferential treatment, targeted recruitment and promotion, and</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numerical goals connected with time</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frames and quota systems. ‘Under certain</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circumstances, non-identical treatment of women and men will be required</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in order to address such diff </a:t>
            </a:r>
            <a:r>
              <a:rPr lang="en-AU" sz="1200" b="0" i="0" u="none" strike="noStrike" kern="1200" baseline="0" dirty="0" err="1">
                <a:solidFill>
                  <a:schemeClr val="tx1"/>
                </a:solidFill>
                <a:latin typeface="Times New Roman" pitchFamily="18" charset="0"/>
                <a:ea typeface="+mn-ea"/>
                <a:cs typeface="+mn-cs"/>
              </a:rPr>
              <a:t>erences</a:t>
            </a:r>
            <a:r>
              <a:rPr lang="en-AU" sz="1200" b="0" i="0" u="none" strike="noStrike" kern="1200" baseline="0" dirty="0">
                <a:solidFill>
                  <a:schemeClr val="tx1"/>
                </a:solidFill>
                <a:latin typeface="Times New Roman" pitchFamily="18" charset="0"/>
                <a:ea typeface="+mn-ea"/>
                <a:cs typeface="+mn-cs"/>
              </a:rPr>
              <a:t>. Pursuit of the goal of substantive equality</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also calls for an eff </a:t>
            </a:r>
            <a:r>
              <a:rPr lang="en-AU" sz="1200" b="0" i="0" u="none" strike="noStrike" kern="1200" baseline="0" dirty="0" err="1">
                <a:solidFill>
                  <a:schemeClr val="tx1"/>
                </a:solidFill>
                <a:latin typeface="Times New Roman" pitchFamily="18" charset="0"/>
                <a:ea typeface="+mn-ea"/>
                <a:cs typeface="+mn-cs"/>
              </a:rPr>
              <a:t>ective</a:t>
            </a:r>
            <a:r>
              <a:rPr lang="en-AU" sz="1200" b="0" i="0" u="none" strike="noStrike" kern="1200" baseline="0" dirty="0">
                <a:solidFill>
                  <a:schemeClr val="tx1"/>
                </a:solidFill>
                <a:latin typeface="Times New Roman" pitchFamily="18" charset="0"/>
                <a:ea typeface="+mn-ea"/>
                <a:cs typeface="+mn-cs"/>
              </a:rPr>
              <a:t> strategy aimed at overcoming underrepresentation</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of women and a redistribution of resources and power between men and</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women.’</a:t>
            </a:r>
          </a:p>
          <a:p>
            <a:endParaRPr lang="en-AU" sz="1200" b="0" i="0" u="none" strike="noStrike" kern="1200" baseline="0" dirty="0">
              <a:solidFill>
                <a:schemeClr val="tx1"/>
              </a:solidFill>
              <a:latin typeface="Times New Roman" pitchFamily="18" charset="0"/>
              <a:ea typeface="+mn-ea"/>
              <a:cs typeface="+mn-cs"/>
            </a:endParaRPr>
          </a:p>
          <a:p>
            <a:r>
              <a:rPr lang="en-AU" sz="1200" b="0" i="0" u="none" strike="noStrike" kern="1200" baseline="0" dirty="0">
                <a:solidFill>
                  <a:schemeClr val="tx1"/>
                </a:solidFill>
                <a:latin typeface="Times New Roman" pitchFamily="18" charset="0"/>
                <a:ea typeface="+mn-ea"/>
                <a:cs typeface="+mn-cs"/>
              </a:rPr>
              <a:t>The most widely legislated temporary special measures are gender electoral</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quotas, which set specific targets for increasing the proportion of women</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candidates for election or reserve seats in a legislature for women members. One-third of all countries, 64 in total, have legislated quotas. However, an</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increasing trend is the adoption of legislation that provides for the differential</a:t>
            </a:r>
            <a:r>
              <a:rPr lang="en-AU" dirty="0"/>
              <a:t> </a:t>
            </a:r>
            <a:r>
              <a:rPr lang="en-AU" sz="1200" b="0" i="0" u="none" strike="noStrike" kern="1200" baseline="0" dirty="0">
                <a:solidFill>
                  <a:schemeClr val="tx1"/>
                </a:solidFill>
                <a:latin typeface="Times New Roman" pitchFamily="18" charset="0"/>
                <a:ea typeface="+mn-ea"/>
                <a:cs typeface="+mn-cs"/>
              </a:rPr>
              <a:t>allocation of public funding according to gender-equality criteria, which is</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discussed further below. CEDAW recommendation 25 provides a legal basis</a:t>
            </a:r>
            <a:r>
              <a:rPr lang="en-AU" sz="1200" b="0" i="0" u="none" strike="noStrike" kern="1200" dirty="0">
                <a:solidFill>
                  <a:schemeClr val="tx1"/>
                </a:solidFill>
                <a:latin typeface="Times New Roman" pitchFamily="18" charset="0"/>
                <a:ea typeface="+mn-ea"/>
                <a:cs typeface="+mn-cs"/>
              </a:rPr>
              <a:t> </a:t>
            </a:r>
            <a:r>
              <a:rPr lang="en-AU" sz="1200" b="0" i="0" u="none" strike="noStrike" kern="1200" baseline="0" dirty="0">
                <a:solidFill>
                  <a:schemeClr val="tx1"/>
                </a:solidFill>
                <a:latin typeface="Times New Roman" pitchFamily="18" charset="0"/>
                <a:ea typeface="+mn-ea"/>
                <a:cs typeface="+mn-cs"/>
              </a:rPr>
              <a:t>for these measures, which promote equal opportunity in political competition.</a:t>
            </a:r>
            <a:endParaRPr lang="en-US" sz="800" b="0" i="0" u="none" strike="noStrike" kern="1200" baseline="0" dirty="0">
              <a:solidFill>
                <a:schemeClr val="tx1"/>
              </a:solidFill>
            </a:endParaRPr>
          </a:p>
        </p:txBody>
      </p:sp>
      <p:sp>
        <p:nvSpPr>
          <p:cNvPr id="4" name="Slide Number Placeholder 3"/>
          <p:cNvSpPr>
            <a:spLocks noGrp="1"/>
          </p:cNvSpPr>
          <p:nvPr>
            <p:ph type="sldNum" sz="quarter" idx="10"/>
          </p:nvPr>
        </p:nvSpPr>
        <p:spPr/>
        <p:txBody>
          <a:bodyPr/>
          <a:lstStyle/>
          <a:p>
            <a:pPr>
              <a:defRPr/>
            </a:pPr>
            <a:fld id="{BFAA136E-C7F0-4879-9C50-C40E5D5D24F0}" type="slidenum">
              <a:rPr lang="en-AU" smtClean="0"/>
              <a:pPr>
                <a:defRPr/>
              </a:pPr>
              <a:t>12</a:t>
            </a:fld>
            <a:endParaRPr lang="en-AU"/>
          </a:p>
        </p:txBody>
      </p:sp>
    </p:spTree>
    <p:extLst>
      <p:ext uri="{BB962C8B-B14F-4D97-AF65-F5344CB8AC3E}">
        <p14:creationId xmlns:p14="http://schemas.microsoft.com/office/powerpoint/2010/main" val="424196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FAA136E-C7F0-4879-9C50-C40E5D5D24F0}" type="slidenum">
              <a:rPr lang="en-AU" smtClean="0"/>
              <a:pPr>
                <a:defRPr/>
              </a:pPr>
              <a:t>13</a:t>
            </a:fld>
            <a:endParaRPr lang="en-AU"/>
          </a:p>
        </p:txBody>
      </p:sp>
    </p:spTree>
    <p:extLst>
      <p:ext uri="{BB962C8B-B14F-4D97-AF65-F5344CB8AC3E}">
        <p14:creationId xmlns:p14="http://schemas.microsoft.com/office/powerpoint/2010/main" val="1962334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694D032-F343-47F2-A934-F9EB1432DCCD}" type="slidenum">
              <a:rPr lang="en-US" smtClean="0"/>
              <a:t>14</a:t>
            </a:fld>
            <a:endParaRPr lang="en-US"/>
          </a:p>
        </p:txBody>
      </p:sp>
    </p:spTree>
    <p:extLst>
      <p:ext uri="{BB962C8B-B14F-4D97-AF65-F5344CB8AC3E}">
        <p14:creationId xmlns:p14="http://schemas.microsoft.com/office/powerpoint/2010/main" val="2034373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E462BF2-CB0B-470E-8577-5CC5542EF66F}" type="slidenum">
              <a:rPr lang="en-AU" smtClean="0"/>
              <a:t>15</a:t>
            </a:fld>
            <a:endParaRPr lang="en-AU"/>
          </a:p>
        </p:txBody>
      </p:sp>
    </p:spTree>
    <p:extLst>
      <p:ext uri="{BB962C8B-B14F-4D97-AF65-F5344CB8AC3E}">
        <p14:creationId xmlns:p14="http://schemas.microsoft.com/office/powerpoint/2010/main" val="380622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IDEA (get recent stats)</a:t>
            </a:r>
          </a:p>
        </p:txBody>
      </p:sp>
      <p:sp>
        <p:nvSpPr>
          <p:cNvPr id="4" name="Slide Number Placeholder 3"/>
          <p:cNvSpPr>
            <a:spLocks noGrp="1"/>
          </p:cNvSpPr>
          <p:nvPr>
            <p:ph type="sldNum" sz="quarter" idx="10"/>
          </p:nvPr>
        </p:nvSpPr>
        <p:spPr/>
        <p:txBody>
          <a:bodyPr/>
          <a:lstStyle/>
          <a:p>
            <a:pPr>
              <a:defRPr/>
            </a:pPr>
            <a:fld id="{BFAA136E-C7F0-4879-9C50-C40E5D5D24F0}" type="slidenum">
              <a:rPr lang="en-AU" smtClean="0"/>
              <a:pPr>
                <a:defRPr/>
              </a:pPr>
              <a:t>17</a:t>
            </a:fld>
            <a:endParaRPr lang="en-AU"/>
          </a:p>
        </p:txBody>
      </p:sp>
    </p:spTree>
    <p:extLst>
      <p:ext uri="{BB962C8B-B14F-4D97-AF65-F5344CB8AC3E}">
        <p14:creationId xmlns:p14="http://schemas.microsoft.com/office/powerpoint/2010/main" val="1774465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Date Placeholder 2"/>
          <p:cNvSpPr>
            <a:spLocks noGrp="1"/>
          </p:cNvSpPr>
          <p:nvPr>
            <p:ph type="dt" sz="half" idx="10"/>
          </p:nvPr>
        </p:nvSpPr>
        <p:spPr/>
        <p:txBody>
          <a:bodyPr/>
          <a:lstStyle/>
          <a:p>
            <a:pPr>
              <a:defRPr/>
            </a:pPr>
            <a:fld id="{577F2406-2D8E-4038-A547-601429253C4A}" type="datetimeFigureOut">
              <a:rPr lang="en-US" smtClean="0"/>
              <a:pPr>
                <a:defRPr/>
              </a:pPr>
              <a:t>27-Jun-18</a:t>
            </a:fld>
            <a:endParaRPr lang="en-AU"/>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pPr>
              <a:defRPr/>
            </a:pPr>
            <a:fld id="{2CD3063A-E339-4C2D-8240-46A917D7AEF4}" type="slidenum">
              <a:rPr lang="en-AU" smtClean="0"/>
              <a:pPr>
                <a:defRPr/>
              </a:pPr>
              <a:t>‹#›</a:t>
            </a:fld>
            <a:endParaRPr lang="en-AU"/>
          </a:p>
        </p:txBody>
      </p:sp>
      <p:sp>
        <p:nvSpPr>
          <p:cNvPr id="7" name="Content Placeholder 6"/>
          <p:cNvSpPr>
            <a:spLocks noGrp="1"/>
          </p:cNvSpPr>
          <p:nvPr>
            <p:ph sz="quarter" idx="13"/>
          </p:nvPr>
        </p:nvSpPr>
        <p:spPr>
          <a:xfrm>
            <a:off x="468313" y="1628775"/>
            <a:ext cx="8207375" cy="467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4791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pPr>
              <a:defRPr/>
            </a:pPr>
            <a:fld id="{577F2406-2D8E-4038-A547-601429253C4A}" type="datetimeFigureOut">
              <a:rPr lang="en-US" smtClean="0"/>
              <a:pPr>
                <a:defRPr/>
              </a:pPr>
              <a:t>27-Jun-18</a:t>
            </a:fld>
            <a:endParaRPr lang="en-AU"/>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pPr>
              <a:defRPr/>
            </a:pPr>
            <a:fld id="{2CD3063A-E339-4C2D-8240-46A917D7AEF4}" type="slidenum">
              <a:rPr lang="en-AU" smtClean="0"/>
              <a:pPr>
                <a:defRPr/>
              </a:pPr>
              <a:t>‹#›</a:t>
            </a:fld>
            <a:endParaRPr lang="en-AU"/>
          </a:p>
        </p:txBody>
      </p:sp>
      <p:sp>
        <p:nvSpPr>
          <p:cNvPr id="7" name="Content Placeholder 6"/>
          <p:cNvSpPr>
            <a:spLocks noGrp="1"/>
          </p:cNvSpPr>
          <p:nvPr>
            <p:ph sz="quarter" idx="13"/>
          </p:nvPr>
        </p:nvSpPr>
        <p:spPr>
          <a:xfrm>
            <a:off x="468313" y="1628774"/>
            <a:ext cx="4032250" cy="4680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8"/>
          <p:cNvSpPr>
            <a:spLocks noGrp="1"/>
          </p:cNvSpPr>
          <p:nvPr>
            <p:ph sz="quarter" idx="14"/>
          </p:nvPr>
        </p:nvSpPr>
        <p:spPr>
          <a:xfrm>
            <a:off x="4572000" y="1628775"/>
            <a:ext cx="4103688"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2247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pPr>
              <a:defRPr/>
            </a:pPr>
            <a:fld id="{577F2406-2D8E-4038-A547-601429253C4A}" type="datetimeFigureOut">
              <a:rPr lang="en-US" smtClean="0"/>
              <a:pPr>
                <a:defRPr/>
              </a:pPr>
              <a:t>27-Jun-18</a:t>
            </a:fld>
            <a:endParaRPr lang="en-AU"/>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pPr>
              <a:defRPr/>
            </a:pPr>
            <a:fld id="{2CD3063A-E339-4C2D-8240-46A917D7AEF4}" type="slidenum">
              <a:rPr lang="en-AU" smtClean="0"/>
              <a:pPr>
                <a:defRPr/>
              </a:pPr>
              <a:t>‹#›</a:t>
            </a:fld>
            <a:endParaRPr lang="en-AU"/>
          </a:p>
        </p:txBody>
      </p:sp>
      <p:sp>
        <p:nvSpPr>
          <p:cNvPr id="7" name="Picture Placeholder 6"/>
          <p:cNvSpPr>
            <a:spLocks noGrp="1"/>
          </p:cNvSpPr>
          <p:nvPr>
            <p:ph type="pic" sz="quarter" idx="13"/>
          </p:nvPr>
        </p:nvSpPr>
        <p:spPr>
          <a:xfrm rot="480000">
            <a:off x="3536567" y="2036547"/>
            <a:ext cx="5111750" cy="4104034"/>
          </a:xfrm>
        </p:spPr>
        <p:txBody>
          <a:bodyPr/>
          <a:lstStyle/>
          <a:p>
            <a:endParaRPr lang="en-AU"/>
          </a:p>
        </p:txBody>
      </p:sp>
      <p:sp>
        <p:nvSpPr>
          <p:cNvPr id="9" name="Text Placeholder 8"/>
          <p:cNvSpPr>
            <a:spLocks noGrp="1"/>
          </p:cNvSpPr>
          <p:nvPr>
            <p:ph type="body" sz="quarter" idx="14"/>
          </p:nvPr>
        </p:nvSpPr>
        <p:spPr>
          <a:xfrm>
            <a:off x="468313" y="1628800"/>
            <a:ext cx="3311525" cy="4680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8562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23950"/>
          </a:xfrm>
        </p:spPr>
        <p:txBody>
          <a:bodyPr/>
          <a:lstStyle/>
          <a:p>
            <a:r>
              <a:rPr lang="en-US" dirty="0"/>
              <a:t>Click to edit Master title style</a:t>
            </a:r>
          </a:p>
        </p:txBody>
      </p:sp>
      <p:sp>
        <p:nvSpPr>
          <p:cNvPr id="3" name="Content Placeholder 2"/>
          <p:cNvSpPr>
            <a:spLocks noGrp="1"/>
          </p:cNvSpPr>
          <p:nvPr>
            <p:ph idx="1"/>
          </p:nvPr>
        </p:nvSpPr>
        <p:spPr>
          <a:xfrm>
            <a:off x="457200" y="1772817"/>
            <a:ext cx="8229600" cy="455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114A7DF-FA70-4595-905D-55FB9A4338EA}" type="datetimeFigureOut">
              <a:rPr lang="en-US"/>
              <a:pPr>
                <a:defRPr/>
              </a:pPr>
              <a:t>27-Jun-18</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B693F73C-094C-4F74-BA23-F6B9A08B9A4A}"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E9660610-83E4-4BD8-B65E-1AC2968312C7}" type="datetimeFigureOut">
              <a:rPr lang="en-US"/>
              <a:pPr>
                <a:defRPr/>
              </a:pPr>
              <a:t>27-Jun-18</a:t>
            </a:fld>
            <a:endParaRPr lang="en-AU"/>
          </a:p>
        </p:txBody>
      </p:sp>
      <p:sp>
        <p:nvSpPr>
          <p:cNvPr id="4" name="Footer Placeholder 21"/>
          <p:cNvSpPr>
            <a:spLocks noGrp="1"/>
          </p:cNvSpPr>
          <p:nvPr>
            <p:ph type="ftr" sz="quarter" idx="11"/>
          </p:nvPr>
        </p:nvSpPr>
        <p:spPr/>
        <p:txBody>
          <a:bodyPr/>
          <a:lstStyle>
            <a:lvl1pPr>
              <a:defRPr/>
            </a:lvl1pPr>
          </a:lstStyle>
          <a:p>
            <a:pPr>
              <a:defRPr/>
            </a:pPr>
            <a:endParaRPr lang="en-AU"/>
          </a:p>
        </p:txBody>
      </p:sp>
      <p:sp>
        <p:nvSpPr>
          <p:cNvPr id="5" name="Slide Number Placeholder 17"/>
          <p:cNvSpPr>
            <a:spLocks noGrp="1"/>
          </p:cNvSpPr>
          <p:nvPr>
            <p:ph type="sldNum" sz="quarter" idx="12"/>
          </p:nvPr>
        </p:nvSpPr>
        <p:spPr/>
        <p:txBody>
          <a:bodyPr/>
          <a:lstStyle>
            <a:lvl1pPr>
              <a:defRPr/>
            </a:lvl1pPr>
          </a:lstStyle>
          <a:p>
            <a:pPr>
              <a:defRPr/>
            </a:pPr>
            <a:fld id="{6A0D6AAE-5C6F-457D-B903-13DBBBF5E631}"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828800"/>
            <a:ext cx="4038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828800"/>
            <a:ext cx="4038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28600" y="6537328"/>
            <a:ext cx="1981200" cy="244475"/>
          </a:xfrm>
          <a:prstGeom prst="rect">
            <a:avLst/>
          </a:prstGeom>
        </p:spPr>
        <p:txBody>
          <a:bodyPr/>
          <a:lstStyle/>
          <a:p>
            <a:fld id="{40157A02-0796-4858-86DA-88240E794651}" type="datetime1">
              <a:rPr lang="en-US" smtClean="0"/>
              <a:t>27-Jun-18</a:t>
            </a:fld>
            <a:endParaRPr lang="en-US" dirty="0"/>
          </a:p>
        </p:txBody>
      </p:sp>
      <p:sp>
        <p:nvSpPr>
          <p:cNvPr id="5" name="Footer Placeholder 4"/>
          <p:cNvSpPr>
            <a:spLocks noGrp="1"/>
          </p:cNvSpPr>
          <p:nvPr>
            <p:ph type="ftr" sz="quarter" idx="11"/>
          </p:nvPr>
        </p:nvSpPr>
        <p:spPr>
          <a:xfrm>
            <a:off x="2514600" y="6537328"/>
            <a:ext cx="3962400" cy="244475"/>
          </a:xfrm>
          <a:prstGeom prst="rect">
            <a:avLst/>
          </a:prstGeom>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a:xfrm>
            <a:off x="6553200" y="6537328"/>
            <a:ext cx="2438400" cy="244475"/>
          </a:xfrm>
          <a:prstGeom prst="rect">
            <a:avLst/>
          </a:prstGeom>
        </p:spPr>
        <p:txBody>
          <a:bodyPr/>
          <a:lstStyle>
            <a:lvl1pPr>
              <a:defRPr>
                <a:solidFill>
                  <a:srgbClr val="FFFFFF"/>
                </a:solidFill>
              </a:defRPr>
            </a:lvl1pPr>
          </a:lstStyle>
          <a:p>
            <a:fld id="{FDE6C38D-AFC4-408E-BDEC-E8F40A67916E}" type="slidenum">
              <a:rPr lang="en-US" smtClean="0"/>
              <a:pPr/>
              <a:t>‹#›</a:t>
            </a:fld>
            <a:endParaRPr lang="en-US" dirty="0"/>
          </a:p>
        </p:txBody>
      </p:sp>
    </p:spTree>
    <p:extLst>
      <p:ext uri="{BB962C8B-B14F-4D97-AF65-F5344CB8AC3E}">
        <p14:creationId xmlns:p14="http://schemas.microsoft.com/office/powerpoint/2010/main" val="233011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2293924-79F1-764D-ABED-D90648B89D8E}" type="datetime1">
              <a:rPr lang="en-US" smtClean="0"/>
              <a:t>27-Jun-18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endParaRPr lang="en-US" dirty="0"/>
          </a:p>
          <a:p>
            <a:endParaRPr lang="en-GB" dirty="0"/>
          </a:p>
        </p:txBody>
      </p:sp>
    </p:spTree>
    <p:extLst>
      <p:ext uri="{BB962C8B-B14F-4D97-AF65-F5344CB8AC3E}">
        <p14:creationId xmlns:p14="http://schemas.microsoft.com/office/powerpoint/2010/main" val="72528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851942"/>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628801"/>
            <a:ext cx="8229600" cy="4680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fld id="{577F2406-2D8E-4038-A547-601429253C4A}" type="datetimeFigureOut">
              <a:rPr lang="en-US"/>
              <a:pPr>
                <a:defRPr/>
              </a:pPr>
              <a:t>27-Jun-18</a:t>
            </a:fld>
            <a:endParaRPr lang="en-A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mn-cs"/>
              </a:defRPr>
            </a:lvl1pPr>
          </a:lstStyle>
          <a:p>
            <a:pPr>
              <a:defRPr/>
            </a:pPr>
            <a:fld id="{2CD3063A-E339-4C2D-8240-46A917D7AEF4}" type="slidenum">
              <a:rPr lang="en-AU"/>
              <a:pPr>
                <a:defRPr/>
              </a:pPr>
              <a:t>‹#›</a:t>
            </a:fld>
            <a:endParaRPr lang="en-A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grpSp>
    </p:spTree>
  </p:cSld>
  <p:clrMap bg1="lt1" tx1="dk1" bg2="lt2" tx2="dk2" accent1="accent1" accent2="accent2" accent3="accent3" accent4="accent4" accent5="accent5" accent6="accent6" hlink="hlink" folHlink="folHlink"/>
  <p:sldLayoutIdLst>
    <p:sldLayoutId id="2147483880" r:id="rId1"/>
    <p:sldLayoutId id="2147483878" r:id="rId2"/>
    <p:sldLayoutId id="2147483879" r:id="rId3"/>
    <p:sldLayoutId id="2147483866" r:id="rId4"/>
    <p:sldLayoutId id="2147483869" r:id="rId5"/>
    <p:sldLayoutId id="2147483877" r:id="rId6"/>
    <p:sldLayoutId id="2147483881" r:id="rId7"/>
    <p:sldLayoutId id="2147483886" r:id="rId8"/>
  </p:sldLayoutIdLst>
  <p:txStyles>
    <p:titleStyle>
      <a:lvl1pPr algn="l" rtl="0" eaLnBrk="0" fontAlgn="base" hangingPunct="0">
        <a:spcBef>
          <a:spcPct val="0"/>
        </a:spcBef>
        <a:spcAft>
          <a:spcPct val="0"/>
        </a:spcAft>
        <a:defRPr sz="5000" b="1"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3600" kern="1200" baseline="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3200" kern="1200" baseline="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800" kern="1200" baseline="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800" kern="1200" baseline="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800" kern="1200" baseline="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ridge-project.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AU"/>
              <a:t> </a:t>
            </a:r>
            <a:endParaRPr lang="en-AU" sz="3600"/>
          </a:p>
        </p:txBody>
      </p:sp>
      <p:sp>
        <p:nvSpPr>
          <p:cNvPr id="6147" name="Rectangle 3"/>
          <p:cNvSpPr>
            <a:spLocks noGrp="1" noChangeArrowheads="1"/>
          </p:cNvSpPr>
          <p:nvPr>
            <p:ph idx="1"/>
          </p:nvPr>
        </p:nvSpPr>
        <p:spPr>
          <a:xfrm>
            <a:off x="380305" y="5517232"/>
            <a:ext cx="8229600" cy="629816"/>
          </a:xfrm>
        </p:spPr>
        <p:txBody>
          <a:bodyPr/>
          <a:lstStyle/>
          <a:p>
            <a:pPr marL="0" indent="0" algn="r" eaLnBrk="1" hangingPunct="1">
              <a:buNone/>
              <a:defRPr/>
            </a:pPr>
            <a:r>
              <a:rPr lang="en-AU" i="1" u="sng" dirty="0">
                <a:solidFill>
                  <a:srgbClr val="33CCFF"/>
                </a:solidFill>
                <a:latin typeface="+mj-lt"/>
                <a:hlinkClick r:id="rId3"/>
              </a:rPr>
              <a:t>http://</a:t>
            </a:r>
            <a:r>
              <a:rPr lang="en-AU" sz="3600" i="1" u="sng" dirty="0">
                <a:solidFill>
                  <a:srgbClr val="33CCFF"/>
                </a:solidFill>
                <a:latin typeface="+mj-lt"/>
                <a:hlinkClick r:id="rId3"/>
              </a:rPr>
              <a:t>bridge-project.org/</a:t>
            </a:r>
            <a:endParaRPr lang="en-AU" sz="3600" i="1" u="sng" dirty="0">
              <a:solidFill>
                <a:srgbClr val="33CCFF"/>
              </a:solidFill>
              <a:latin typeface="+mj-l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249" y="1787112"/>
            <a:ext cx="8443223" cy="3298072"/>
          </a:xfrm>
          <a:prstGeom prst="rect">
            <a:avLst/>
          </a:prstGeom>
        </p:spPr>
      </p:pic>
    </p:spTree>
    <p:extLst>
      <p:ext uri="{BB962C8B-B14F-4D97-AF65-F5344CB8AC3E}">
        <p14:creationId xmlns:p14="http://schemas.microsoft.com/office/powerpoint/2010/main" val="48425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Importance of Gender Equality</a:t>
            </a:r>
          </a:p>
        </p:txBody>
      </p:sp>
      <p:sp>
        <p:nvSpPr>
          <p:cNvPr id="4" name="Slide Number Placeholder 3"/>
          <p:cNvSpPr>
            <a:spLocks noGrp="1"/>
          </p:cNvSpPr>
          <p:nvPr>
            <p:ph type="sldNum" sz="quarter" idx="12"/>
          </p:nvPr>
        </p:nvSpPr>
        <p:spPr/>
        <p:txBody>
          <a:bodyPr/>
          <a:lstStyle/>
          <a:p>
            <a:fld id="{C04E1DB0-8901-4E5F-8F39-DF33B5FE452A}" type="slidenum">
              <a:rPr lang="en-GB" smtClean="0"/>
              <a:t>10</a:t>
            </a:fld>
            <a:endParaRPr lang="en-GB" dirty="0"/>
          </a:p>
        </p:txBody>
      </p:sp>
      <p:sp>
        <p:nvSpPr>
          <p:cNvPr id="3" name="Content Placeholder 2"/>
          <p:cNvSpPr>
            <a:spLocks noGrp="1"/>
          </p:cNvSpPr>
          <p:nvPr>
            <p:ph idx="4294967295"/>
          </p:nvPr>
        </p:nvSpPr>
        <p:spPr>
          <a:xfrm>
            <a:off x="467544" y="1916832"/>
            <a:ext cx="8568952" cy="4608512"/>
          </a:xfrm>
        </p:spPr>
        <p:txBody>
          <a:bodyPr>
            <a:normAutofit fontScale="70000" lnSpcReduction="20000"/>
          </a:bodyPr>
          <a:lstStyle/>
          <a:p>
            <a:r>
              <a:rPr lang="en-CA" sz="4600" dirty="0"/>
              <a:t>Everyone has human rights</a:t>
            </a:r>
          </a:p>
          <a:p>
            <a:r>
              <a:rPr lang="en-CA" sz="4600" dirty="0"/>
              <a:t>Commitments involves obligations (i.e. CEDAW)</a:t>
            </a:r>
          </a:p>
          <a:p>
            <a:r>
              <a:rPr lang="en-CA" sz="4600" dirty="0"/>
              <a:t>Women are 50% of the world’s population</a:t>
            </a:r>
          </a:p>
          <a:p>
            <a:r>
              <a:rPr lang="en-CA" sz="4600" dirty="0"/>
              <a:t>Poverty is a gender issue, 70% of world’s poor are women and girls </a:t>
            </a:r>
          </a:p>
          <a:p>
            <a:r>
              <a:rPr lang="en-CA" sz="4600" dirty="0"/>
              <a:t>Necessary for democracy</a:t>
            </a:r>
          </a:p>
          <a:p>
            <a:r>
              <a:rPr lang="en-CA" sz="4600" dirty="0"/>
              <a:t>Necessary for sustainable human development (gender equality linked with poverty reduction) </a:t>
            </a:r>
          </a:p>
          <a:p>
            <a:pPr marL="0" indent="0">
              <a:buNone/>
            </a:pPr>
            <a:endParaRPr lang="en-CA" dirty="0"/>
          </a:p>
        </p:txBody>
      </p:sp>
    </p:spTree>
    <p:extLst>
      <p:ext uri="{BB962C8B-B14F-4D97-AF65-F5344CB8AC3E}">
        <p14:creationId xmlns:p14="http://schemas.microsoft.com/office/powerpoint/2010/main" val="190352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rebuchet MS"/>
                <a:cs typeface="Trebuchet MS"/>
              </a:rPr>
              <a:t>Why women </a:t>
            </a:r>
            <a:br>
              <a:rPr lang="en-US" sz="4000" b="1" dirty="0">
                <a:latin typeface="Trebuchet MS"/>
                <a:cs typeface="Trebuchet MS"/>
              </a:rPr>
            </a:br>
            <a:r>
              <a:rPr lang="en-US" sz="4000" b="1" dirty="0">
                <a:latin typeface="Trebuchet MS"/>
                <a:cs typeface="Trebuchet MS"/>
              </a:rPr>
              <a:t>Should be Involved in Politics</a:t>
            </a:r>
          </a:p>
        </p:txBody>
      </p:sp>
      <p:sp>
        <p:nvSpPr>
          <p:cNvPr id="3" name="Content Placeholder 2"/>
          <p:cNvSpPr>
            <a:spLocks noGrp="1"/>
          </p:cNvSpPr>
          <p:nvPr>
            <p:ph idx="1"/>
          </p:nvPr>
        </p:nvSpPr>
        <p:spPr>
          <a:xfrm>
            <a:off x="395536" y="1772816"/>
            <a:ext cx="8229600" cy="4897760"/>
          </a:xfrm>
        </p:spPr>
        <p:txBody>
          <a:bodyPr>
            <a:normAutofit/>
          </a:bodyPr>
          <a:lstStyle/>
          <a:p>
            <a:pPr>
              <a:buFont typeface="Arial"/>
              <a:buChar char="•"/>
            </a:pPr>
            <a:r>
              <a:rPr lang="en-US" sz="2600" dirty="0">
                <a:latin typeface="Trebuchet MS"/>
                <a:cs typeface="Trebuchet MS"/>
              </a:rPr>
              <a:t>Compliance with human rights legal instruments and principles</a:t>
            </a:r>
          </a:p>
          <a:p>
            <a:r>
              <a:rPr lang="en-US" sz="2600" dirty="0">
                <a:latin typeface="Trebuchet MS"/>
                <a:cs typeface="Trebuchet MS"/>
              </a:rPr>
              <a:t>Women make up at least half a country’s population</a:t>
            </a:r>
          </a:p>
          <a:p>
            <a:r>
              <a:rPr lang="en-US" sz="2600" dirty="0">
                <a:latin typeface="Trebuchet MS"/>
                <a:cs typeface="Trebuchet MS"/>
              </a:rPr>
              <a:t>Women have different needs and perspectives to men. Their involvement helps create and maintain a vibrant society and development of policies and </a:t>
            </a:r>
            <a:r>
              <a:rPr lang="en-US" sz="2600" dirty="0" err="1">
                <a:latin typeface="Trebuchet MS"/>
                <a:cs typeface="Trebuchet MS"/>
              </a:rPr>
              <a:t>programmes</a:t>
            </a:r>
            <a:r>
              <a:rPr lang="en-US" sz="2600" dirty="0">
                <a:latin typeface="Trebuchet MS"/>
                <a:cs typeface="Trebuchet MS"/>
              </a:rPr>
              <a:t> where the needs of women and girls and other </a:t>
            </a:r>
            <a:r>
              <a:rPr lang="en-US" sz="2600" dirty="0" err="1">
                <a:latin typeface="Trebuchet MS"/>
                <a:cs typeface="Trebuchet MS"/>
              </a:rPr>
              <a:t>marginalised</a:t>
            </a:r>
            <a:r>
              <a:rPr lang="en-US" sz="2600" dirty="0">
                <a:latin typeface="Trebuchet MS"/>
                <a:cs typeface="Trebuchet MS"/>
              </a:rPr>
              <a:t> groups are taken into account</a:t>
            </a:r>
          </a:p>
          <a:p>
            <a:r>
              <a:rPr lang="en-US" sz="2600" dirty="0">
                <a:latin typeface="Trebuchet MS"/>
                <a:cs typeface="Trebuchet MS"/>
              </a:rPr>
              <a:t>Societies that are more inclusive of women are often less violent and more tolerant</a:t>
            </a:r>
          </a:p>
          <a:p>
            <a:endParaRPr lang="en-US" dirty="0">
              <a:latin typeface="Trebuchet MS"/>
              <a:cs typeface="Trebuchet MS"/>
            </a:endParaRPr>
          </a:p>
          <a:p>
            <a:endParaRPr lang="en-US" dirty="0"/>
          </a:p>
          <a:p>
            <a:endParaRPr lang="en-US" dirty="0"/>
          </a:p>
        </p:txBody>
      </p:sp>
      <p:sp>
        <p:nvSpPr>
          <p:cNvPr id="4" name="Slide Number Placeholder 3"/>
          <p:cNvSpPr>
            <a:spLocks noGrp="1"/>
          </p:cNvSpPr>
          <p:nvPr>
            <p:ph type="sldNum" sz="quarter" idx="12"/>
          </p:nvPr>
        </p:nvSpPr>
        <p:spPr/>
        <p:txBody>
          <a:bodyPr/>
          <a:lstStyle/>
          <a:p>
            <a:fld id="{A6216622-7B3B-4E07-A77A-562D2087A3B4}" type="slidenum">
              <a:rPr lang="en-US" smtClean="0"/>
              <a:t>11</a:t>
            </a:fld>
            <a:endParaRPr lang="en-US"/>
          </a:p>
        </p:txBody>
      </p:sp>
    </p:spTree>
    <p:extLst>
      <p:ext uri="{BB962C8B-B14F-4D97-AF65-F5344CB8AC3E}">
        <p14:creationId xmlns:p14="http://schemas.microsoft.com/office/powerpoint/2010/main" val="99253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International Instruments (Gender)</a:t>
            </a:r>
            <a:endParaRPr lang="en-AU" dirty="0"/>
          </a:p>
        </p:txBody>
      </p:sp>
      <p:sp>
        <p:nvSpPr>
          <p:cNvPr id="6" name="Content Placeholder 5"/>
          <p:cNvSpPr>
            <a:spLocks noGrp="1"/>
          </p:cNvSpPr>
          <p:nvPr>
            <p:ph sz="quarter" idx="13"/>
          </p:nvPr>
        </p:nvSpPr>
        <p:spPr>
          <a:xfrm>
            <a:off x="251520" y="1628775"/>
            <a:ext cx="8892480" cy="4679950"/>
          </a:xfrm>
        </p:spPr>
        <p:txBody>
          <a:bodyPr/>
          <a:lstStyle/>
          <a:p>
            <a:r>
              <a:rPr lang="en-AU" sz="2400" b="1" dirty="0"/>
              <a:t>The Universal Declaration of Human Rights (1948)</a:t>
            </a:r>
          </a:p>
          <a:p>
            <a:r>
              <a:rPr lang="en-AU" sz="2400" b="1" dirty="0"/>
              <a:t>International Covenant on Civil and Political Rights (ICCPR) (1966)</a:t>
            </a:r>
          </a:p>
          <a:p>
            <a:r>
              <a:rPr lang="en-AU" sz="2400" b="1" dirty="0"/>
              <a:t>Convention on the Elimination of All Forms of Discrimination against Women (CEDAW) (1979)</a:t>
            </a:r>
          </a:p>
          <a:p>
            <a:r>
              <a:rPr lang="en-AU" sz="2400" b="1" dirty="0"/>
              <a:t>Beijing Declaration and Platform of Action (1995)</a:t>
            </a:r>
          </a:p>
          <a:p>
            <a:r>
              <a:rPr lang="en-AU" sz="2400" b="1" dirty="0"/>
              <a:t>UN General Assembly Resolution 66/130 (2011) on Women and Political Participation</a:t>
            </a:r>
          </a:p>
          <a:p>
            <a:r>
              <a:rPr lang="en-AU" sz="2400" b="1" dirty="0"/>
              <a:t>United Nations Security Council Resolution 1325 on Women, Peace and Security (UNSC 1325)</a:t>
            </a:r>
          </a:p>
          <a:p>
            <a:r>
              <a:rPr lang="en-AU" sz="2400" b="1" dirty="0"/>
              <a:t>Convention on the Rights of Persons with Disabilities (CPRD) </a:t>
            </a:r>
            <a:endParaRPr lang="en-US" sz="2400" b="1" dirty="0"/>
          </a:p>
          <a:p>
            <a:r>
              <a:rPr lang="en-AU" sz="2400" b="1" dirty="0"/>
              <a:t>2030 Agenda for Sustainable Development</a:t>
            </a:r>
          </a:p>
        </p:txBody>
      </p:sp>
    </p:spTree>
    <p:extLst>
      <p:ext uri="{BB962C8B-B14F-4D97-AF65-F5344CB8AC3E}">
        <p14:creationId xmlns:p14="http://schemas.microsoft.com/office/powerpoint/2010/main" val="60166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latin typeface="Trebuchet MS"/>
                <a:cs typeface="Trebuchet MS"/>
              </a:rPr>
              <a:t>Why women are not involved to the extent they should be</a:t>
            </a:r>
          </a:p>
        </p:txBody>
      </p:sp>
      <p:sp>
        <p:nvSpPr>
          <p:cNvPr id="3" name="Content Placeholder 2"/>
          <p:cNvSpPr>
            <a:spLocks noGrp="1"/>
          </p:cNvSpPr>
          <p:nvPr>
            <p:ph idx="1"/>
          </p:nvPr>
        </p:nvSpPr>
        <p:spPr/>
        <p:txBody>
          <a:bodyPr>
            <a:normAutofit fontScale="85000" lnSpcReduction="20000"/>
          </a:bodyPr>
          <a:lstStyle/>
          <a:p>
            <a:endParaRPr lang="en-US" dirty="0"/>
          </a:p>
          <a:p>
            <a:r>
              <a:rPr lang="en-US" sz="2800" dirty="0"/>
              <a:t>Cultural norms and traditions</a:t>
            </a:r>
          </a:p>
          <a:p>
            <a:r>
              <a:rPr lang="en-US" sz="2800" dirty="0"/>
              <a:t>Lack of education</a:t>
            </a:r>
          </a:p>
          <a:p>
            <a:r>
              <a:rPr lang="en-US" sz="2800" dirty="0"/>
              <a:t>Discriminatory laws</a:t>
            </a:r>
          </a:p>
          <a:p>
            <a:r>
              <a:rPr lang="en-US" sz="2800" dirty="0"/>
              <a:t>Women tend to be primary care-givers</a:t>
            </a:r>
          </a:p>
          <a:p>
            <a:r>
              <a:rPr lang="en-US" sz="2800" dirty="0"/>
              <a:t>Lack of gender sensitive policies in political parties</a:t>
            </a:r>
          </a:p>
          <a:p>
            <a:r>
              <a:rPr lang="en-AU" sz="2800" dirty="0"/>
              <a:t>Political gatekeepers, internal democracy and a male bias in parties</a:t>
            </a:r>
          </a:p>
          <a:p>
            <a:r>
              <a:rPr lang="en-AU" sz="2800" dirty="0"/>
              <a:t>Electoral systems influencing choice of candidates by parties</a:t>
            </a:r>
            <a:endParaRPr lang="en-US" sz="2800" dirty="0"/>
          </a:p>
          <a:p>
            <a:r>
              <a:rPr lang="en-US" sz="2800" dirty="0"/>
              <a:t>Lack of gender sensitive parliamentary working conditions</a:t>
            </a:r>
          </a:p>
          <a:p>
            <a:r>
              <a:rPr lang="en-US" sz="2800" dirty="0"/>
              <a:t>Lack of funding for political campaigns</a:t>
            </a:r>
          </a:p>
          <a:p>
            <a:r>
              <a:rPr lang="en-US" sz="2800" dirty="0"/>
              <a:t>Lack of self confidence</a:t>
            </a:r>
          </a:p>
          <a:p>
            <a:endParaRPr lang="en-US" dirty="0"/>
          </a:p>
        </p:txBody>
      </p:sp>
      <p:sp>
        <p:nvSpPr>
          <p:cNvPr id="4" name="Slide Number Placeholder 3"/>
          <p:cNvSpPr>
            <a:spLocks noGrp="1"/>
          </p:cNvSpPr>
          <p:nvPr>
            <p:ph type="sldNum" sz="quarter" idx="12"/>
          </p:nvPr>
        </p:nvSpPr>
        <p:spPr/>
        <p:txBody>
          <a:bodyPr/>
          <a:lstStyle/>
          <a:p>
            <a:fld id="{A11268F6-6F3E-4B62-8E88-CD64AFC4F6D9}" type="slidenum">
              <a:rPr lang="en-AU" smtClean="0"/>
              <a:t>13</a:t>
            </a:fld>
            <a:endParaRPr lang="en-AU"/>
          </a:p>
        </p:txBody>
      </p:sp>
    </p:spTree>
    <p:extLst>
      <p:ext uri="{BB962C8B-B14F-4D97-AF65-F5344CB8AC3E}">
        <p14:creationId xmlns:p14="http://schemas.microsoft.com/office/powerpoint/2010/main" val="1653211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8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1" y="1371600"/>
            <a:ext cx="537210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 name="Title 1">
            <a:extLst>
              <a:ext uri="{FF2B5EF4-FFF2-40B4-BE49-F238E27FC236}">
                <a16:creationId xmlns:a16="http://schemas.microsoft.com/office/drawing/2014/main" xmlns="" id="{F2591448-DFEA-4B4F-ADB6-457A0F4640D2}"/>
              </a:ext>
            </a:extLst>
          </p:cNvPr>
          <p:cNvSpPr>
            <a:spLocks noGrp="1"/>
          </p:cNvSpPr>
          <p:nvPr>
            <p:ph type="title"/>
          </p:nvPr>
        </p:nvSpPr>
        <p:spPr>
          <a:xfrm>
            <a:off x="-180528" y="76201"/>
            <a:ext cx="9505056" cy="1219200"/>
          </a:xfrm>
        </p:spPr>
        <p:txBody>
          <a:bodyPr/>
          <a:lstStyle/>
          <a:p>
            <a:pPr algn="ctr"/>
            <a:r>
              <a:rPr lang="en-AU" b="1" dirty="0"/>
              <a:t>The Electoral Cycle - Gender Activities</a:t>
            </a:r>
          </a:p>
        </p:txBody>
      </p:sp>
    </p:spTree>
    <p:extLst>
      <p:ext uri="{BB962C8B-B14F-4D97-AF65-F5344CB8AC3E}">
        <p14:creationId xmlns:p14="http://schemas.microsoft.com/office/powerpoint/2010/main" val="310598000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p:spPr>
        <p:txBody>
          <a:bodyPr>
            <a:normAutofit fontScale="90000"/>
          </a:bodyPr>
          <a:lstStyle/>
          <a:p>
            <a:r>
              <a:rPr lang="en-US" b="1" dirty="0"/>
              <a:t>Gender Activities &amp; Election Cycle</a:t>
            </a:r>
            <a:endParaRPr lang="en-AU" dirty="0"/>
          </a:p>
        </p:txBody>
      </p:sp>
      <p:pic>
        <p:nvPicPr>
          <p:cNvPr id="4" name="Content Placeholder 3" descr="E:\AA IFES PNG 2017 MASTER\From Lauren\Gender Election Cycle.png"/>
          <p:cNvPicPr>
            <a:picLocks noGrp="1"/>
          </p:cNvPicPr>
          <p:nvPr>
            <p:ph idx="1"/>
          </p:nvPr>
        </p:nvPicPr>
        <p:blipFill rotWithShape="1">
          <a:blip r:embed="rId3" cstate="print">
            <a:extLst>
              <a:ext uri="{28A0092B-C50C-407E-A947-70E740481C1C}">
                <a14:useLocalDpi xmlns:a14="http://schemas.microsoft.com/office/drawing/2010/main" val="0"/>
              </a:ext>
            </a:extLst>
          </a:blip>
          <a:srcRect t="5096"/>
          <a:stretch/>
        </p:blipFill>
        <p:spPr bwMode="auto">
          <a:xfrm>
            <a:off x="1763688" y="1412776"/>
            <a:ext cx="5284312" cy="5184576"/>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FDE6C38D-AFC4-408E-BDEC-E8F40A67916E}" type="slidenum">
              <a:rPr lang="en-US" smtClean="0"/>
              <a:pPr/>
              <a:t>15</a:t>
            </a:fld>
            <a:endParaRPr lang="en-US" dirty="0"/>
          </a:p>
        </p:txBody>
      </p:sp>
    </p:spTree>
    <p:extLst>
      <p:ext uri="{BB962C8B-B14F-4D97-AF65-F5344CB8AC3E}">
        <p14:creationId xmlns:p14="http://schemas.microsoft.com/office/powerpoint/2010/main" val="803181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84784"/>
            <a:ext cx="8229600" cy="851942"/>
          </a:xfrm>
        </p:spPr>
        <p:txBody>
          <a:bodyPr/>
          <a:lstStyle/>
          <a:p>
            <a:pPr algn="ctr"/>
            <a:r>
              <a:rPr lang="en-AU" dirty="0"/>
              <a:t>Strategies to Address Low Participation of Women in Electoral Processes</a:t>
            </a:r>
          </a:p>
        </p:txBody>
      </p:sp>
      <p:sp>
        <p:nvSpPr>
          <p:cNvPr id="3" name="Content Placeholder 2"/>
          <p:cNvSpPr>
            <a:spLocks noGrp="1"/>
          </p:cNvSpPr>
          <p:nvPr>
            <p:ph sz="quarter" idx="13"/>
          </p:nvPr>
        </p:nvSpPr>
        <p:spPr>
          <a:xfrm>
            <a:off x="323528" y="2636912"/>
            <a:ext cx="8207375" cy="4679950"/>
          </a:xfrm>
        </p:spPr>
        <p:txBody>
          <a:bodyPr/>
          <a:lstStyle/>
          <a:p>
            <a:r>
              <a:rPr lang="en-AU" sz="2800" b="1" dirty="0"/>
              <a:t>Legal framework: </a:t>
            </a:r>
            <a:r>
              <a:rPr lang="en-AU" sz="2800" dirty="0"/>
              <a:t>electoral law, Special Measures/Quotas, Electoral Systems, Campaign Finance with gender provisions, Election Dispute Resolution, Campaign regulations, media regulations</a:t>
            </a:r>
          </a:p>
          <a:p>
            <a:r>
              <a:rPr lang="en-AU" sz="2800" b="1" dirty="0"/>
              <a:t>Civic and Voter Education: </a:t>
            </a:r>
            <a:r>
              <a:rPr lang="en-AU" sz="2800" dirty="0"/>
              <a:t>targeted campaigns</a:t>
            </a:r>
          </a:p>
          <a:p>
            <a:r>
              <a:rPr lang="en-AU" sz="2800" b="1" dirty="0"/>
              <a:t>Training: </a:t>
            </a:r>
            <a:r>
              <a:rPr lang="en-AU" sz="2800" dirty="0"/>
              <a:t>gender-sensitive training</a:t>
            </a:r>
          </a:p>
          <a:p>
            <a:r>
              <a:rPr lang="en-AU" sz="2800" b="1" dirty="0"/>
              <a:t>Voting Registration &amp; Voting Process: </a:t>
            </a:r>
            <a:r>
              <a:rPr lang="en-AU" sz="2800" dirty="0"/>
              <a:t>more gender-friendly</a:t>
            </a:r>
          </a:p>
        </p:txBody>
      </p:sp>
    </p:spTree>
    <p:extLst>
      <p:ext uri="{BB962C8B-B14F-4D97-AF65-F5344CB8AC3E}">
        <p14:creationId xmlns:p14="http://schemas.microsoft.com/office/powerpoint/2010/main" val="2632696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4000" dirty="0"/>
              <a:t>Promoting Equal Rights and Opportunities in Elections</a:t>
            </a:r>
          </a:p>
        </p:txBody>
      </p:sp>
      <p:sp>
        <p:nvSpPr>
          <p:cNvPr id="3" name="Content Placeholder 2"/>
          <p:cNvSpPr>
            <a:spLocks noGrp="1"/>
          </p:cNvSpPr>
          <p:nvPr>
            <p:ph sz="quarter" idx="13"/>
          </p:nvPr>
        </p:nvSpPr>
        <p:spPr/>
        <p:txBody>
          <a:bodyPr/>
          <a:lstStyle/>
          <a:p>
            <a:r>
              <a:rPr lang="en-AU" sz="2400" dirty="0"/>
              <a:t>68 countries globally provide gender-based rule in the candidate nomination or composition of the highest elected body of legislation – quota rules, gender parity rules, minimum targets, recommended approaches.</a:t>
            </a:r>
          </a:p>
          <a:p>
            <a:r>
              <a:rPr lang="en-AU" sz="2400" dirty="0"/>
              <a:t>44 from these relate to legislated candidate quota or gender parity requirements as part of the electoral laws at national or subnational levels;</a:t>
            </a:r>
          </a:p>
          <a:p>
            <a:r>
              <a:rPr lang="en-AU" sz="2400" dirty="0"/>
              <a:t>12 countries with legislated candidate quotas require a strict alternation between female and male candidates on candidate lists for at least one level/house within the legislature (known as zipper or zebra systems)</a:t>
            </a:r>
          </a:p>
        </p:txBody>
      </p:sp>
    </p:spTree>
    <p:extLst>
      <p:ext uri="{BB962C8B-B14F-4D97-AF65-F5344CB8AC3E}">
        <p14:creationId xmlns:p14="http://schemas.microsoft.com/office/powerpoint/2010/main" val="300870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Legislated Candidate Quotas</a:t>
            </a:r>
          </a:p>
        </p:txBody>
      </p:sp>
      <p:pic>
        <p:nvPicPr>
          <p:cNvPr id="1026" name="Picture 2" descr="E:\IDEA Mongolia June 2018\Curriculum\My sessions\quotas.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8313" y="1661259"/>
            <a:ext cx="8207375" cy="461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561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Voluntary Quotas</a:t>
            </a:r>
          </a:p>
        </p:txBody>
      </p:sp>
      <p:pic>
        <p:nvPicPr>
          <p:cNvPr id="2050" name="Picture 2" descr="E:\IDEA Mongolia June 2018\Curriculum\My sessions\voluntary quotas.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674122"/>
            <a:ext cx="9143999" cy="528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62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AU"/>
          </a:p>
        </p:txBody>
      </p:sp>
      <p:sp>
        <p:nvSpPr>
          <p:cNvPr id="9219" name="Content Placeholder 2"/>
          <p:cNvSpPr>
            <a:spLocks noGrp="1"/>
          </p:cNvSpPr>
          <p:nvPr>
            <p:ph idx="1"/>
          </p:nvPr>
        </p:nvSpPr>
        <p:spPr/>
        <p:txBody>
          <a:bodyPr/>
          <a:lstStyle/>
          <a:p>
            <a:pPr marL="68263" indent="0" algn="ctr">
              <a:buFont typeface="Wingdings" pitchFamily="2" charset="2"/>
              <a:buNone/>
            </a:pPr>
            <a:r>
              <a:rPr lang="en-US" altLang="en-US" sz="4000" smtClean="0">
                <a:solidFill>
                  <a:srgbClr val="FF0000"/>
                </a:solidFill>
              </a:rPr>
              <a:t>This is not a powerpoint presentation designed to be shown in one presentation – it is a set of slides on the topic of political finance regulation that can be used to draw slides from for smaller presentations (on specific topics)</a:t>
            </a:r>
            <a:endParaRPr lang="en-AU" altLang="en-US" sz="4000" smtClean="0">
              <a:solidFill>
                <a:srgbClr val="FF0000"/>
              </a:solidFill>
            </a:endParaRPr>
          </a:p>
        </p:txBody>
      </p:sp>
    </p:spTree>
    <p:extLst>
      <p:ext uri="{BB962C8B-B14F-4D97-AF65-F5344CB8AC3E}">
        <p14:creationId xmlns:p14="http://schemas.microsoft.com/office/powerpoint/2010/main" val="352804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Gender and Political Finance</a:t>
            </a:r>
          </a:p>
        </p:txBody>
      </p:sp>
      <p:sp>
        <p:nvSpPr>
          <p:cNvPr id="3" name="Content Placeholder 2"/>
          <p:cNvSpPr>
            <a:spLocks noGrp="1"/>
          </p:cNvSpPr>
          <p:nvPr>
            <p:ph sz="quarter" idx="13"/>
          </p:nvPr>
        </p:nvSpPr>
        <p:spPr/>
        <p:txBody>
          <a:bodyPr/>
          <a:lstStyle/>
          <a:p>
            <a:r>
              <a:rPr lang="en-AU" sz="2000" dirty="0"/>
              <a:t>Individual contributions overwhelmingly comprise the most important source of financing for all candidates, both women and men</a:t>
            </a:r>
          </a:p>
          <a:p>
            <a:r>
              <a:rPr lang="en-AU" sz="2000" dirty="0"/>
              <a:t>The average size of individual donations to most female candidates continues to be smaller than the average donation to male candidates</a:t>
            </a:r>
          </a:p>
          <a:p>
            <a:r>
              <a:rPr lang="en-AU" sz="2000" dirty="0"/>
              <a:t>The vast majority of large donors to political campaigns are men</a:t>
            </a:r>
          </a:p>
          <a:p>
            <a:r>
              <a:rPr lang="en-AU" sz="2000" dirty="0"/>
              <a:t>Female candidates generally depend upon female donors for financial viability and win monetary support from men only as their odds of election approach certainty</a:t>
            </a:r>
          </a:p>
          <a:p>
            <a:r>
              <a:rPr lang="en-AU" sz="2000" dirty="0"/>
              <a:t>Women who win raise significantly more money than women who lose, while male winners collect only marginally more money than their losing counterparts.</a:t>
            </a:r>
          </a:p>
        </p:txBody>
      </p:sp>
    </p:spTree>
    <p:extLst>
      <p:ext uri="{BB962C8B-B14F-4D97-AF65-F5344CB8AC3E}">
        <p14:creationId xmlns:p14="http://schemas.microsoft.com/office/powerpoint/2010/main" val="12498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Financial Incentives</a:t>
            </a:r>
          </a:p>
        </p:txBody>
      </p:sp>
      <p:sp>
        <p:nvSpPr>
          <p:cNvPr id="3" name="Content Placeholder 2"/>
          <p:cNvSpPr>
            <a:spLocks noGrp="1"/>
          </p:cNvSpPr>
          <p:nvPr>
            <p:ph sz="quarter" idx="13"/>
          </p:nvPr>
        </p:nvSpPr>
        <p:spPr>
          <a:xfrm>
            <a:off x="323528" y="1628775"/>
            <a:ext cx="8568951" cy="4679950"/>
          </a:xfrm>
        </p:spPr>
        <p:txBody>
          <a:bodyPr/>
          <a:lstStyle/>
          <a:p>
            <a:r>
              <a:rPr lang="en-AU" sz="2000" dirty="0"/>
              <a:t>Waiving internal candidate-registration fees or establishing a fund to pay the candidate-registration fees of female candidates (if fees are required by legislation);</a:t>
            </a:r>
          </a:p>
          <a:p>
            <a:r>
              <a:rPr lang="en-AU" sz="2000" dirty="0"/>
              <a:t>Reimbursing certain campaign costs for women candidates, such as child care and transport costs in large constituencies</a:t>
            </a:r>
          </a:p>
          <a:p>
            <a:r>
              <a:rPr lang="en-AU" sz="2000" dirty="0"/>
              <a:t>Offering women privileged access to a party’s donor list and creating a separate list of donors willing to support women politicians;</a:t>
            </a:r>
          </a:p>
          <a:p>
            <a:r>
              <a:rPr lang="en-AU" sz="2000" dirty="0"/>
              <a:t>Creating special fundraising networks and organizing fundraising events to support female candidate EMILY’s Lists, Australian Emily’s List; UK fund for Women;</a:t>
            </a:r>
          </a:p>
          <a:p>
            <a:r>
              <a:rPr lang="en-AU" sz="2000" dirty="0"/>
              <a:t>Earmarking a portion of party finances (including public funds, if applicable) for women’s groups, candidates and/or capacity-building training for women candidates </a:t>
            </a:r>
          </a:p>
          <a:p>
            <a:r>
              <a:rPr lang="en-AU" sz="2000" dirty="0"/>
              <a:t>Offering in-kind contributions and support, for example, in the form of training programmes, allocation of free broadcasting time, use of private mass media time and/or access to party property (physical as well as party resources)</a:t>
            </a:r>
          </a:p>
        </p:txBody>
      </p:sp>
    </p:spTree>
    <p:extLst>
      <p:ext uri="{BB962C8B-B14F-4D97-AF65-F5344CB8AC3E}">
        <p14:creationId xmlns:p14="http://schemas.microsoft.com/office/powerpoint/2010/main" val="162954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Public Funding Linked with</a:t>
            </a:r>
            <a:br>
              <a:rPr lang="en-AU" dirty="0"/>
            </a:br>
            <a:r>
              <a:rPr lang="en-AU" dirty="0"/>
              <a:t>Gender Based Criteria</a:t>
            </a:r>
          </a:p>
        </p:txBody>
      </p:sp>
      <p:sp>
        <p:nvSpPr>
          <p:cNvPr id="3" name="Content Placeholder 2"/>
          <p:cNvSpPr>
            <a:spLocks noGrp="1"/>
          </p:cNvSpPr>
          <p:nvPr>
            <p:ph sz="quarter" idx="13"/>
          </p:nvPr>
        </p:nvSpPr>
        <p:spPr/>
        <p:txBody>
          <a:bodyPr/>
          <a:lstStyle/>
          <a:p>
            <a:r>
              <a:rPr lang="en-AU" sz="3200" dirty="0"/>
              <a:t>Serbia</a:t>
            </a:r>
          </a:p>
          <a:p>
            <a:r>
              <a:rPr lang="en-AU" sz="3200" dirty="0"/>
              <a:t>Portugal</a:t>
            </a:r>
          </a:p>
          <a:p>
            <a:r>
              <a:rPr lang="en-AU" sz="3200" dirty="0"/>
              <a:t>France (3/4 decrease in public funds)</a:t>
            </a:r>
          </a:p>
          <a:p>
            <a:r>
              <a:rPr lang="en-AU" sz="3200" dirty="0"/>
              <a:t>Croatia</a:t>
            </a:r>
          </a:p>
          <a:p>
            <a:r>
              <a:rPr lang="en-AU" sz="3200" dirty="0"/>
              <a:t>Bosnia 10 % additional funds</a:t>
            </a:r>
          </a:p>
          <a:p>
            <a:r>
              <a:rPr lang="en-AU" sz="3200" dirty="0"/>
              <a:t>Ireland- half decrease</a:t>
            </a:r>
          </a:p>
          <a:p>
            <a:r>
              <a:rPr lang="en-AU" sz="3200" dirty="0"/>
              <a:t>Italy – for European Parliament</a:t>
            </a:r>
          </a:p>
          <a:p>
            <a:r>
              <a:rPr lang="en-AU" sz="3200" dirty="0"/>
              <a:t>Georgia</a:t>
            </a:r>
          </a:p>
          <a:p>
            <a:r>
              <a:rPr lang="en-AU" sz="3200" dirty="0"/>
              <a:t>Romania</a:t>
            </a:r>
          </a:p>
        </p:txBody>
      </p:sp>
    </p:spTree>
    <p:extLst>
      <p:ext uri="{BB962C8B-B14F-4D97-AF65-F5344CB8AC3E}">
        <p14:creationId xmlns:p14="http://schemas.microsoft.com/office/powerpoint/2010/main" val="4194218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Work and Family Balance</a:t>
            </a:r>
          </a:p>
        </p:txBody>
      </p:sp>
      <p:sp>
        <p:nvSpPr>
          <p:cNvPr id="3" name="Content Placeholder 2"/>
          <p:cNvSpPr>
            <a:spLocks noGrp="1"/>
          </p:cNvSpPr>
          <p:nvPr>
            <p:ph sz="quarter" idx="13"/>
          </p:nvPr>
        </p:nvSpPr>
        <p:spPr/>
        <p:txBody>
          <a:bodyPr/>
          <a:lstStyle/>
          <a:p>
            <a:r>
              <a:rPr lang="en-AU" sz="3200" dirty="0"/>
              <a:t>Consider adapting legislative and public policy provisions regarding parental leave, working hours and working environments to political party contexts.</a:t>
            </a:r>
          </a:p>
          <a:p>
            <a:r>
              <a:rPr lang="en-AU" sz="3200" dirty="0"/>
              <a:t>Consider how to provide child care facilities and services during party conferences or congresses</a:t>
            </a:r>
          </a:p>
          <a:p>
            <a:r>
              <a:rPr lang="en-AU" sz="3200" dirty="0"/>
              <a:t>Create financial incentives and allowances for party members on parental leave</a:t>
            </a:r>
          </a:p>
          <a:p>
            <a:r>
              <a:rPr lang="en-AU" sz="3200" dirty="0"/>
              <a:t>Allow for flexible work arrangements</a:t>
            </a:r>
          </a:p>
        </p:txBody>
      </p:sp>
    </p:spTree>
    <p:extLst>
      <p:ext uri="{BB962C8B-B14F-4D97-AF65-F5344CB8AC3E}">
        <p14:creationId xmlns:p14="http://schemas.microsoft.com/office/powerpoint/2010/main" val="1946076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1560" y="332656"/>
            <a:ext cx="7918450" cy="1143000"/>
          </a:xfrm>
        </p:spPr>
        <p:txBody>
          <a:bodyPr rtlCol="0">
            <a:noAutofit/>
          </a:bodyPr>
          <a:lstStyle/>
          <a:p>
            <a:pPr algn="ctr" eaLnBrk="1" fontAlgn="auto" hangingPunct="1">
              <a:spcAft>
                <a:spcPts val="0"/>
              </a:spcAft>
              <a:defRPr/>
            </a:pPr>
            <a:r>
              <a:rPr lang="en-US" dirty="0"/>
              <a:t>Women’s Wing Structure</a:t>
            </a:r>
          </a:p>
        </p:txBody>
      </p:sp>
      <p:sp>
        <p:nvSpPr>
          <p:cNvPr id="50182" name="Content Placeholder 15"/>
          <p:cNvSpPr>
            <a:spLocks noGrp="1"/>
          </p:cNvSpPr>
          <p:nvPr>
            <p:ph idx="1"/>
          </p:nvPr>
        </p:nvSpPr>
        <p:spPr>
          <a:xfrm>
            <a:off x="1295400" y="1447800"/>
            <a:ext cx="7848600" cy="4572000"/>
          </a:xfrm>
        </p:spPr>
        <p:txBody>
          <a:bodyPr/>
          <a:lstStyle/>
          <a:p>
            <a:pPr lvl="1">
              <a:buFont typeface="Arial" charset="0"/>
              <a:buNone/>
            </a:pPr>
            <a:endParaRPr lang="en-US" altLang="en-US" sz="1600"/>
          </a:p>
          <a:p>
            <a:endParaRPr lang="en-US" altLang="en-US" sz="2800"/>
          </a:p>
        </p:txBody>
      </p:sp>
      <p:sp>
        <p:nvSpPr>
          <p:cNvPr id="50183" name="Text Placeholder 1"/>
          <p:cNvSpPr txBox="1">
            <a:spLocks/>
          </p:cNvSpPr>
          <p:nvPr/>
        </p:nvSpPr>
        <p:spPr bwMode="auto">
          <a:xfrm>
            <a:off x="515858" y="1916832"/>
            <a:ext cx="8232606"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3200" dirty="0">
                <a:latin typeface="Trebuchet MS" pitchFamily="34" charset="0"/>
              </a:rPr>
              <a:t>National, regional, local branches</a:t>
            </a:r>
          </a:p>
          <a:p>
            <a:pPr eaLnBrk="1" hangingPunct="1">
              <a:spcBef>
                <a:spcPct val="20000"/>
              </a:spcBef>
              <a:buFont typeface="Arial" charset="0"/>
              <a:buChar char="•"/>
            </a:pPr>
            <a:r>
              <a:rPr lang="en-US" altLang="en-US" sz="3200" dirty="0">
                <a:latin typeface="Trebuchet MS" pitchFamily="34" charset="0"/>
              </a:rPr>
              <a:t>Linkage to “mother party”</a:t>
            </a:r>
          </a:p>
          <a:p>
            <a:pPr eaLnBrk="1" hangingPunct="1">
              <a:spcBef>
                <a:spcPct val="20000"/>
              </a:spcBef>
              <a:buFont typeface="Arial" charset="0"/>
              <a:buChar char="•"/>
            </a:pPr>
            <a:r>
              <a:rPr lang="en-US" altLang="en-US" sz="3200" dirty="0">
                <a:latin typeface="Trebuchet MS" pitchFamily="34" charset="0"/>
              </a:rPr>
              <a:t>Representation on decision-making bodies</a:t>
            </a:r>
          </a:p>
          <a:p>
            <a:pPr eaLnBrk="1" hangingPunct="1">
              <a:spcBef>
                <a:spcPct val="20000"/>
              </a:spcBef>
              <a:buFont typeface="Arial" charset="0"/>
              <a:buChar char="•"/>
            </a:pPr>
            <a:r>
              <a:rPr lang="en-US" altLang="en-US" sz="3200" dirty="0">
                <a:latin typeface="Trebuchet MS" pitchFamily="34" charset="0"/>
              </a:rPr>
              <a:t>Funding and resources</a:t>
            </a:r>
          </a:p>
          <a:p>
            <a:pPr eaLnBrk="1" hangingPunct="1">
              <a:spcBef>
                <a:spcPct val="20000"/>
              </a:spcBef>
              <a:buFont typeface="Arial" charset="0"/>
              <a:buChar char="•"/>
            </a:pPr>
            <a:r>
              <a:rPr lang="en-US" altLang="en-US" sz="3200" dirty="0">
                <a:latin typeface="Trebuchet MS" pitchFamily="34" charset="0"/>
              </a:rPr>
              <a:t>Risk: can marginalize women</a:t>
            </a:r>
          </a:p>
        </p:txBody>
      </p:sp>
    </p:spTree>
    <p:extLst>
      <p:ext uri="{BB962C8B-B14F-4D97-AF65-F5344CB8AC3E}">
        <p14:creationId xmlns:p14="http://schemas.microsoft.com/office/powerpoint/2010/main" val="63571207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1650" y="260648"/>
            <a:ext cx="7918450" cy="1143000"/>
          </a:xfrm>
        </p:spPr>
        <p:txBody>
          <a:bodyPr rtlCol="0">
            <a:noAutofit/>
          </a:bodyPr>
          <a:lstStyle/>
          <a:p>
            <a:pPr algn="ctr" eaLnBrk="1" fontAlgn="auto" hangingPunct="1">
              <a:spcAft>
                <a:spcPts val="0"/>
              </a:spcAft>
              <a:defRPr/>
            </a:pPr>
            <a:r>
              <a:rPr lang="en-US" dirty="0"/>
              <a:t>Women’s Wings</a:t>
            </a:r>
          </a:p>
        </p:txBody>
      </p:sp>
      <p:sp>
        <p:nvSpPr>
          <p:cNvPr id="52230" name="Content Placeholder 15"/>
          <p:cNvSpPr>
            <a:spLocks noGrp="1"/>
          </p:cNvSpPr>
          <p:nvPr>
            <p:ph idx="1"/>
          </p:nvPr>
        </p:nvSpPr>
        <p:spPr>
          <a:xfrm>
            <a:off x="251520" y="1622799"/>
            <a:ext cx="8712968" cy="4724400"/>
          </a:xfrm>
        </p:spPr>
        <p:txBody>
          <a:bodyPr/>
          <a:lstStyle/>
          <a:p>
            <a:r>
              <a:rPr lang="en-GB" altLang="en-US" sz="2800" dirty="0"/>
              <a:t>Build awareness of gender frameworks</a:t>
            </a:r>
            <a:endParaRPr lang="en-US" altLang="en-US" sz="2800" dirty="0"/>
          </a:p>
          <a:p>
            <a:r>
              <a:rPr lang="en-GB" altLang="en-US" sz="2800" dirty="0"/>
              <a:t>Draft gender equality policies and lobby for and monitor their implementation</a:t>
            </a:r>
            <a:endParaRPr lang="en-US" altLang="en-US" sz="2800" dirty="0"/>
          </a:p>
          <a:p>
            <a:r>
              <a:rPr lang="en-GB" altLang="en-US" sz="2800" dirty="0"/>
              <a:t>Network with women from other parties</a:t>
            </a:r>
            <a:endParaRPr lang="en-US" altLang="en-US" sz="2800" dirty="0"/>
          </a:p>
          <a:p>
            <a:r>
              <a:rPr lang="en-GB" altLang="en-US" sz="2800" dirty="0"/>
              <a:t>Identify and engage male allies</a:t>
            </a:r>
            <a:endParaRPr lang="en-US" altLang="en-US" sz="2800" dirty="0"/>
          </a:p>
          <a:p>
            <a:r>
              <a:rPr lang="en-GB" altLang="en-US" sz="2800" dirty="0"/>
              <a:t>Train women</a:t>
            </a:r>
            <a:endParaRPr lang="en-US" altLang="en-US" sz="2800" dirty="0"/>
          </a:p>
          <a:p>
            <a:r>
              <a:rPr lang="en-GB" altLang="en-US" sz="2800" dirty="0"/>
              <a:t>Encourage and fund women candidates</a:t>
            </a:r>
            <a:endParaRPr lang="en-US" altLang="en-US" sz="2800" dirty="0"/>
          </a:p>
          <a:p>
            <a:r>
              <a:rPr lang="en-GB" altLang="en-US" sz="2800" dirty="0"/>
              <a:t>Lobby leaders on women’s issues</a:t>
            </a:r>
            <a:endParaRPr lang="en-US" altLang="en-US" sz="2800" dirty="0"/>
          </a:p>
          <a:p>
            <a:endParaRPr lang="en-US" altLang="en-US" sz="2800" dirty="0"/>
          </a:p>
        </p:txBody>
      </p:sp>
    </p:spTree>
    <p:extLst>
      <p:ext uri="{BB962C8B-B14F-4D97-AF65-F5344CB8AC3E}">
        <p14:creationId xmlns:p14="http://schemas.microsoft.com/office/powerpoint/2010/main" val="256039688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536" y="332656"/>
            <a:ext cx="7918450" cy="990600"/>
          </a:xfrm>
        </p:spPr>
        <p:txBody>
          <a:bodyPr rtlCol="0">
            <a:normAutofit/>
          </a:bodyPr>
          <a:lstStyle/>
          <a:p>
            <a:pPr algn="ctr" eaLnBrk="1" fontAlgn="auto" hangingPunct="1">
              <a:spcAft>
                <a:spcPts val="0"/>
              </a:spcAft>
              <a:defRPr/>
            </a:pPr>
            <a:r>
              <a:rPr lang="en-US" dirty="0">
                <a:effectLst>
                  <a:outerShdw blurRad="38100" dist="38100" dir="2700000" algn="tl">
                    <a:srgbClr val="000000">
                      <a:alpha val="43137"/>
                    </a:srgbClr>
                  </a:outerShdw>
                </a:effectLst>
              </a:rPr>
              <a:t>Women’s Parties</a:t>
            </a:r>
          </a:p>
        </p:txBody>
      </p:sp>
      <p:sp>
        <p:nvSpPr>
          <p:cNvPr id="53254" name="Content Placeholder 15"/>
          <p:cNvSpPr>
            <a:spLocks noGrp="1"/>
          </p:cNvSpPr>
          <p:nvPr>
            <p:ph idx="1"/>
          </p:nvPr>
        </p:nvSpPr>
        <p:spPr>
          <a:xfrm>
            <a:off x="251520" y="1700808"/>
            <a:ext cx="8712968" cy="2743200"/>
          </a:xfrm>
        </p:spPr>
        <p:txBody>
          <a:bodyPr/>
          <a:lstStyle/>
          <a:p>
            <a:pPr eaLnBrk="1" hangingPunct="1"/>
            <a:r>
              <a:rPr lang="en-US" altLang="en-US" dirty="0">
                <a:solidFill>
                  <a:srgbClr val="003366"/>
                </a:solidFill>
              </a:rPr>
              <a:t>Formed in many countries</a:t>
            </a:r>
          </a:p>
          <a:p>
            <a:pPr eaLnBrk="1" hangingPunct="1"/>
            <a:r>
              <a:rPr lang="en-US" altLang="en-US" dirty="0">
                <a:solidFill>
                  <a:srgbClr val="003366"/>
                </a:solidFill>
              </a:rPr>
              <a:t>Success has been limited</a:t>
            </a:r>
          </a:p>
          <a:p>
            <a:pPr eaLnBrk="1" hangingPunct="1"/>
            <a:r>
              <a:rPr lang="en-US" altLang="en-US" dirty="0">
                <a:solidFill>
                  <a:srgbClr val="003366"/>
                </a:solidFill>
              </a:rPr>
              <a:t>Prompted discussions on women's rights and political participation</a:t>
            </a:r>
          </a:p>
        </p:txBody>
      </p:sp>
      <p:pic>
        <p:nvPicPr>
          <p:cNvPr id="7170" name="Picture 2" descr="Image result for women in parliament 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334569"/>
            <a:ext cx="4536504" cy="252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6037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Good Resources</a:t>
            </a:r>
            <a:endParaRPr lang="en-AU" dirty="0"/>
          </a:p>
        </p:txBody>
      </p:sp>
      <p:pic>
        <p:nvPicPr>
          <p:cNvPr id="2052" name="Picture 4" descr="E:\IDEA Mongolia June 2018\Curriculum\My sessions\IFES gender 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84784"/>
            <a:ext cx="3667125" cy="52292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IDEA Mongolia June 2018\Curriculum\My sessions\Inclusive cover.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95536" y="1988840"/>
            <a:ext cx="3723649" cy="467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686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Good Resources</a:t>
            </a:r>
            <a:endParaRPr lang="en-AU" dirty="0"/>
          </a:p>
        </p:txBody>
      </p:sp>
      <p:pic>
        <p:nvPicPr>
          <p:cNvPr id="2050" name="Picture 2" descr="E:\IDEA Mongolia June 2018\Curriculum\My sessions\empowering W cover.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79512" y="1647043"/>
            <a:ext cx="2520280" cy="49497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IDEA Mongolia June 2018\Curriculum\My sessions\OS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712" y="1637680"/>
            <a:ext cx="2592288" cy="506214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IDEA Mongolia June 2018\Curriculum\My sessions\gen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637680"/>
            <a:ext cx="3166963" cy="462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190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 for Political Parties</a:t>
            </a:r>
            <a:endParaRPr lang="en-AU" dirty="0"/>
          </a:p>
        </p:txBody>
      </p:sp>
      <p:pic>
        <p:nvPicPr>
          <p:cNvPr id="1026" name="Picture 2" descr="E:\IDEA Mongolia June 2018\Curriculum\My sessions\IDEA Dialogues.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05064"/>
            <a:ext cx="1923303" cy="26715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IDEA Mongolia June 2018\Curriculum\My sessions\IDEA framework gender policy P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705496"/>
            <a:ext cx="2628502" cy="49729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IDEA Mongolia June 2018\Curriculum\My sessions\Cof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348880"/>
            <a:ext cx="200025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IDEA Mongolia June 2018\Curriculum\My sessions\SA Conferen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298" y="2238610"/>
            <a:ext cx="1842692" cy="3906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IDEA Mongolia June 2018\Curriculum\My sessions\fund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705496"/>
            <a:ext cx="1694760" cy="163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2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The </a:t>
            </a:r>
            <a:r>
              <a:rPr lang="en-AU" b="1" dirty="0"/>
              <a:t>Electoral Cycle</a:t>
            </a:r>
          </a:p>
        </p:txBody>
      </p:sp>
      <p:pic>
        <p:nvPicPr>
          <p:cNvPr id="1026" name="Picture 2" descr="F:\AA IFES PNG 2017 MASTER\Second Visit Oct 2017 Buka assignment\Figure-41-The-electoral-cycle.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99593" y="1772816"/>
            <a:ext cx="7660016" cy="487563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DE6C38D-AFC4-408E-BDEC-E8F40A67916E}" type="slidenum">
              <a:rPr lang="en-US" smtClean="0"/>
              <a:pPr/>
              <a:t>3</a:t>
            </a:fld>
            <a:endParaRPr lang="en-US" dirty="0"/>
          </a:p>
        </p:txBody>
      </p:sp>
    </p:spTree>
    <p:extLst>
      <p:ext uri="{BB962C8B-B14F-4D97-AF65-F5344CB8AC3E}">
        <p14:creationId xmlns:p14="http://schemas.microsoft.com/office/powerpoint/2010/main" val="2191667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3"/>
          </p:nvPr>
        </p:nvSpPr>
        <p:spPr/>
        <p:txBody>
          <a:bodyPr/>
          <a:lstStyle/>
          <a:p>
            <a:pPr marL="0" indent="0" algn="ctr">
              <a:buNone/>
            </a:pPr>
            <a:r>
              <a:rPr lang="en-US" dirty="0" smtClean="0"/>
              <a:t>Examples of Good Gender Practices</a:t>
            </a:r>
            <a:endParaRPr lang="en-AU" dirty="0"/>
          </a:p>
        </p:txBody>
      </p:sp>
    </p:spTree>
    <p:extLst>
      <p:ext uri="{BB962C8B-B14F-4D97-AF65-F5344CB8AC3E}">
        <p14:creationId xmlns:p14="http://schemas.microsoft.com/office/powerpoint/2010/main" val="708523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A9852-E8E9-4F2F-BDFF-8D49B29B2DD1}"/>
              </a:ext>
            </a:extLst>
          </p:cNvPr>
          <p:cNvSpPr>
            <a:spLocks noGrp="1"/>
          </p:cNvSpPr>
          <p:nvPr>
            <p:ph type="title"/>
          </p:nvPr>
        </p:nvSpPr>
        <p:spPr/>
        <p:txBody>
          <a:bodyPr/>
          <a:lstStyle/>
          <a:p>
            <a:pPr algn="ctr"/>
            <a:r>
              <a:rPr lang="en-AU" dirty="0"/>
              <a:t>Improve Party Democracy</a:t>
            </a:r>
          </a:p>
        </p:txBody>
      </p:sp>
      <p:sp>
        <p:nvSpPr>
          <p:cNvPr id="3" name="Content Placeholder 2">
            <a:extLst>
              <a:ext uri="{FF2B5EF4-FFF2-40B4-BE49-F238E27FC236}">
                <a16:creationId xmlns:a16="http://schemas.microsoft.com/office/drawing/2014/main" xmlns="" id="{8E3DECBC-6676-4052-B603-E271C1CAEA8D}"/>
              </a:ext>
            </a:extLst>
          </p:cNvPr>
          <p:cNvSpPr>
            <a:spLocks noGrp="1"/>
          </p:cNvSpPr>
          <p:nvPr>
            <p:ph sz="quarter" idx="13"/>
          </p:nvPr>
        </p:nvSpPr>
        <p:spPr/>
        <p:txBody>
          <a:bodyPr/>
          <a:lstStyle/>
          <a:p>
            <a:r>
              <a:rPr lang="en-AU" dirty="0"/>
              <a:t>South Africa Rule 6 of the African National Congress’ Constitution (South Africa) states that:: “With the aim of full representation of women in all decision-making structures, the party will implement a programme of affirmative action including quota of not less than 50 percent of women in all elected structures. “ </a:t>
            </a:r>
          </a:p>
        </p:txBody>
      </p:sp>
    </p:spTree>
    <p:extLst>
      <p:ext uri="{BB962C8B-B14F-4D97-AF65-F5344CB8AC3E}">
        <p14:creationId xmlns:p14="http://schemas.microsoft.com/office/powerpoint/2010/main" val="3320242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8E646-94D8-4F04-BCF7-69C999183A66}"/>
              </a:ext>
            </a:extLst>
          </p:cNvPr>
          <p:cNvSpPr>
            <a:spLocks noGrp="1"/>
          </p:cNvSpPr>
          <p:nvPr>
            <p:ph type="title"/>
          </p:nvPr>
        </p:nvSpPr>
        <p:spPr/>
        <p:txBody>
          <a:bodyPr/>
          <a:lstStyle/>
          <a:p>
            <a:pPr algn="ctr"/>
            <a:r>
              <a:rPr lang="en-AU" dirty="0"/>
              <a:t>Examples Good Practice</a:t>
            </a:r>
          </a:p>
        </p:txBody>
      </p:sp>
      <p:sp>
        <p:nvSpPr>
          <p:cNvPr id="3" name="Content Placeholder 2">
            <a:extLst>
              <a:ext uri="{FF2B5EF4-FFF2-40B4-BE49-F238E27FC236}">
                <a16:creationId xmlns:a16="http://schemas.microsoft.com/office/drawing/2014/main" xmlns="" id="{D26EF489-6D07-432C-BCD8-C57FF6A2C307}"/>
              </a:ext>
            </a:extLst>
          </p:cNvPr>
          <p:cNvSpPr>
            <a:spLocks noGrp="1"/>
          </p:cNvSpPr>
          <p:nvPr>
            <p:ph sz="quarter" idx="13"/>
          </p:nvPr>
        </p:nvSpPr>
        <p:spPr/>
        <p:txBody>
          <a:bodyPr/>
          <a:lstStyle/>
          <a:p>
            <a:r>
              <a:rPr lang="en-AU" dirty="0"/>
              <a:t>Targeted funding based on eligibility</a:t>
            </a:r>
          </a:p>
          <a:p>
            <a:r>
              <a:rPr lang="en-AU" dirty="0"/>
              <a:t>Targeted funding based on allocation</a:t>
            </a:r>
          </a:p>
          <a:p>
            <a:pPr lvl="1"/>
            <a:r>
              <a:rPr lang="en-AU" i="1" dirty="0"/>
              <a:t>Receiving more money if gender criteria is reached, or per woman nominated or elected</a:t>
            </a:r>
          </a:p>
          <a:p>
            <a:pPr lvl="1"/>
            <a:r>
              <a:rPr lang="en-AU" i="1" dirty="0"/>
              <a:t>Receiving less money if target for gender balance not achieved</a:t>
            </a:r>
          </a:p>
          <a:p>
            <a:pPr marL="273050" lvl="1" indent="-273050">
              <a:buClr>
                <a:srgbClr val="0BD0D9"/>
              </a:buClr>
              <a:buSzPct val="95000"/>
            </a:pPr>
            <a:r>
              <a:rPr lang="en-AU" sz="3600" dirty="0"/>
              <a:t>Earmarking the use of parts of public funding</a:t>
            </a:r>
          </a:p>
        </p:txBody>
      </p:sp>
    </p:spTree>
    <p:extLst>
      <p:ext uri="{BB962C8B-B14F-4D97-AF65-F5344CB8AC3E}">
        <p14:creationId xmlns:p14="http://schemas.microsoft.com/office/powerpoint/2010/main" val="4040740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E59389-BEE5-41A4-87D6-4C0FBCAE209E}"/>
              </a:ext>
            </a:extLst>
          </p:cNvPr>
          <p:cNvSpPr>
            <a:spLocks noGrp="1"/>
          </p:cNvSpPr>
          <p:nvPr>
            <p:ph type="title"/>
          </p:nvPr>
        </p:nvSpPr>
        <p:spPr/>
        <p:txBody>
          <a:bodyPr/>
          <a:lstStyle/>
          <a:p>
            <a:pPr algn="ctr"/>
            <a:r>
              <a:rPr lang="en-AU" dirty="0"/>
              <a:t>Papua New Guinea, Georgia</a:t>
            </a:r>
          </a:p>
        </p:txBody>
      </p:sp>
      <p:sp>
        <p:nvSpPr>
          <p:cNvPr id="3" name="Content Placeholder 2">
            <a:extLst>
              <a:ext uri="{FF2B5EF4-FFF2-40B4-BE49-F238E27FC236}">
                <a16:creationId xmlns:a16="http://schemas.microsoft.com/office/drawing/2014/main" xmlns="" id="{E376BDE8-1CF2-49A9-B3C0-A49067709FC2}"/>
              </a:ext>
            </a:extLst>
          </p:cNvPr>
          <p:cNvSpPr>
            <a:spLocks noGrp="1"/>
          </p:cNvSpPr>
          <p:nvPr>
            <p:ph sz="quarter" idx="13"/>
          </p:nvPr>
        </p:nvSpPr>
        <p:spPr/>
        <p:txBody>
          <a:bodyPr/>
          <a:lstStyle/>
          <a:p>
            <a:r>
              <a:rPr lang="en-AU" sz="2800" dirty="0"/>
              <a:t>It is also possible to relate public funding to the share of the vote that female candidates attract. In Papua New Guinea female candidates who gain at least 10 per cent of the vote earn their political parties an additional flat rate in public funding. </a:t>
            </a:r>
          </a:p>
          <a:p>
            <a:r>
              <a:rPr lang="en-AU" sz="2800" b="1" dirty="0"/>
              <a:t>In Georgia</a:t>
            </a:r>
            <a:r>
              <a:rPr lang="en-AU" sz="2800" dirty="0"/>
              <a:t>, political parties that receive public funding are entitled to 30 per cent additional funding if their candidate lists have at least 30 per cent of each gender in the first 10 names (with the same principle applying to the next two sets of 10 candidates on a list).</a:t>
            </a:r>
          </a:p>
        </p:txBody>
      </p:sp>
    </p:spTree>
    <p:extLst>
      <p:ext uri="{BB962C8B-B14F-4D97-AF65-F5344CB8AC3E}">
        <p14:creationId xmlns:p14="http://schemas.microsoft.com/office/powerpoint/2010/main" val="3624258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EA52B-D0C0-4729-9FED-47EAA576B466}"/>
              </a:ext>
            </a:extLst>
          </p:cNvPr>
          <p:cNvSpPr>
            <a:spLocks noGrp="1"/>
          </p:cNvSpPr>
          <p:nvPr>
            <p:ph type="title"/>
          </p:nvPr>
        </p:nvSpPr>
        <p:spPr>
          <a:xfrm>
            <a:off x="415762" y="4221088"/>
            <a:ext cx="8229600" cy="851942"/>
          </a:xfrm>
        </p:spPr>
        <p:txBody>
          <a:bodyPr/>
          <a:lstStyle/>
          <a:p>
            <a:pPr algn="ctr"/>
            <a:r>
              <a:rPr lang="en-AU" dirty="0"/>
              <a:t>Examples of legislation regarding candidate quotas on nomination to be enforced by the EMB</a:t>
            </a:r>
          </a:p>
        </p:txBody>
      </p:sp>
      <p:sp>
        <p:nvSpPr>
          <p:cNvPr id="3" name="Content Placeholder 2">
            <a:extLst>
              <a:ext uri="{FF2B5EF4-FFF2-40B4-BE49-F238E27FC236}">
                <a16:creationId xmlns:a16="http://schemas.microsoft.com/office/drawing/2014/main" xmlns="" id="{C1FBC9BB-5BB5-45CC-9109-6040C9E3C4D4}"/>
              </a:ext>
            </a:extLst>
          </p:cNvPr>
          <p:cNvSpPr>
            <a:spLocks noGrp="1"/>
          </p:cNvSpPr>
          <p:nvPr>
            <p:ph sz="quarter" idx="13"/>
          </p:nvPr>
        </p:nvSpPr>
        <p:spPr/>
        <p:txBody>
          <a:bodyPr/>
          <a:lstStyle/>
          <a:p>
            <a:endParaRPr lang="en-AU" dirty="0"/>
          </a:p>
        </p:txBody>
      </p:sp>
    </p:spTree>
    <p:extLst>
      <p:ext uri="{BB962C8B-B14F-4D97-AF65-F5344CB8AC3E}">
        <p14:creationId xmlns:p14="http://schemas.microsoft.com/office/powerpoint/2010/main" val="1906959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4E1FCA-476D-4DA5-97EC-87118E839C72}"/>
              </a:ext>
            </a:extLst>
          </p:cNvPr>
          <p:cNvSpPr>
            <a:spLocks noGrp="1"/>
          </p:cNvSpPr>
          <p:nvPr>
            <p:ph type="title"/>
          </p:nvPr>
        </p:nvSpPr>
        <p:spPr/>
        <p:txBody>
          <a:bodyPr/>
          <a:lstStyle/>
          <a:p>
            <a:pPr algn="ctr"/>
            <a:r>
              <a:rPr lang="en-AU" dirty="0"/>
              <a:t>Armenia</a:t>
            </a:r>
          </a:p>
        </p:txBody>
      </p:sp>
      <p:sp>
        <p:nvSpPr>
          <p:cNvPr id="3" name="Content Placeholder 2">
            <a:extLst>
              <a:ext uri="{FF2B5EF4-FFF2-40B4-BE49-F238E27FC236}">
                <a16:creationId xmlns:a16="http://schemas.microsoft.com/office/drawing/2014/main" xmlns="" id="{D2D34A9D-A366-4484-A782-589CC64DF560}"/>
              </a:ext>
            </a:extLst>
          </p:cNvPr>
          <p:cNvSpPr>
            <a:spLocks noGrp="1"/>
          </p:cNvSpPr>
          <p:nvPr>
            <p:ph sz="quarter" idx="13"/>
          </p:nvPr>
        </p:nvSpPr>
        <p:spPr/>
        <p:txBody>
          <a:bodyPr/>
          <a:lstStyle/>
          <a:p>
            <a:r>
              <a:rPr lang="en-AU" sz="2800" dirty="0"/>
              <a:t>Neither gender may exceed 80 percent in the list of every five candidates on the proportional representation list (starting from the second entry) (Article 108, paragraph 2, Electoral Code of Armenia, 2011). </a:t>
            </a:r>
          </a:p>
          <a:p>
            <a:r>
              <a:rPr lang="en-AU" sz="2800" dirty="0"/>
              <a:t>The Central Electoral Commission shall reject the registration of the electoral list of a political party, an alliance of political parties if the electoral list does not meet the requirements defined by Article 108(2), including the legislated candidate quota (Article 110, Electoral Code of Armenia, 2011).</a:t>
            </a:r>
          </a:p>
        </p:txBody>
      </p:sp>
    </p:spTree>
    <p:extLst>
      <p:ext uri="{BB962C8B-B14F-4D97-AF65-F5344CB8AC3E}">
        <p14:creationId xmlns:p14="http://schemas.microsoft.com/office/powerpoint/2010/main" val="1716129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EEE2B-2667-4C98-8B7F-837AB4993DD8}"/>
              </a:ext>
            </a:extLst>
          </p:cNvPr>
          <p:cNvSpPr>
            <a:spLocks noGrp="1"/>
          </p:cNvSpPr>
          <p:nvPr>
            <p:ph type="title"/>
          </p:nvPr>
        </p:nvSpPr>
        <p:spPr/>
        <p:txBody>
          <a:bodyPr/>
          <a:lstStyle/>
          <a:p>
            <a:pPr algn="ctr"/>
            <a:r>
              <a:rPr lang="en-AU" dirty="0"/>
              <a:t>Bosnia and Herzegovina</a:t>
            </a:r>
          </a:p>
        </p:txBody>
      </p:sp>
      <p:sp>
        <p:nvSpPr>
          <p:cNvPr id="3" name="Content Placeholder 2">
            <a:extLst>
              <a:ext uri="{FF2B5EF4-FFF2-40B4-BE49-F238E27FC236}">
                <a16:creationId xmlns:a16="http://schemas.microsoft.com/office/drawing/2014/main" xmlns="" id="{B8CFE43B-511F-4873-86D4-AC34FB3F3483}"/>
              </a:ext>
            </a:extLst>
          </p:cNvPr>
          <p:cNvSpPr>
            <a:spLocks noGrp="1"/>
          </p:cNvSpPr>
          <p:nvPr>
            <p:ph sz="quarter" idx="13"/>
          </p:nvPr>
        </p:nvSpPr>
        <p:spPr/>
        <p:txBody>
          <a:bodyPr/>
          <a:lstStyle/>
          <a:p>
            <a:r>
              <a:rPr lang="en-AU" sz="2000" dirty="0"/>
              <a:t>	Every candidate list shall include male and female candidates who are equally represented. Equal representation is reached when each gender is represented with a minimum of 40 percent of the total number of candidates on the list (Article 4.19 [4]). </a:t>
            </a:r>
          </a:p>
          <a:p>
            <a:r>
              <a:rPr lang="en-AU" sz="2000" dirty="0"/>
              <a:t>The under-represented gender shall be distributed on the candidates list in the following manner. At least one (1) minority gender amongst the first two (2) candidates, two (2) minority gender candidates amongst the first five (5) candidates, and three (3) minority gender candidates amongst the first eight (8) candidates, etc. (Article 4.19 [4]). If a list does not comply, only the part of the list up to the number fulfilling the requirements in the law shall be accepted by the Central Elections Commission (Article 4.19 [8]).</a:t>
            </a:r>
          </a:p>
        </p:txBody>
      </p:sp>
    </p:spTree>
    <p:extLst>
      <p:ext uri="{BB962C8B-B14F-4D97-AF65-F5344CB8AC3E}">
        <p14:creationId xmlns:p14="http://schemas.microsoft.com/office/powerpoint/2010/main" val="471953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DC292-A3B5-410E-A2C3-90E2EB0962F6}"/>
              </a:ext>
            </a:extLst>
          </p:cNvPr>
          <p:cNvSpPr>
            <a:spLocks noGrp="1"/>
          </p:cNvSpPr>
          <p:nvPr>
            <p:ph type="title"/>
          </p:nvPr>
        </p:nvSpPr>
        <p:spPr/>
        <p:txBody>
          <a:bodyPr/>
          <a:lstStyle/>
          <a:p>
            <a:pPr algn="ctr"/>
            <a:r>
              <a:rPr lang="en-AU" dirty="0"/>
              <a:t>Ecuador</a:t>
            </a:r>
          </a:p>
        </p:txBody>
      </p:sp>
      <p:sp>
        <p:nvSpPr>
          <p:cNvPr id="3" name="Content Placeholder 2">
            <a:extLst>
              <a:ext uri="{FF2B5EF4-FFF2-40B4-BE49-F238E27FC236}">
                <a16:creationId xmlns:a16="http://schemas.microsoft.com/office/drawing/2014/main" xmlns="" id="{844162F5-6F9B-41DC-9B6F-0102D619A342}"/>
              </a:ext>
            </a:extLst>
          </p:cNvPr>
          <p:cNvSpPr>
            <a:spLocks noGrp="1"/>
          </p:cNvSpPr>
          <p:nvPr>
            <p:ph sz="quarter" idx="13"/>
          </p:nvPr>
        </p:nvSpPr>
        <p:spPr/>
        <p:txBody>
          <a:bodyPr/>
          <a:lstStyle/>
          <a:p>
            <a:r>
              <a:rPr lang="en-AU" sz="2800" dirty="0"/>
              <a:t>According to the Electoral Law 2009 and 2012, Article 99, in the candidate lists, for the elections through the system of proportional representation, the names of men and women candidates will be presented alternatively until the end of the list. </a:t>
            </a:r>
          </a:p>
          <a:p>
            <a:r>
              <a:rPr lang="en-AU" sz="2800" dirty="0"/>
              <a:t>The candidate lists will be rejected by the Electoral Commission if they do not comply with the gender parity provisions of the Constitution and the Electoral Law (Electoral Law 2009/2012, Article 105)</a:t>
            </a:r>
          </a:p>
        </p:txBody>
      </p:sp>
    </p:spTree>
    <p:extLst>
      <p:ext uri="{BB962C8B-B14F-4D97-AF65-F5344CB8AC3E}">
        <p14:creationId xmlns:p14="http://schemas.microsoft.com/office/powerpoint/2010/main" val="1575793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D7A176-D8F4-4E55-BCC1-165D93C5270C}"/>
              </a:ext>
            </a:extLst>
          </p:cNvPr>
          <p:cNvSpPr>
            <a:spLocks noGrp="1"/>
          </p:cNvSpPr>
          <p:nvPr>
            <p:ph type="title"/>
          </p:nvPr>
        </p:nvSpPr>
        <p:spPr>
          <a:xfrm>
            <a:off x="683568" y="4221088"/>
            <a:ext cx="8229600" cy="851942"/>
          </a:xfrm>
        </p:spPr>
        <p:txBody>
          <a:bodyPr/>
          <a:lstStyle/>
          <a:p>
            <a:pPr algn="ctr"/>
            <a:r>
              <a:rPr lang="en-AU" dirty="0"/>
              <a:t>Examples of legislation regarding disbursement of public funding and proportion of women candidates</a:t>
            </a:r>
          </a:p>
        </p:txBody>
      </p:sp>
      <p:sp>
        <p:nvSpPr>
          <p:cNvPr id="3" name="Content Placeholder 2">
            <a:extLst>
              <a:ext uri="{FF2B5EF4-FFF2-40B4-BE49-F238E27FC236}">
                <a16:creationId xmlns:a16="http://schemas.microsoft.com/office/drawing/2014/main" xmlns="" id="{ED25230B-14FB-4072-ACCA-5A78616C55BD}"/>
              </a:ext>
            </a:extLst>
          </p:cNvPr>
          <p:cNvSpPr>
            <a:spLocks noGrp="1"/>
          </p:cNvSpPr>
          <p:nvPr>
            <p:ph sz="quarter" idx="13"/>
          </p:nvPr>
        </p:nvSpPr>
        <p:spPr/>
        <p:txBody>
          <a:bodyPr/>
          <a:lstStyle/>
          <a:p>
            <a:endParaRPr lang="en-AU" dirty="0"/>
          </a:p>
        </p:txBody>
      </p:sp>
    </p:spTree>
    <p:extLst>
      <p:ext uri="{BB962C8B-B14F-4D97-AF65-F5344CB8AC3E}">
        <p14:creationId xmlns:p14="http://schemas.microsoft.com/office/powerpoint/2010/main" val="3415313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393283-542A-4668-84C6-E189E5B859C1}"/>
              </a:ext>
            </a:extLst>
          </p:cNvPr>
          <p:cNvSpPr>
            <a:spLocks noGrp="1"/>
          </p:cNvSpPr>
          <p:nvPr>
            <p:ph type="title"/>
          </p:nvPr>
        </p:nvSpPr>
        <p:spPr/>
        <p:txBody>
          <a:bodyPr/>
          <a:lstStyle/>
          <a:p>
            <a:pPr algn="ctr"/>
            <a:r>
              <a:rPr lang="en-AU" dirty="0"/>
              <a:t>Albania</a:t>
            </a:r>
          </a:p>
        </p:txBody>
      </p:sp>
      <p:sp>
        <p:nvSpPr>
          <p:cNvPr id="3" name="Content Placeholder 2">
            <a:extLst>
              <a:ext uri="{FF2B5EF4-FFF2-40B4-BE49-F238E27FC236}">
                <a16:creationId xmlns:a16="http://schemas.microsoft.com/office/drawing/2014/main" xmlns="" id="{5FCE8041-1A55-41FD-96E5-0E43F7CD74C6}"/>
              </a:ext>
            </a:extLst>
          </p:cNvPr>
          <p:cNvSpPr>
            <a:spLocks noGrp="1"/>
          </p:cNvSpPr>
          <p:nvPr>
            <p:ph sz="quarter" idx="13"/>
          </p:nvPr>
        </p:nvSpPr>
        <p:spPr/>
        <p:txBody>
          <a:bodyPr/>
          <a:lstStyle/>
          <a:p>
            <a:r>
              <a:rPr lang="en-AU" sz="2800" dirty="0"/>
              <a:t>For each electoral zone, at least 30 percent of the multi-name list and/or one of the first three names on the multi-name list must be from each gender (Article 67, paragraph 6, Law no. 10 012, 2008 amended by the law no. 74/2012). </a:t>
            </a:r>
          </a:p>
          <a:p>
            <a:r>
              <a:rPr lang="en-AU" sz="2800" dirty="0"/>
              <a:t>Failure to comply is punishable with a fine of ALL 1 million (EUR 7,120) in the case of elections to the Assembly and ALL 50,000 (EUR 346) for elections for local government bodies for each electoral zone.</a:t>
            </a:r>
          </a:p>
        </p:txBody>
      </p:sp>
    </p:spTree>
    <p:extLst>
      <p:ext uri="{BB962C8B-B14F-4D97-AF65-F5344CB8AC3E}">
        <p14:creationId xmlns:p14="http://schemas.microsoft.com/office/powerpoint/2010/main" val="1948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76872"/>
            <a:ext cx="8229600" cy="923950"/>
          </a:xfrm>
        </p:spPr>
        <p:txBody>
          <a:bodyPr/>
          <a:lstStyle/>
          <a:p>
            <a:pPr algn="ctr"/>
            <a:r>
              <a:rPr lang="en-US" sz="6600" dirty="0" smtClean="0"/>
              <a:t>Inclusion </a:t>
            </a:r>
            <a:r>
              <a:rPr lang="en-US" sz="6600" dirty="0"/>
              <a:t>of Marginalised Groups into Electoral Processes</a:t>
            </a:r>
            <a:endParaRPr lang="en-AU" sz="6600" dirty="0"/>
          </a:p>
        </p:txBody>
      </p:sp>
      <p:sp>
        <p:nvSpPr>
          <p:cNvPr id="4" name="Slide Number Placeholder 3"/>
          <p:cNvSpPr>
            <a:spLocks noGrp="1"/>
          </p:cNvSpPr>
          <p:nvPr>
            <p:ph type="sldNum" sz="quarter" idx="12"/>
          </p:nvPr>
        </p:nvSpPr>
        <p:spPr/>
        <p:txBody>
          <a:bodyPr/>
          <a:lstStyle/>
          <a:p>
            <a:fld id="{FDE6C38D-AFC4-408E-BDEC-E8F40A67916E}" type="slidenum">
              <a:rPr lang="en-US" smtClean="0"/>
              <a:pPr/>
              <a:t>4</a:t>
            </a:fld>
            <a:endParaRPr lang="en-US" dirty="0"/>
          </a:p>
        </p:txBody>
      </p:sp>
      <p:pic>
        <p:nvPicPr>
          <p:cNvPr id="1026" name="Picture 2" descr="E:\UN Youth and Elections ACE April 2018\Visuals graphics posters\GroupSta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3991476"/>
            <a:ext cx="762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893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6D9F3-53A7-4801-AEE6-F530841DDE9B}"/>
              </a:ext>
            </a:extLst>
          </p:cNvPr>
          <p:cNvSpPr>
            <a:spLocks noGrp="1"/>
          </p:cNvSpPr>
          <p:nvPr>
            <p:ph type="title"/>
          </p:nvPr>
        </p:nvSpPr>
        <p:spPr/>
        <p:txBody>
          <a:bodyPr/>
          <a:lstStyle/>
          <a:p>
            <a:pPr algn="ctr"/>
            <a:r>
              <a:rPr lang="en-AU" dirty="0"/>
              <a:t>Burkina Faso</a:t>
            </a:r>
          </a:p>
        </p:txBody>
      </p:sp>
      <p:sp>
        <p:nvSpPr>
          <p:cNvPr id="3" name="Content Placeholder 2">
            <a:extLst>
              <a:ext uri="{FF2B5EF4-FFF2-40B4-BE49-F238E27FC236}">
                <a16:creationId xmlns:a16="http://schemas.microsoft.com/office/drawing/2014/main" xmlns="" id="{9EA8F6F6-C938-4897-9E38-73A63D6EBA27}"/>
              </a:ext>
            </a:extLst>
          </p:cNvPr>
          <p:cNvSpPr>
            <a:spLocks noGrp="1"/>
          </p:cNvSpPr>
          <p:nvPr>
            <p:ph sz="quarter" idx="13"/>
          </p:nvPr>
        </p:nvSpPr>
        <p:spPr/>
        <p:txBody>
          <a:bodyPr/>
          <a:lstStyle/>
          <a:p>
            <a:r>
              <a:rPr lang="en-AU" sz="2800" dirty="0"/>
              <a:t>Lists of candidates must include at least 30 percent of either sex (Law on Quotas, Article 3). </a:t>
            </a:r>
          </a:p>
          <a:p>
            <a:r>
              <a:rPr lang="en-AU" sz="2800" dirty="0"/>
              <a:t>If a party reaches or exceeds the 30 percent quota, it will receive additional funding (Law on Quotas, Article 5 &amp; 6). </a:t>
            </a:r>
          </a:p>
          <a:p>
            <a:r>
              <a:rPr lang="en-AU" sz="2800" dirty="0"/>
              <a:t>If a political party fails to meet the quota provision, its public funding for election campaigns will be cut by 50 percent. (Law on Quotas, Article 5 &amp; 6).</a:t>
            </a:r>
          </a:p>
          <a:p>
            <a:endParaRPr lang="en-AU" dirty="0"/>
          </a:p>
        </p:txBody>
      </p:sp>
    </p:spTree>
    <p:extLst>
      <p:ext uri="{BB962C8B-B14F-4D97-AF65-F5344CB8AC3E}">
        <p14:creationId xmlns:p14="http://schemas.microsoft.com/office/powerpoint/2010/main" val="3915679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A3103F-31C0-4D58-8136-2184C2944132}"/>
              </a:ext>
            </a:extLst>
          </p:cNvPr>
          <p:cNvSpPr>
            <a:spLocks noGrp="1"/>
          </p:cNvSpPr>
          <p:nvPr>
            <p:ph type="title"/>
          </p:nvPr>
        </p:nvSpPr>
        <p:spPr/>
        <p:txBody>
          <a:bodyPr/>
          <a:lstStyle/>
          <a:p>
            <a:pPr algn="ctr"/>
            <a:r>
              <a:rPr lang="en-AU" dirty="0"/>
              <a:t>Ireland</a:t>
            </a:r>
          </a:p>
        </p:txBody>
      </p:sp>
      <p:sp>
        <p:nvSpPr>
          <p:cNvPr id="3" name="Content Placeholder 2">
            <a:extLst>
              <a:ext uri="{FF2B5EF4-FFF2-40B4-BE49-F238E27FC236}">
                <a16:creationId xmlns:a16="http://schemas.microsoft.com/office/drawing/2014/main" xmlns="" id="{95F48FAB-EED7-4761-88C6-1054C2DEFEA2}"/>
              </a:ext>
            </a:extLst>
          </p:cNvPr>
          <p:cNvSpPr>
            <a:spLocks noGrp="1"/>
          </p:cNvSpPr>
          <p:nvPr>
            <p:ph sz="quarter" idx="13"/>
          </p:nvPr>
        </p:nvSpPr>
        <p:spPr/>
        <p:txBody>
          <a:bodyPr/>
          <a:lstStyle/>
          <a:p>
            <a:r>
              <a:rPr lang="en-AU" sz="2800" dirty="0"/>
              <a:t>According to the Electoral Act 1997, section 17, as amended by the Electoral (Political Funding) Act 2012, section 42, the political parties, after the implementation of the law in national elections, will lose 50 percent of their state funding, unless at least 30 percent of their candidates are women and at least 30 percent are men. After a period of seven years, the political parties should have a 40-percent gender quota in their candidate lists in order receive full state funding.</a:t>
            </a:r>
          </a:p>
        </p:txBody>
      </p:sp>
    </p:spTree>
    <p:extLst>
      <p:ext uri="{BB962C8B-B14F-4D97-AF65-F5344CB8AC3E}">
        <p14:creationId xmlns:p14="http://schemas.microsoft.com/office/powerpoint/2010/main" val="3001882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2C2FA-612E-45B2-A7DB-9973E3458737}"/>
              </a:ext>
            </a:extLst>
          </p:cNvPr>
          <p:cNvSpPr>
            <a:spLocks noGrp="1"/>
          </p:cNvSpPr>
          <p:nvPr>
            <p:ph type="title"/>
          </p:nvPr>
        </p:nvSpPr>
        <p:spPr/>
        <p:txBody>
          <a:bodyPr/>
          <a:lstStyle/>
          <a:p>
            <a:pPr algn="ctr"/>
            <a:r>
              <a:rPr lang="en-AU" dirty="0"/>
              <a:t>Panama</a:t>
            </a:r>
          </a:p>
        </p:txBody>
      </p:sp>
      <p:sp>
        <p:nvSpPr>
          <p:cNvPr id="3" name="Content Placeholder 2">
            <a:extLst>
              <a:ext uri="{FF2B5EF4-FFF2-40B4-BE49-F238E27FC236}">
                <a16:creationId xmlns:a16="http://schemas.microsoft.com/office/drawing/2014/main" xmlns="" id="{C4AA97EB-D705-4134-B1B7-CA0140EF3591}"/>
              </a:ext>
            </a:extLst>
          </p:cNvPr>
          <p:cNvSpPr>
            <a:spLocks noGrp="1"/>
          </p:cNvSpPr>
          <p:nvPr>
            <p:ph sz="quarter" idx="13"/>
          </p:nvPr>
        </p:nvSpPr>
        <p:spPr/>
        <p:txBody>
          <a:bodyPr/>
          <a:lstStyle/>
          <a:p>
            <a:r>
              <a:rPr lang="en-AU" dirty="0"/>
              <a:t>The Electoral Law 54 of 2012 states that 50 percent of the public financing destined to political parties must be allocated for the training of party members and, from this, 10 percent must be specifically used for the training of women.</a:t>
            </a:r>
          </a:p>
        </p:txBody>
      </p:sp>
    </p:spTree>
    <p:extLst>
      <p:ext uri="{BB962C8B-B14F-4D97-AF65-F5344CB8AC3E}">
        <p14:creationId xmlns:p14="http://schemas.microsoft.com/office/powerpoint/2010/main" val="825905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C8295C-E716-47FC-B282-FE16521CBEBF}"/>
              </a:ext>
            </a:extLst>
          </p:cNvPr>
          <p:cNvSpPr>
            <a:spLocks noGrp="1"/>
          </p:cNvSpPr>
          <p:nvPr>
            <p:ph type="title"/>
          </p:nvPr>
        </p:nvSpPr>
        <p:spPr/>
        <p:txBody>
          <a:bodyPr/>
          <a:lstStyle/>
          <a:p>
            <a:pPr algn="ctr"/>
            <a:r>
              <a:rPr lang="en-AU" dirty="0"/>
              <a:t>Portugal</a:t>
            </a:r>
          </a:p>
        </p:txBody>
      </p:sp>
      <p:sp>
        <p:nvSpPr>
          <p:cNvPr id="3" name="Content Placeholder 2">
            <a:extLst>
              <a:ext uri="{FF2B5EF4-FFF2-40B4-BE49-F238E27FC236}">
                <a16:creationId xmlns:a16="http://schemas.microsoft.com/office/drawing/2014/main" xmlns="" id="{1D513CA3-CA64-4E53-ADEE-FBC8A3B0B15F}"/>
              </a:ext>
            </a:extLst>
          </p:cNvPr>
          <p:cNvSpPr>
            <a:spLocks noGrp="1"/>
          </p:cNvSpPr>
          <p:nvPr>
            <p:ph sz="quarter" idx="13"/>
          </p:nvPr>
        </p:nvSpPr>
        <p:spPr/>
        <p:txBody>
          <a:bodyPr/>
          <a:lstStyle/>
          <a:p>
            <a:r>
              <a:rPr lang="en-AU" sz="3200" dirty="0"/>
              <a:t>Candidate lists, for the elections to the national parliament, European Parliament and local governments, shall be composed in a way such as to promote a minimum representation of 33 percent of each sex (Decree 72, 2006). </a:t>
            </a:r>
          </a:p>
          <a:p>
            <a:r>
              <a:rPr lang="en-AU" sz="3200" dirty="0"/>
              <a:t>If a list does not comply with the quota law, this will be made public and there will be financial sanctions in relation to the level of inequality on lists (Decree 72, Article 7).</a:t>
            </a:r>
          </a:p>
        </p:txBody>
      </p:sp>
    </p:spTree>
    <p:extLst>
      <p:ext uri="{BB962C8B-B14F-4D97-AF65-F5344CB8AC3E}">
        <p14:creationId xmlns:p14="http://schemas.microsoft.com/office/powerpoint/2010/main" val="3892861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A2E303-AB6A-4124-9C2C-989A30120646}"/>
              </a:ext>
            </a:extLst>
          </p:cNvPr>
          <p:cNvSpPr>
            <a:spLocks noGrp="1"/>
          </p:cNvSpPr>
          <p:nvPr>
            <p:ph type="title"/>
          </p:nvPr>
        </p:nvSpPr>
        <p:spPr/>
        <p:txBody>
          <a:bodyPr/>
          <a:lstStyle/>
          <a:p>
            <a:pPr algn="ctr"/>
            <a:r>
              <a:rPr lang="en-AU" sz="5400" dirty="0"/>
              <a:t>Chile</a:t>
            </a:r>
            <a:endParaRPr lang="en-AU" dirty="0"/>
          </a:p>
        </p:txBody>
      </p:sp>
      <p:sp>
        <p:nvSpPr>
          <p:cNvPr id="3" name="Content Placeholder 2">
            <a:extLst>
              <a:ext uri="{FF2B5EF4-FFF2-40B4-BE49-F238E27FC236}">
                <a16:creationId xmlns:a16="http://schemas.microsoft.com/office/drawing/2014/main" xmlns="" id="{20119900-2D3F-4B9F-B769-63731BD830EC}"/>
              </a:ext>
            </a:extLst>
          </p:cNvPr>
          <p:cNvSpPr>
            <a:spLocks noGrp="1"/>
          </p:cNvSpPr>
          <p:nvPr>
            <p:ph sz="quarter" idx="13"/>
          </p:nvPr>
        </p:nvSpPr>
        <p:spPr/>
        <p:txBody>
          <a:bodyPr/>
          <a:lstStyle/>
          <a:p>
            <a:r>
              <a:rPr lang="en-AU" sz="2800" dirty="0"/>
              <a:t>In Chile, for the next four electoral cycles (starting in 2017), the reformed electoral law will establish a higher compensatory amount for women candidates for every vote won, designed to help reimburse campaign expenses—irrespective of whether a women candidate won or lost the election. In addition, there will be an increased amount of public funding to parties for each female candidate elected. The reformed electoral law requires parties to nominate not less than 40 per cent or no more than 60 per cent of women and men on their candidate lists.</a:t>
            </a:r>
          </a:p>
        </p:txBody>
      </p:sp>
    </p:spTree>
    <p:extLst>
      <p:ext uri="{BB962C8B-B14F-4D97-AF65-F5344CB8AC3E}">
        <p14:creationId xmlns:p14="http://schemas.microsoft.com/office/powerpoint/2010/main" val="2576322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CE116D-E468-426E-986B-D38EE91C897A}"/>
              </a:ext>
            </a:extLst>
          </p:cNvPr>
          <p:cNvSpPr>
            <a:spLocks noGrp="1"/>
          </p:cNvSpPr>
          <p:nvPr>
            <p:ph type="title"/>
          </p:nvPr>
        </p:nvSpPr>
        <p:spPr/>
        <p:txBody>
          <a:bodyPr/>
          <a:lstStyle/>
          <a:p>
            <a:pPr algn="ctr"/>
            <a:r>
              <a:rPr lang="en-AU" dirty="0"/>
              <a:t>Romania</a:t>
            </a:r>
          </a:p>
        </p:txBody>
      </p:sp>
      <p:sp>
        <p:nvSpPr>
          <p:cNvPr id="3" name="Content Placeholder 2">
            <a:extLst>
              <a:ext uri="{FF2B5EF4-FFF2-40B4-BE49-F238E27FC236}">
                <a16:creationId xmlns:a16="http://schemas.microsoft.com/office/drawing/2014/main" xmlns="" id="{71812B26-7466-42D0-BD3D-0612CA5CF8BD}"/>
              </a:ext>
            </a:extLst>
          </p:cNvPr>
          <p:cNvSpPr>
            <a:spLocks noGrp="1"/>
          </p:cNvSpPr>
          <p:nvPr>
            <p:ph sz="quarter" idx="13"/>
          </p:nvPr>
        </p:nvSpPr>
        <p:spPr/>
        <p:txBody>
          <a:bodyPr/>
          <a:lstStyle/>
          <a:p>
            <a:r>
              <a:rPr lang="en-AU" dirty="0"/>
              <a:t>state funding allocated to eligible political parties is increased in proportion to the number of seats obtained by women candidates</a:t>
            </a:r>
          </a:p>
        </p:txBody>
      </p:sp>
    </p:spTree>
    <p:extLst>
      <p:ext uri="{BB962C8B-B14F-4D97-AF65-F5344CB8AC3E}">
        <p14:creationId xmlns:p14="http://schemas.microsoft.com/office/powerpoint/2010/main" val="763754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10D30-0FB6-41B6-8C08-35A13F313AE8}"/>
              </a:ext>
            </a:extLst>
          </p:cNvPr>
          <p:cNvSpPr>
            <a:spLocks noGrp="1"/>
          </p:cNvSpPr>
          <p:nvPr>
            <p:ph type="title"/>
          </p:nvPr>
        </p:nvSpPr>
        <p:spPr/>
        <p:txBody>
          <a:bodyPr/>
          <a:lstStyle/>
          <a:p>
            <a:pPr algn="ctr"/>
            <a:r>
              <a:rPr lang="en-AU" dirty="0"/>
              <a:t>Ireland</a:t>
            </a:r>
          </a:p>
        </p:txBody>
      </p:sp>
      <p:sp>
        <p:nvSpPr>
          <p:cNvPr id="3" name="Content Placeholder 2">
            <a:extLst>
              <a:ext uri="{FF2B5EF4-FFF2-40B4-BE49-F238E27FC236}">
                <a16:creationId xmlns:a16="http://schemas.microsoft.com/office/drawing/2014/main" xmlns="" id="{10ACFB8D-230D-4FBB-A23F-5A7ED49D1D44}"/>
              </a:ext>
            </a:extLst>
          </p:cNvPr>
          <p:cNvSpPr>
            <a:spLocks noGrp="1"/>
          </p:cNvSpPr>
          <p:nvPr>
            <p:ph sz="quarter" idx="13"/>
          </p:nvPr>
        </p:nvSpPr>
        <p:spPr/>
        <p:txBody>
          <a:bodyPr/>
          <a:lstStyle/>
          <a:p>
            <a:r>
              <a:rPr lang="en-AU" dirty="0"/>
              <a:t>the women’s wing of the Labour Party has developed an initiative to address the ‘five-Cs’ they have identified as affecting women: care, culture, cash, confidence and candidate selection. The party fundraises on behalf of female candidates, with an emphasis on supporting new or first-time candidates</a:t>
            </a:r>
          </a:p>
        </p:txBody>
      </p:sp>
    </p:spTree>
    <p:extLst>
      <p:ext uri="{BB962C8B-B14F-4D97-AF65-F5344CB8AC3E}">
        <p14:creationId xmlns:p14="http://schemas.microsoft.com/office/powerpoint/2010/main" val="2545537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CE6B11-35E0-405F-A758-BF5835A6D067}"/>
              </a:ext>
            </a:extLst>
          </p:cNvPr>
          <p:cNvSpPr>
            <a:spLocks noGrp="1"/>
          </p:cNvSpPr>
          <p:nvPr>
            <p:ph type="title"/>
          </p:nvPr>
        </p:nvSpPr>
        <p:spPr/>
        <p:txBody>
          <a:bodyPr/>
          <a:lstStyle/>
          <a:p>
            <a:pPr algn="ctr"/>
            <a:r>
              <a:rPr lang="en-AU" dirty="0"/>
              <a:t>United States, Australia</a:t>
            </a:r>
          </a:p>
        </p:txBody>
      </p:sp>
      <p:sp>
        <p:nvSpPr>
          <p:cNvPr id="3" name="Content Placeholder 2">
            <a:extLst>
              <a:ext uri="{FF2B5EF4-FFF2-40B4-BE49-F238E27FC236}">
                <a16:creationId xmlns:a16="http://schemas.microsoft.com/office/drawing/2014/main" xmlns="" id="{A4D1F7BD-96BC-4CA2-92AD-BE7EB082E79F}"/>
              </a:ext>
            </a:extLst>
          </p:cNvPr>
          <p:cNvSpPr>
            <a:spLocks noGrp="1"/>
          </p:cNvSpPr>
          <p:nvPr>
            <p:ph sz="quarter" idx="13"/>
          </p:nvPr>
        </p:nvSpPr>
        <p:spPr/>
        <p:txBody>
          <a:bodyPr/>
          <a:lstStyle/>
          <a:p>
            <a:r>
              <a:rPr lang="en-AU" dirty="0"/>
              <a:t>EMILY’s list (Early Money is Like Yeast) is a partisan fundraising network of the Democratic Party that collects funds on behalf of women candidates and seeks to alleviate disparities between male and female candidates by providing ‘seed money’, or early money, for women’s campaigns, especially for the primaries. Funds are either donated directly to the candidate or spent on their behalf.</a:t>
            </a:r>
          </a:p>
        </p:txBody>
      </p:sp>
    </p:spTree>
    <p:extLst>
      <p:ext uri="{BB962C8B-B14F-4D97-AF65-F5344CB8AC3E}">
        <p14:creationId xmlns:p14="http://schemas.microsoft.com/office/powerpoint/2010/main" val="1878073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4E8544-D95B-4AB7-B90F-169A18296FF9}"/>
              </a:ext>
            </a:extLst>
          </p:cNvPr>
          <p:cNvSpPr>
            <a:spLocks noGrp="1"/>
          </p:cNvSpPr>
          <p:nvPr>
            <p:ph type="title"/>
          </p:nvPr>
        </p:nvSpPr>
        <p:spPr/>
        <p:txBody>
          <a:bodyPr/>
          <a:lstStyle/>
          <a:p>
            <a:pPr algn="ctr"/>
            <a:r>
              <a:rPr lang="en-AU" dirty="0"/>
              <a:t>Canada</a:t>
            </a:r>
          </a:p>
        </p:txBody>
      </p:sp>
      <p:sp>
        <p:nvSpPr>
          <p:cNvPr id="3" name="Content Placeholder 2">
            <a:extLst>
              <a:ext uri="{FF2B5EF4-FFF2-40B4-BE49-F238E27FC236}">
                <a16:creationId xmlns:a16="http://schemas.microsoft.com/office/drawing/2014/main" xmlns="" id="{A5DFC09A-3E38-4C44-A972-7C08DD8CCA39}"/>
              </a:ext>
            </a:extLst>
          </p:cNvPr>
          <p:cNvSpPr>
            <a:spLocks noGrp="1"/>
          </p:cNvSpPr>
          <p:nvPr>
            <p:ph sz="quarter" idx="13"/>
          </p:nvPr>
        </p:nvSpPr>
        <p:spPr/>
        <p:txBody>
          <a:bodyPr/>
          <a:lstStyle/>
          <a:p>
            <a:r>
              <a:rPr lang="en-AU" dirty="0"/>
              <a:t>the Liberal Party provides subsidies to women candidates for childcare during the party nomination process, and an additional sum for travel costs in geographically large electoral districts</a:t>
            </a:r>
          </a:p>
        </p:txBody>
      </p:sp>
    </p:spTree>
    <p:extLst>
      <p:ext uri="{BB962C8B-B14F-4D97-AF65-F5344CB8AC3E}">
        <p14:creationId xmlns:p14="http://schemas.microsoft.com/office/powerpoint/2010/main" val="560122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28BD5-8FB7-4749-92A0-8FCCE640B899}"/>
              </a:ext>
            </a:extLst>
          </p:cNvPr>
          <p:cNvSpPr>
            <a:spLocks noGrp="1"/>
          </p:cNvSpPr>
          <p:nvPr>
            <p:ph type="title"/>
          </p:nvPr>
        </p:nvSpPr>
        <p:spPr/>
        <p:txBody>
          <a:bodyPr/>
          <a:lstStyle/>
          <a:p>
            <a:pPr algn="ctr"/>
            <a:r>
              <a:rPr lang="en-AU" dirty="0"/>
              <a:t>Mexico</a:t>
            </a:r>
          </a:p>
        </p:txBody>
      </p:sp>
      <p:sp>
        <p:nvSpPr>
          <p:cNvPr id="3" name="Content Placeholder 2">
            <a:extLst>
              <a:ext uri="{FF2B5EF4-FFF2-40B4-BE49-F238E27FC236}">
                <a16:creationId xmlns:a16="http://schemas.microsoft.com/office/drawing/2014/main" xmlns="" id="{498E3806-1E70-410E-88AE-4319867F2DFC}"/>
              </a:ext>
            </a:extLst>
          </p:cNvPr>
          <p:cNvSpPr>
            <a:spLocks noGrp="1"/>
          </p:cNvSpPr>
          <p:nvPr>
            <p:ph sz="quarter" idx="13"/>
          </p:nvPr>
        </p:nvSpPr>
        <p:spPr/>
        <p:txBody>
          <a:bodyPr/>
          <a:lstStyle/>
          <a:p>
            <a:r>
              <a:rPr lang="en-AU" dirty="0"/>
              <a:t>each party has to devote 2 per cent of its regular annual public funding for the training, promotion and development of women leaders.</a:t>
            </a:r>
          </a:p>
        </p:txBody>
      </p:sp>
    </p:spTree>
    <p:extLst>
      <p:ext uri="{BB962C8B-B14F-4D97-AF65-F5344CB8AC3E}">
        <p14:creationId xmlns:p14="http://schemas.microsoft.com/office/powerpoint/2010/main" val="117094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Inclusion of Marginalised Groups into Electoral Processes</a:t>
            </a:r>
            <a:endParaRPr lang="en-AU" dirty="0"/>
          </a:p>
        </p:txBody>
      </p:sp>
      <p:sp>
        <p:nvSpPr>
          <p:cNvPr id="3" name="Content Placeholder 2"/>
          <p:cNvSpPr>
            <a:spLocks noGrp="1"/>
          </p:cNvSpPr>
          <p:nvPr>
            <p:ph idx="1"/>
          </p:nvPr>
        </p:nvSpPr>
        <p:spPr/>
        <p:txBody>
          <a:bodyPr/>
          <a:lstStyle/>
          <a:p>
            <a:pPr marL="0" indent="0">
              <a:buNone/>
            </a:pPr>
            <a:r>
              <a:rPr lang="en-US" sz="3200" b="1" dirty="0"/>
              <a:t>Part 1: Quick Brainstorm </a:t>
            </a:r>
          </a:p>
          <a:p>
            <a:pPr marL="0" indent="0">
              <a:buNone/>
            </a:pPr>
            <a:r>
              <a:rPr lang="en-US" sz="3200" dirty="0"/>
              <a:t>Brainstorm all the groups of people who are marginalised or discriminated against in Mongolian society</a:t>
            </a:r>
          </a:p>
          <a:p>
            <a:pPr marL="0" indent="0">
              <a:buNone/>
            </a:pPr>
            <a:r>
              <a:rPr lang="en-US" sz="3200" b="1" dirty="0"/>
              <a:t>Part 2: Quick Brainstorm </a:t>
            </a:r>
          </a:p>
          <a:p>
            <a:pPr marL="0" indent="0">
              <a:buNone/>
            </a:pPr>
            <a:r>
              <a:rPr lang="en-US" sz="3200" dirty="0"/>
              <a:t>Brainstorm all the groups of people who are marginalised or discriminated against in electoral processes (as voters, candidates and election workers)</a:t>
            </a:r>
            <a:endParaRPr lang="en-AU" sz="3200" dirty="0"/>
          </a:p>
        </p:txBody>
      </p:sp>
      <p:sp>
        <p:nvSpPr>
          <p:cNvPr id="4" name="Slide Number Placeholder 3"/>
          <p:cNvSpPr>
            <a:spLocks noGrp="1"/>
          </p:cNvSpPr>
          <p:nvPr>
            <p:ph type="sldNum" sz="quarter" idx="12"/>
          </p:nvPr>
        </p:nvSpPr>
        <p:spPr/>
        <p:txBody>
          <a:bodyPr/>
          <a:lstStyle/>
          <a:p>
            <a:fld id="{FDE6C38D-AFC4-408E-BDEC-E8F40A67916E}" type="slidenum">
              <a:rPr lang="en-US" smtClean="0"/>
              <a:pPr/>
              <a:t>5</a:t>
            </a:fld>
            <a:endParaRPr lang="en-US" dirty="0"/>
          </a:p>
        </p:txBody>
      </p:sp>
    </p:spTree>
    <p:extLst>
      <p:ext uri="{BB962C8B-B14F-4D97-AF65-F5344CB8AC3E}">
        <p14:creationId xmlns:p14="http://schemas.microsoft.com/office/powerpoint/2010/main" val="4009765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70863F-B49B-4E52-A2B4-C873B806ACAF}"/>
              </a:ext>
            </a:extLst>
          </p:cNvPr>
          <p:cNvSpPr>
            <a:spLocks noGrp="1"/>
          </p:cNvSpPr>
          <p:nvPr>
            <p:ph type="title"/>
          </p:nvPr>
        </p:nvSpPr>
        <p:spPr/>
        <p:txBody>
          <a:bodyPr/>
          <a:lstStyle/>
          <a:p>
            <a:pPr algn="ctr"/>
            <a:r>
              <a:rPr lang="en-AU" dirty="0"/>
              <a:t>France</a:t>
            </a:r>
          </a:p>
        </p:txBody>
      </p:sp>
      <p:sp>
        <p:nvSpPr>
          <p:cNvPr id="3" name="Content Placeholder 2">
            <a:extLst>
              <a:ext uri="{FF2B5EF4-FFF2-40B4-BE49-F238E27FC236}">
                <a16:creationId xmlns:a16="http://schemas.microsoft.com/office/drawing/2014/main" xmlns="" id="{9E705030-9199-4F9E-BB3F-97E9AE2130BA}"/>
              </a:ext>
            </a:extLst>
          </p:cNvPr>
          <p:cNvSpPr>
            <a:spLocks noGrp="1"/>
          </p:cNvSpPr>
          <p:nvPr>
            <p:ph sz="quarter" idx="13"/>
          </p:nvPr>
        </p:nvSpPr>
        <p:spPr/>
        <p:txBody>
          <a:bodyPr/>
          <a:lstStyle/>
          <a:p>
            <a:r>
              <a:rPr lang="en-AU" dirty="0"/>
              <a:t>In 1999, France adopted a law tying public funding to respect for the gender quota. Under the law, if the gender gap between male and female candidates is larger than 2 per cent, the public funding is reduced by three-quarters of the difference</a:t>
            </a:r>
          </a:p>
        </p:txBody>
      </p:sp>
    </p:spTree>
    <p:extLst>
      <p:ext uri="{BB962C8B-B14F-4D97-AF65-F5344CB8AC3E}">
        <p14:creationId xmlns:p14="http://schemas.microsoft.com/office/powerpoint/2010/main" val="4243780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7B1C0-25A2-4814-9C52-FFCBAFAAE20B}"/>
              </a:ext>
            </a:extLst>
          </p:cNvPr>
          <p:cNvSpPr>
            <a:spLocks noGrp="1"/>
          </p:cNvSpPr>
          <p:nvPr>
            <p:ph type="title"/>
          </p:nvPr>
        </p:nvSpPr>
        <p:spPr/>
        <p:txBody>
          <a:bodyPr/>
          <a:lstStyle/>
          <a:p>
            <a:pPr algn="ctr"/>
            <a:r>
              <a:rPr lang="en-AU" dirty="0"/>
              <a:t>South Korea</a:t>
            </a:r>
          </a:p>
        </p:txBody>
      </p:sp>
      <p:sp>
        <p:nvSpPr>
          <p:cNvPr id="3" name="Content Placeholder 2">
            <a:extLst>
              <a:ext uri="{FF2B5EF4-FFF2-40B4-BE49-F238E27FC236}">
                <a16:creationId xmlns:a16="http://schemas.microsoft.com/office/drawing/2014/main" xmlns="" id="{F41D5515-3932-4D87-935D-DB68BB9747BF}"/>
              </a:ext>
            </a:extLst>
          </p:cNvPr>
          <p:cNvSpPr>
            <a:spLocks noGrp="1"/>
          </p:cNvSpPr>
          <p:nvPr>
            <p:ph sz="quarter" idx="13"/>
          </p:nvPr>
        </p:nvSpPr>
        <p:spPr/>
        <p:txBody>
          <a:bodyPr/>
          <a:lstStyle/>
          <a:p>
            <a:r>
              <a:rPr lang="en-AU" sz="2800" dirty="0"/>
              <a:t>South Korea introduced a 30 per cent mandatory quota in 2002 combined with additional funding to parties that nominated women above this threshold, but this rule was repealed in 2005</a:t>
            </a:r>
          </a:p>
          <a:p>
            <a:r>
              <a:rPr lang="en-AU" sz="2800" dirty="0"/>
              <a:t>Such an approach would mean that if the party exactly meets the quota, its candidates would appear on the ballot, but if the party exceeded the quota threshold by nominating more women, it would be increasingly rewarded financially. It would also be possible to encourage parties to nominate women above a set quota if they received a reduction in public funding for failing to reach full parity.</a:t>
            </a:r>
          </a:p>
        </p:txBody>
      </p:sp>
    </p:spTree>
    <p:extLst>
      <p:ext uri="{BB962C8B-B14F-4D97-AF65-F5344CB8AC3E}">
        <p14:creationId xmlns:p14="http://schemas.microsoft.com/office/powerpoint/2010/main" val="2538833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31C2D-97B0-43EA-9102-1731D80502C3}"/>
              </a:ext>
            </a:extLst>
          </p:cNvPr>
          <p:cNvSpPr>
            <a:spLocks noGrp="1"/>
          </p:cNvSpPr>
          <p:nvPr>
            <p:ph type="title"/>
          </p:nvPr>
        </p:nvSpPr>
        <p:spPr/>
        <p:txBody>
          <a:bodyPr/>
          <a:lstStyle/>
          <a:p>
            <a:pPr algn="ctr"/>
            <a:r>
              <a:rPr lang="en-AU" sz="5400" dirty="0"/>
              <a:t>Haiti</a:t>
            </a:r>
            <a:endParaRPr lang="en-AU" dirty="0"/>
          </a:p>
        </p:txBody>
      </p:sp>
      <p:sp>
        <p:nvSpPr>
          <p:cNvPr id="3" name="Content Placeholder 2">
            <a:extLst>
              <a:ext uri="{FF2B5EF4-FFF2-40B4-BE49-F238E27FC236}">
                <a16:creationId xmlns:a16="http://schemas.microsoft.com/office/drawing/2014/main" xmlns="" id="{8A7FF32A-B4B0-421B-843A-604C249747AC}"/>
              </a:ext>
            </a:extLst>
          </p:cNvPr>
          <p:cNvSpPr>
            <a:spLocks noGrp="1"/>
          </p:cNvSpPr>
          <p:nvPr>
            <p:ph sz="quarter" idx="13"/>
          </p:nvPr>
        </p:nvSpPr>
        <p:spPr/>
        <p:txBody>
          <a:bodyPr/>
          <a:lstStyle/>
          <a:p>
            <a:r>
              <a:rPr lang="en-AU" sz="2800" dirty="0"/>
              <a:t>Haiti’s 2006 Law on Political Parties and 2008 Electoral Law state that political parties that run at least 30 per cent women candidates (and succeed in electing 20 per cent of them) will have double the public funding after the election.68 Th e legislation also requires that 50 per cent of these funds be used to support women candidates and political education. Haiti has a new constitutional amendment (adopted in 2012) that requires a minimum 30 per cent quota for women in all elected and appointed positions; it has not yet been enforced as no elections have been held since then.</a:t>
            </a:r>
          </a:p>
        </p:txBody>
      </p:sp>
    </p:spTree>
    <p:extLst>
      <p:ext uri="{BB962C8B-B14F-4D97-AF65-F5344CB8AC3E}">
        <p14:creationId xmlns:p14="http://schemas.microsoft.com/office/powerpoint/2010/main" val="1741058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3A70A-90E8-4B1D-986B-60565D5E1A36}"/>
              </a:ext>
            </a:extLst>
          </p:cNvPr>
          <p:cNvSpPr>
            <a:spLocks noGrp="1"/>
          </p:cNvSpPr>
          <p:nvPr>
            <p:ph type="title"/>
          </p:nvPr>
        </p:nvSpPr>
        <p:spPr>
          <a:xfrm>
            <a:off x="477933" y="2204864"/>
            <a:ext cx="8229600" cy="851942"/>
          </a:xfrm>
        </p:spPr>
        <p:txBody>
          <a:bodyPr/>
          <a:lstStyle/>
          <a:p>
            <a:pPr algn="ctr"/>
            <a:r>
              <a:rPr lang="en-AU" dirty="0"/>
              <a:t>Combination of quota as candidacy requirement and gender-targeted public funding</a:t>
            </a:r>
          </a:p>
        </p:txBody>
      </p:sp>
      <p:pic>
        <p:nvPicPr>
          <p:cNvPr id="5" name="Content Placeholder 4">
            <a:extLst>
              <a:ext uri="{FF2B5EF4-FFF2-40B4-BE49-F238E27FC236}">
                <a16:creationId xmlns:a16="http://schemas.microsoft.com/office/drawing/2014/main" xmlns="" id="{F186C54D-1A4D-4B60-9359-640218E8CBC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35869" y="4023295"/>
            <a:ext cx="8472261" cy="2148085"/>
          </a:xfrm>
        </p:spPr>
      </p:pic>
    </p:spTree>
    <p:extLst>
      <p:ext uri="{BB962C8B-B14F-4D97-AF65-F5344CB8AC3E}">
        <p14:creationId xmlns:p14="http://schemas.microsoft.com/office/powerpoint/2010/main" val="4147779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1DFDF4-8AAE-44D8-A621-6856F30FBB6D}"/>
              </a:ext>
            </a:extLst>
          </p:cNvPr>
          <p:cNvSpPr>
            <a:spLocks noGrp="1"/>
          </p:cNvSpPr>
          <p:nvPr>
            <p:ph type="title"/>
          </p:nvPr>
        </p:nvSpPr>
        <p:spPr/>
        <p:txBody>
          <a:bodyPr/>
          <a:lstStyle/>
          <a:p>
            <a:pPr algn="ctr"/>
            <a:r>
              <a:rPr lang="en-AU" dirty="0"/>
              <a:t>Burkina Faso</a:t>
            </a:r>
          </a:p>
        </p:txBody>
      </p:sp>
      <p:sp>
        <p:nvSpPr>
          <p:cNvPr id="3" name="Content Placeholder 2">
            <a:extLst>
              <a:ext uri="{FF2B5EF4-FFF2-40B4-BE49-F238E27FC236}">
                <a16:creationId xmlns:a16="http://schemas.microsoft.com/office/drawing/2014/main" xmlns="" id="{8B3E7947-710C-4419-AFEF-F826F16142C8}"/>
              </a:ext>
            </a:extLst>
          </p:cNvPr>
          <p:cNvSpPr>
            <a:spLocks noGrp="1"/>
          </p:cNvSpPr>
          <p:nvPr>
            <p:ph sz="quarter" idx="13"/>
          </p:nvPr>
        </p:nvSpPr>
        <p:spPr/>
        <p:txBody>
          <a:bodyPr/>
          <a:lstStyle/>
          <a:p>
            <a:r>
              <a:rPr lang="en-AU" dirty="0"/>
              <a:t>Political parties that do not meet the requirement to place at least 30 per cent of either sex on their candidate lists are deprived of 50 per cent of their public funding.</a:t>
            </a:r>
          </a:p>
        </p:txBody>
      </p:sp>
    </p:spTree>
    <p:extLst>
      <p:ext uri="{BB962C8B-B14F-4D97-AF65-F5344CB8AC3E}">
        <p14:creationId xmlns:p14="http://schemas.microsoft.com/office/powerpoint/2010/main" val="30912315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49632B-53E4-4902-9131-E29DEA20E8FC}"/>
              </a:ext>
            </a:extLst>
          </p:cNvPr>
          <p:cNvSpPr>
            <a:spLocks noGrp="1"/>
          </p:cNvSpPr>
          <p:nvPr>
            <p:ph type="title"/>
          </p:nvPr>
        </p:nvSpPr>
        <p:spPr/>
        <p:txBody>
          <a:bodyPr/>
          <a:lstStyle/>
          <a:p>
            <a:pPr algn="ctr"/>
            <a:r>
              <a:rPr lang="en-AU" dirty="0"/>
              <a:t>Portugal</a:t>
            </a:r>
          </a:p>
        </p:txBody>
      </p:sp>
      <p:sp>
        <p:nvSpPr>
          <p:cNvPr id="3" name="Content Placeholder 2">
            <a:extLst>
              <a:ext uri="{FF2B5EF4-FFF2-40B4-BE49-F238E27FC236}">
                <a16:creationId xmlns:a16="http://schemas.microsoft.com/office/drawing/2014/main" xmlns="" id="{EE674864-4A63-4DF6-AD46-6C3B281D1EAC}"/>
              </a:ext>
            </a:extLst>
          </p:cNvPr>
          <p:cNvSpPr>
            <a:spLocks noGrp="1"/>
          </p:cNvSpPr>
          <p:nvPr>
            <p:ph sz="quarter" idx="13"/>
          </p:nvPr>
        </p:nvSpPr>
        <p:spPr/>
        <p:txBody>
          <a:bodyPr/>
          <a:lstStyle/>
          <a:p>
            <a:r>
              <a:rPr lang="en-AU" sz="2800" dirty="0"/>
              <a:t>June 2018: Portugal will likely increase the gender quota in party lists from the current 33% to 40%, meaning more than the current 1 in each 3 candidates (minimum 33% in total). The two top candidates will also need to be balanced in gender. Portugal has a PR system, with closed lists.</a:t>
            </a:r>
          </a:p>
          <a:p>
            <a:r>
              <a:rPr lang="en-AU" sz="2800" dirty="0"/>
              <a:t>The penalty for infringing this will be the rejection of the list - and not a cut in public financing, as it is the case today. </a:t>
            </a:r>
            <a:endParaRPr lang="en-AU" dirty="0"/>
          </a:p>
        </p:txBody>
      </p:sp>
    </p:spTree>
    <p:extLst>
      <p:ext uri="{BB962C8B-B14F-4D97-AF65-F5344CB8AC3E}">
        <p14:creationId xmlns:p14="http://schemas.microsoft.com/office/powerpoint/2010/main" val="4275337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B87DC-8CCB-495F-92B5-9EFE46B84D9F}"/>
              </a:ext>
            </a:extLst>
          </p:cNvPr>
          <p:cNvSpPr>
            <a:spLocks noGrp="1"/>
          </p:cNvSpPr>
          <p:nvPr>
            <p:ph type="title"/>
          </p:nvPr>
        </p:nvSpPr>
        <p:spPr/>
        <p:txBody>
          <a:bodyPr/>
          <a:lstStyle/>
          <a:p>
            <a:pPr algn="ctr"/>
            <a:r>
              <a:rPr lang="en-AU" dirty="0"/>
              <a:t>Morocco</a:t>
            </a:r>
          </a:p>
        </p:txBody>
      </p:sp>
      <p:sp>
        <p:nvSpPr>
          <p:cNvPr id="3" name="Content Placeholder 2">
            <a:extLst>
              <a:ext uri="{FF2B5EF4-FFF2-40B4-BE49-F238E27FC236}">
                <a16:creationId xmlns:a16="http://schemas.microsoft.com/office/drawing/2014/main" xmlns="" id="{F0BA8EF0-79D4-4A1B-9C25-5BC32F46B162}"/>
              </a:ext>
            </a:extLst>
          </p:cNvPr>
          <p:cNvSpPr>
            <a:spLocks noGrp="1"/>
          </p:cNvSpPr>
          <p:nvPr>
            <p:ph sz="quarter" idx="13"/>
          </p:nvPr>
        </p:nvSpPr>
        <p:spPr/>
        <p:txBody>
          <a:bodyPr/>
          <a:lstStyle/>
          <a:p>
            <a:r>
              <a:rPr lang="en-AU" dirty="0"/>
              <a:t>the government has created a support fund to encourage women’s representation, which finances projects that strengthen women’s capacities.</a:t>
            </a:r>
          </a:p>
        </p:txBody>
      </p:sp>
    </p:spTree>
    <p:extLst>
      <p:ext uri="{BB962C8B-B14F-4D97-AF65-F5344CB8AC3E}">
        <p14:creationId xmlns:p14="http://schemas.microsoft.com/office/powerpoint/2010/main" val="3251086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474A2-B2FF-4F7F-B7CE-7B8E4AB0CC4D}"/>
              </a:ext>
            </a:extLst>
          </p:cNvPr>
          <p:cNvSpPr>
            <a:spLocks noGrp="1"/>
          </p:cNvSpPr>
          <p:nvPr>
            <p:ph type="title"/>
          </p:nvPr>
        </p:nvSpPr>
        <p:spPr/>
        <p:txBody>
          <a:bodyPr/>
          <a:lstStyle/>
          <a:p>
            <a:pPr algn="ctr"/>
            <a:r>
              <a:rPr lang="en-AU" dirty="0"/>
              <a:t>Costa Rica</a:t>
            </a:r>
          </a:p>
        </p:txBody>
      </p:sp>
      <p:sp>
        <p:nvSpPr>
          <p:cNvPr id="3" name="Content Placeholder 2">
            <a:extLst>
              <a:ext uri="{FF2B5EF4-FFF2-40B4-BE49-F238E27FC236}">
                <a16:creationId xmlns:a16="http://schemas.microsoft.com/office/drawing/2014/main" xmlns="" id="{ADFB8AA5-0695-46B7-A89E-854051B60B3D}"/>
              </a:ext>
            </a:extLst>
          </p:cNvPr>
          <p:cNvSpPr>
            <a:spLocks noGrp="1"/>
          </p:cNvSpPr>
          <p:nvPr>
            <p:ph sz="quarter" idx="13"/>
          </p:nvPr>
        </p:nvSpPr>
        <p:spPr/>
        <p:txBody>
          <a:bodyPr/>
          <a:lstStyle/>
          <a:p>
            <a:r>
              <a:rPr lang="en-AU" dirty="0"/>
              <a:t>In Costa Rica, the Citizens’ Action Party has created an Office for Gender Equality, under the internal election board, which works to implement all the requirements on gender equality set out in the party’s statutes, especially regarding horizontal parity in the party lists they present for elections</a:t>
            </a:r>
          </a:p>
        </p:txBody>
      </p:sp>
    </p:spTree>
    <p:extLst>
      <p:ext uri="{BB962C8B-B14F-4D97-AF65-F5344CB8AC3E}">
        <p14:creationId xmlns:p14="http://schemas.microsoft.com/office/powerpoint/2010/main" val="3791755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D686C-C3CC-4B90-A7C2-70423AFE8064}"/>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xmlns="" id="{67C552C4-7C9E-400E-BFFF-186A167C8E31}"/>
              </a:ext>
            </a:extLst>
          </p:cNvPr>
          <p:cNvSpPr>
            <a:spLocks noGrp="1"/>
          </p:cNvSpPr>
          <p:nvPr>
            <p:ph sz="quarter" idx="13"/>
          </p:nvPr>
        </p:nvSpPr>
        <p:spPr/>
        <p:txBody>
          <a:bodyPr/>
          <a:lstStyle/>
          <a:p>
            <a:r>
              <a:rPr lang="en-AU" sz="2800" dirty="0"/>
              <a:t>In an effort to encourage more women to run for office, most political parties in Ghana have voluntarily halved the fees associated with the registration of candidates for women. </a:t>
            </a:r>
          </a:p>
          <a:p>
            <a:r>
              <a:rPr lang="en-AU" sz="2800" dirty="0"/>
              <a:t>In Togo, the nomination fee is 25 per cent lower if a party list contains female candidates. </a:t>
            </a:r>
          </a:p>
          <a:p>
            <a:r>
              <a:rPr lang="en-AU" sz="2800" dirty="0"/>
              <a:t>In Nigeria, different initiatives run by CSOs aim to help female candidates finance their campaign by providing access to low- or no-interest loans for electoral expenses</a:t>
            </a:r>
          </a:p>
        </p:txBody>
      </p:sp>
    </p:spTree>
    <p:extLst>
      <p:ext uri="{BB962C8B-B14F-4D97-AF65-F5344CB8AC3E}">
        <p14:creationId xmlns:p14="http://schemas.microsoft.com/office/powerpoint/2010/main" val="2192370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A8860-06DA-4066-85ED-83A567C98598}"/>
              </a:ext>
            </a:extLst>
          </p:cNvPr>
          <p:cNvSpPr>
            <a:spLocks noGrp="1"/>
          </p:cNvSpPr>
          <p:nvPr>
            <p:ph type="title"/>
          </p:nvPr>
        </p:nvSpPr>
        <p:spPr/>
        <p:txBody>
          <a:bodyPr/>
          <a:lstStyle/>
          <a:p>
            <a:pPr algn="ctr"/>
            <a:r>
              <a:rPr lang="en-AU" dirty="0"/>
              <a:t>Kenya</a:t>
            </a:r>
          </a:p>
        </p:txBody>
      </p:sp>
      <p:sp>
        <p:nvSpPr>
          <p:cNvPr id="3" name="Content Placeholder 2">
            <a:extLst>
              <a:ext uri="{FF2B5EF4-FFF2-40B4-BE49-F238E27FC236}">
                <a16:creationId xmlns:a16="http://schemas.microsoft.com/office/drawing/2014/main" xmlns="" id="{555298D9-A330-430C-9902-3E396488E762}"/>
              </a:ext>
            </a:extLst>
          </p:cNvPr>
          <p:cNvSpPr>
            <a:spLocks noGrp="1"/>
          </p:cNvSpPr>
          <p:nvPr>
            <p:ph sz="quarter" idx="13"/>
          </p:nvPr>
        </p:nvSpPr>
        <p:spPr/>
        <p:txBody>
          <a:bodyPr/>
          <a:lstStyle/>
          <a:p>
            <a:r>
              <a:rPr lang="en-AU" dirty="0"/>
              <a:t>Kenyan legislation states that political parties where more than two-thirds of national office bearers (internal party leaders) are of either gender are not eligible to receive any public funding</a:t>
            </a:r>
          </a:p>
          <a:p>
            <a:r>
              <a:rPr lang="en-AU" i="1" dirty="0"/>
              <a:t>30 per cent of the funding for each political party must be used to increase the participation of youth, women and ethnic minorities</a:t>
            </a:r>
            <a:endParaRPr lang="en-AU" dirty="0"/>
          </a:p>
        </p:txBody>
      </p:sp>
    </p:spTree>
    <p:extLst>
      <p:ext uri="{BB962C8B-B14F-4D97-AF65-F5344CB8AC3E}">
        <p14:creationId xmlns:p14="http://schemas.microsoft.com/office/powerpoint/2010/main" val="416831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351685-1871-4E9F-BFC0-88F10EC361F3}"/>
              </a:ext>
            </a:extLst>
          </p:cNvPr>
          <p:cNvSpPr>
            <a:spLocks noGrp="1"/>
          </p:cNvSpPr>
          <p:nvPr>
            <p:ph type="title"/>
          </p:nvPr>
        </p:nvSpPr>
        <p:spPr/>
        <p:txBody>
          <a:bodyPr/>
          <a:lstStyle/>
          <a:p>
            <a:pPr algn="ctr"/>
            <a:r>
              <a:rPr lang="en-AU" dirty="0"/>
              <a:t>Examples of Marginalised Groups</a:t>
            </a:r>
          </a:p>
        </p:txBody>
      </p:sp>
      <p:sp>
        <p:nvSpPr>
          <p:cNvPr id="4" name="Slide Number Placeholder 3">
            <a:extLst>
              <a:ext uri="{FF2B5EF4-FFF2-40B4-BE49-F238E27FC236}">
                <a16:creationId xmlns:a16="http://schemas.microsoft.com/office/drawing/2014/main" xmlns="" id="{6D5FA95D-4B48-43F4-8BA4-590CB2C55565}"/>
              </a:ext>
            </a:extLst>
          </p:cNvPr>
          <p:cNvSpPr>
            <a:spLocks noGrp="1"/>
          </p:cNvSpPr>
          <p:nvPr>
            <p:ph type="sldNum" sz="quarter" idx="12"/>
          </p:nvPr>
        </p:nvSpPr>
        <p:spPr/>
        <p:txBody>
          <a:bodyPr/>
          <a:lstStyle/>
          <a:p>
            <a:fld id="{FDE6C38D-AFC4-408E-BDEC-E8F40A67916E}" type="slidenum">
              <a:rPr lang="en-US" smtClean="0"/>
              <a:pPr/>
              <a:t>6</a:t>
            </a:fld>
            <a:endParaRPr lang="en-US" dirty="0"/>
          </a:p>
        </p:txBody>
      </p:sp>
      <p:sp>
        <p:nvSpPr>
          <p:cNvPr id="3" name="Content Placeholder 2">
            <a:extLst>
              <a:ext uri="{FF2B5EF4-FFF2-40B4-BE49-F238E27FC236}">
                <a16:creationId xmlns:a16="http://schemas.microsoft.com/office/drawing/2014/main" xmlns="" id="{32514356-3EDE-48A4-8150-B3874166723C}"/>
              </a:ext>
            </a:extLst>
          </p:cNvPr>
          <p:cNvSpPr>
            <a:spLocks noGrp="1"/>
          </p:cNvSpPr>
          <p:nvPr>
            <p:ph sz="quarter" idx="13"/>
          </p:nvPr>
        </p:nvSpPr>
        <p:spPr/>
        <p:txBody>
          <a:bodyPr>
            <a:normAutofit fontScale="85000" lnSpcReduction="20000"/>
          </a:bodyPr>
          <a:lstStyle/>
          <a:p>
            <a:pPr lvl="0"/>
            <a:r>
              <a:rPr lang="en-US" dirty="0"/>
              <a:t>election staff </a:t>
            </a:r>
            <a:endParaRPr lang="en-AU" dirty="0"/>
          </a:p>
          <a:p>
            <a:pPr lvl="0"/>
            <a:r>
              <a:rPr lang="en-US" dirty="0"/>
              <a:t>voters abroad </a:t>
            </a:r>
            <a:endParaRPr lang="en-AU" dirty="0"/>
          </a:p>
          <a:p>
            <a:pPr lvl="0"/>
            <a:r>
              <a:rPr lang="en-US" dirty="0"/>
              <a:t>absentee voters </a:t>
            </a:r>
            <a:endParaRPr lang="en-AU" dirty="0"/>
          </a:p>
          <a:p>
            <a:pPr lvl="0"/>
            <a:r>
              <a:rPr lang="en-US" dirty="0"/>
              <a:t>refugees and internally displaced persons </a:t>
            </a:r>
            <a:endParaRPr lang="en-AU" dirty="0"/>
          </a:p>
          <a:p>
            <a:pPr lvl="0"/>
            <a:r>
              <a:rPr lang="en-US" dirty="0"/>
              <a:t>nomads and migrants </a:t>
            </a:r>
            <a:endParaRPr lang="en-AU" dirty="0"/>
          </a:p>
          <a:p>
            <a:pPr lvl="0"/>
            <a:r>
              <a:rPr lang="en-US" dirty="0"/>
              <a:t>voters in remote areas </a:t>
            </a:r>
            <a:endParaRPr lang="en-AU" dirty="0"/>
          </a:p>
          <a:p>
            <a:pPr lvl="0"/>
            <a:r>
              <a:rPr lang="en-US" dirty="0"/>
              <a:t>minorities </a:t>
            </a:r>
            <a:endParaRPr lang="en-AU" dirty="0"/>
          </a:p>
          <a:p>
            <a:endParaRPr lang="en-AU" dirty="0"/>
          </a:p>
        </p:txBody>
      </p:sp>
      <p:sp>
        <p:nvSpPr>
          <p:cNvPr id="5" name="Content Placeholder 4">
            <a:extLst>
              <a:ext uri="{FF2B5EF4-FFF2-40B4-BE49-F238E27FC236}">
                <a16:creationId xmlns:a16="http://schemas.microsoft.com/office/drawing/2014/main" xmlns="" id="{A665553B-15AD-4973-AB6E-02276598EEB9}"/>
              </a:ext>
            </a:extLst>
          </p:cNvPr>
          <p:cNvSpPr>
            <a:spLocks noGrp="1"/>
          </p:cNvSpPr>
          <p:nvPr>
            <p:ph sz="quarter" idx="14"/>
          </p:nvPr>
        </p:nvSpPr>
        <p:spPr/>
        <p:txBody>
          <a:bodyPr/>
          <a:lstStyle/>
          <a:p>
            <a:pPr lvl="0"/>
            <a:r>
              <a:rPr lang="en-US" dirty="0"/>
              <a:t>disabled people </a:t>
            </a:r>
            <a:endParaRPr lang="en-AU" dirty="0"/>
          </a:p>
          <a:p>
            <a:pPr lvl="0"/>
            <a:r>
              <a:rPr lang="en-US" dirty="0"/>
              <a:t>home and hospital bound voters </a:t>
            </a:r>
            <a:endParaRPr lang="en-AU" dirty="0"/>
          </a:p>
          <a:p>
            <a:pPr lvl="0"/>
            <a:r>
              <a:rPr lang="en-US" dirty="0"/>
              <a:t>prisoners </a:t>
            </a:r>
            <a:endParaRPr lang="en-AU" dirty="0"/>
          </a:p>
          <a:p>
            <a:pPr lvl="0"/>
            <a:r>
              <a:rPr lang="en-US" dirty="0"/>
              <a:t>security forces </a:t>
            </a:r>
            <a:endParaRPr lang="en-AU" dirty="0"/>
          </a:p>
          <a:p>
            <a:pPr lvl="0"/>
            <a:r>
              <a:rPr lang="en-US" dirty="0"/>
              <a:t>women </a:t>
            </a:r>
            <a:endParaRPr lang="en-AU" dirty="0"/>
          </a:p>
          <a:p>
            <a:pPr lvl="0"/>
            <a:r>
              <a:rPr lang="en-US" dirty="0"/>
              <a:t>young and first time voters </a:t>
            </a:r>
            <a:endParaRPr lang="en-AU" dirty="0"/>
          </a:p>
          <a:p>
            <a:endParaRPr lang="en-AU" dirty="0"/>
          </a:p>
        </p:txBody>
      </p:sp>
    </p:spTree>
    <p:extLst>
      <p:ext uri="{BB962C8B-B14F-4D97-AF65-F5344CB8AC3E}">
        <p14:creationId xmlns:p14="http://schemas.microsoft.com/office/powerpoint/2010/main" val="2949581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E4D4C5-A4FF-4DBF-88FE-33F4EB503AD9}"/>
              </a:ext>
            </a:extLst>
          </p:cNvPr>
          <p:cNvSpPr>
            <a:spLocks noGrp="1"/>
          </p:cNvSpPr>
          <p:nvPr>
            <p:ph type="title"/>
          </p:nvPr>
        </p:nvSpPr>
        <p:spPr>
          <a:xfrm>
            <a:off x="611560" y="1844824"/>
            <a:ext cx="8229600" cy="851942"/>
          </a:xfrm>
        </p:spPr>
        <p:txBody>
          <a:bodyPr/>
          <a:lstStyle/>
          <a:p>
            <a:pPr algn="ctr"/>
            <a:r>
              <a:rPr lang="en-AU" dirty="0"/>
              <a:t>Typology of gender-targeted funding for political parties around the world</a:t>
            </a:r>
          </a:p>
        </p:txBody>
      </p:sp>
      <p:pic>
        <p:nvPicPr>
          <p:cNvPr id="5" name="Content Placeholder 4">
            <a:extLst>
              <a:ext uri="{FF2B5EF4-FFF2-40B4-BE49-F238E27FC236}">
                <a16:creationId xmlns:a16="http://schemas.microsoft.com/office/drawing/2014/main" xmlns="" id="{6425159D-8031-4F04-87D9-E01862EDC61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55776" y="2688922"/>
            <a:ext cx="3683331" cy="4009570"/>
          </a:xfrm>
        </p:spPr>
      </p:pic>
    </p:spTree>
    <p:extLst>
      <p:ext uri="{BB962C8B-B14F-4D97-AF65-F5344CB8AC3E}">
        <p14:creationId xmlns:p14="http://schemas.microsoft.com/office/powerpoint/2010/main" val="2134130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020158-B0D0-4279-8929-042D9E1AD3D3}"/>
              </a:ext>
            </a:extLst>
          </p:cNvPr>
          <p:cNvSpPr>
            <a:spLocks noGrp="1"/>
          </p:cNvSpPr>
          <p:nvPr>
            <p:ph type="title"/>
          </p:nvPr>
        </p:nvSpPr>
        <p:spPr/>
        <p:txBody>
          <a:bodyPr/>
          <a:lstStyle/>
          <a:p>
            <a:pPr algn="ctr"/>
            <a:r>
              <a:rPr lang="en-AU" dirty="0"/>
              <a:t>Recommendations</a:t>
            </a:r>
          </a:p>
        </p:txBody>
      </p:sp>
      <p:sp>
        <p:nvSpPr>
          <p:cNvPr id="3" name="Content Placeholder 2">
            <a:extLst>
              <a:ext uri="{FF2B5EF4-FFF2-40B4-BE49-F238E27FC236}">
                <a16:creationId xmlns:a16="http://schemas.microsoft.com/office/drawing/2014/main" xmlns="" id="{871C723B-9E08-42EB-9DC7-F6B7BF26F352}"/>
              </a:ext>
            </a:extLst>
          </p:cNvPr>
          <p:cNvSpPr>
            <a:spLocks noGrp="1"/>
          </p:cNvSpPr>
          <p:nvPr>
            <p:ph sz="quarter" idx="13"/>
          </p:nvPr>
        </p:nvSpPr>
        <p:spPr>
          <a:xfrm>
            <a:off x="323529" y="1628775"/>
            <a:ext cx="8352160" cy="4679950"/>
          </a:xfrm>
        </p:spPr>
        <p:txBody>
          <a:bodyPr/>
          <a:lstStyle/>
          <a:p>
            <a:r>
              <a:rPr lang="en-AU" sz="2000" dirty="0"/>
              <a:t>Develop and strengthen political parties’ internal rules on the nomination process in order to conduct free, fair and peaceful primaries. Political parties should reduce or waive the payment of nomination fees in order to encourage more women to run for office. </a:t>
            </a:r>
          </a:p>
          <a:p>
            <a:r>
              <a:rPr lang="en-AU" sz="2000" dirty="0"/>
              <a:t>Organize training for male members of political parties to make them familiar with the issue of gender equality and the importance of women’s participation in politics. </a:t>
            </a:r>
          </a:p>
          <a:p>
            <a:r>
              <a:rPr lang="en-AU" sz="2000" dirty="0"/>
              <a:t>Develop intra-party fundraising mechanisms through the establishment of grassroots political networks to support women candidates at the pre-nomination stage by providing them with seed money. </a:t>
            </a:r>
          </a:p>
          <a:p>
            <a:r>
              <a:rPr lang="en-AU" sz="2000" dirty="0"/>
              <a:t>Establish special funds earmarked for women to use to help organize electoral campaigns; ensure that women candidates benefit from a more equitable distribution of campaign financing and other resources</a:t>
            </a:r>
          </a:p>
          <a:p>
            <a:r>
              <a:rPr lang="en-AU" sz="2000" dirty="0"/>
              <a:t>Introduce gendered criteria for the allocation of public funding. For example, the amount of public grant should be linked to the percentage of women candidates put forward by each party or elected to parliament. </a:t>
            </a:r>
          </a:p>
        </p:txBody>
      </p:sp>
    </p:spTree>
    <p:extLst>
      <p:ext uri="{BB962C8B-B14F-4D97-AF65-F5344CB8AC3E}">
        <p14:creationId xmlns:p14="http://schemas.microsoft.com/office/powerpoint/2010/main" val="3058872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C3D3B-A416-4BFE-A3A3-EDBEE9F1F1C6}"/>
              </a:ext>
            </a:extLst>
          </p:cNvPr>
          <p:cNvSpPr>
            <a:spLocks noGrp="1"/>
          </p:cNvSpPr>
          <p:nvPr>
            <p:ph type="title"/>
          </p:nvPr>
        </p:nvSpPr>
        <p:spPr/>
        <p:txBody>
          <a:bodyPr/>
          <a:lstStyle/>
          <a:p>
            <a:pPr algn="ctr"/>
            <a:r>
              <a:rPr lang="en-AU" dirty="0"/>
              <a:t>And….</a:t>
            </a:r>
          </a:p>
        </p:txBody>
      </p:sp>
      <p:sp>
        <p:nvSpPr>
          <p:cNvPr id="3" name="Content Placeholder 2">
            <a:extLst>
              <a:ext uri="{FF2B5EF4-FFF2-40B4-BE49-F238E27FC236}">
                <a16:creationId xmlns:a16="http://schemas.microsoft.com/office/drawing/2014/main" xmlns="" id="{3820F0E5-BACA-4093-9F71-D1B4BF317C31}"/>
              </a:ext>
            </a:extLst>
          </p:cNvPr>
          <p:cNvSpPr>
            <a:spLocks noGrp="1"/>
          </p:cNvSpPr>
          <p:nvPr>
            <p:ph sz="quarter" idx="13"/>
          </p:nvPr>
        </p:nvSpPr>
        <p:spPr/>
        <p:txBody>
          <a:bodyPr/>
          <a:lstStyle/>
          <a:p>
            <a:pPr marL="0" indent="0">
              <a:buNone/>
            </a:pPr>
            <a:r>
              <a:rPr lang="en-AU" sz="2800" dirty="0"/>
              <a:t>For advocacy:</a:t>
            </a:r>
          </a:p>
          <a:p>
            <a:r>
              <a:rPr lang="en-AU" sz="2800" dirty="0"/>
              <a:t>Improve internal political party democracy, e.g. guaranteeing women’s presence in decision-making structures.</a:t>
            </a:r>
          </a:p>
          <a:p>
            <a:r>
              <a:rPr lang="en-AU" sz="2800" dirty="0"/>
              <a:t>Use civil society as partners</a:t>
            </a:r>
          </a:p>
          <a:p>
            <a:r>
              <a:rPr lang="en-AU" sz="2800" dirty="0"/>
              <a:t>Use INGO’s as partners</a:t>
            </a:r>
          </a:p>
          <a:p>
            <a:r>
              <a:rPr lang="en-AU" sz="2800" dirty="0"/>
              <a:t>Use media as partners</a:t>
            </a:r>
          </a:p>
          <a:p>
            <a:r>
              <a:rPr lang="en-AU" sz="2800" dirty="0"/>
              <a:t>Cultivate strategic alliances with men</a:t>
            </a:r>
          </a:p>
          <a:p>
            <a:r>
              <a:rPr lang="en-AU" sz="2800" dirty="0"/>
              <a:t>Adopt a multi-thronged approach</a:t>
            </a:r>
          </a:p>
          <a:p>
            <a:r>
              <a:rPr lang="en-AU" sz="2800" dirty="0"/>
              <a:t>Refer to international commitments that Mongolia is a signatory to</a:t>
            </a:r>
          </a:p>
          <a:p>
            <a:endParaRPr lang="en-AU" dirty="0"/>
          </a:p>
        </p:txBody>
      </p:sp>
    </p:spTree>
    <p:extLst>
      <p:ext uri="{BB962C8B-B14F-4D97-AF65-F5344CB8AC3E}">
        <p14:creationId xmlns:p14="http://schemas.microsoft.com/office/powerpoint/2010/main" val="6978207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16A96C-0911-401F-BF81-676BB993B96C}"/>
              </a:ext>
            </a:extLst>
          </p:cNvPr>
          <p:cNvSpPr>
            <a:spLocks noGrp="1"/>
          </p:cNvSpPr>
          <p:nvPr>
            <p:ph type="title"/>
          </p:nvPr>
        </p:nvSpPr>
        <p:spPr/>
        <p:txBody>
          <a:bodyPr/>
          <a:lstStyle/>
          <a:p>
            <a:pPr algn="ctr"/>
            <a:r>
              <a:rPr lang="en-AU" dirty="0"/>
              <a:t>No one-size-fits all model</a:t>
            </a:r>
          </a:p>
        </p:txBody>
      </p:sp>
      <p:sp>
        <p:nvSpPr>
          <p:cNvPr id="3" name="Content Placeholder 2">
            <a:extLst>
              <a:ext uri="{FF2B5EF4-FFF2-40B4-BE49-F238E27FC236}">
                <a16:creationId xmlns:a16="http://schemas.microsoft.com/office/drawing/2014/main" xmlns="" id="{55D11DC5-A6D6-4C69-81EB-19ECCC4C2B06}"/>
              </a:ext>
            </a:extLst>
          </p:cNvPr>
          <p:cNvSpPr>
            <a:spLocks noGrp="1"/>
          </p:cNvSpPr>
          <p:nvPr>
            <p:ph sz="quarter" idx="13"/>
          </p:nvPr>
        </p:nvSpPr>
        <p:spPr/>
        <p:txBody>
          <a:bodyPr/>
          <a:lstStyle/>
          <a:p>
            <a:r>
              <a:rPr lang="en-AU" dirty="0"/>
              <a:t>There is no ‘one-size-fits-all’ model—hence, the process of reform to political finance for gender equality/advancement has to be adapted in alignment with the national context, as well as the government’s mandate and its ambition to promote gender equality.</a:t>
            </a:r>
          </a:p>
        </p:txBody>
      </p:sp>
    </p:spTree>
    <p:extLst>
      <p:ext uri="{BB962C8B-B14F-4D97-AF65-F5344CB8AC3E}">
        <p14:creationId xmlns:p14="http://schemas.microsoft.com/office/powerpoint/2010/main" val="2390690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b="1" dirty="0">
                <a:solidFill>
                  <a:srgbClr val="1E376C"/>
                </a:solidFill>
              </a:rPr>
              <a:t>Questions?</a:t>
            </a:r>
          </a:p>
        </p:txBody>
      </p:sp>
      <p:sp>
        <p:nvSpPr>
          <p:cNvPr id="5" name="Subtitle 4"/>
          <p:cNvSpPr>
            <a:spLocks noGrp="1"/>
          </p:cNvSpPr>
          <p:nvPr>
            <p:ph type="subTitle" idx="1"/>
          </p:nvPr>
        </p:nvSpPr>
        <p:spPr/>
        <p:txBody>
          <a:bodyPr/>
          <a:lstStyle/>
          <a:p>
            <a:r>
              <a:rPr lang="en-US" dirty="0"/>
              <a:t>Thank You</a:t>
            </a:r>
          </a:p>
        </p:txBody>
      </p:sp>
      <p:sp>
        <p:nvSpPr>
          <p:cNvPr id="2" name="Slide Number Placeholder 1"/>
          <p:cNvSpPr>
            <a:spLocks noGrp="1"/>
          </p:cNvSpPr>
          <p:nvPr>
            <p:ph type="sldNum" sz="quarter" idx="12"/>
          </p:nvPr>
        </p:nvSpPr>
        <p:spPr/>
        <p:txBody>
          <a:bodyPr/>
          <a:lstStyle/>
          <a:p>
            <a:fld id="{FDE6C38D-AFC4-408E-BDEC-E8F40A67916E}" type="slidenum">
              <a:rPr lang="en-US" smtClean="0"/>
              <a:pPr/>
              <a:t>64</a:t>
            </a:fld>
            <a:endParaRPr lang="en-US" dirty="0"/>
          </a:p>
        </p:txBody>
      </p:sp>
    </p:spTree>
    <p:extLst>
      <p:ext uri="{BB962C8B-B14F-4D97-AF65-F5344CB8AC3E}">
        <p14:creationId xmlns:p14="http://schemas.microsoft.com/office/powerpoint/2010/main" val="47127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72816"/>
            <a:ext cx="8229600" cy="923950"/>
          </a:xfrm>
        </p:spPr>
        <p:txBody>
          <a:bodyPr/>
          <a:lstStyle/>
          <a:p>
            <a:pPr algn="ctr"/>
            <a:r>
              <a:rPr lang="en-US" sz="6600" dirty="0" smtClean="0"/>
              <a:t>Gender </a:t>
            </a:r>
            <a:r>
              <a:rPr lang="en-US" sz="6600" dirty="0"/>
              <a:t>&amp; Elections Overview</a:t>
            </a:r>
            <a:endParaRPr lang="en-AU" sz="6600" dirty="0"/>
          </a:p>
        </p:txBody>
      </p:sp>
      <p:sp>
        <p:nvSpPr>
          <p:cNvPr id="4" name="Slide Number Placeholder 3"/>
          <p:cNvSpPr>
            <a:spLocks noGrp="1"/>
          </p:cNvSpPr>
          <p:nvPr>
            <p:ph type="sldNum" sz="quarter" idx="12"/>
          </p:nvPr>
        </p:nvSpPr>
        <p:spPr/>
        <p:txBody>
          <a:bodyPr/>
          <a:lstStyle/>
          <a:p>
            <a:fld id="{FDE6C38D-AFC4-408E-BDEC-E8F40A67916E}" type="slidenum">
              <a:rPr lang="en-US" smtClean="0"/>
              <a:pPr/>
              <a:t>7</a:t>
            </a:fld>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2972797"/>
            <a:ext cx="609600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75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1026" name="Picture 2" descr="E:\IDEA Mongolia June 2018\Curriculum\My sessions\map.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497" y="0"/>
            <a:ext cx="90982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8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923950"/>
          </a:xfrm>
        </p:spPr>
        <p:txBody>
          <a:bodyPr/>
          <a:lstStyle/>
          <a:p>
            <a:pPr algn="ctr"/>
            <a:r>
              <a:rPr lang="en-US" b="1" dirty="0">
                <a:latin typeface="Trebuchet MS"/>
                <a:cs typeface="Trebuchet MS"/>
              </a:rPr>
              <a:t>Women in Parliament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663410"/>
              </p:ext>
            </p:extLst>
          </p:nvPr>
        </p:nvGraphicFramePr>
        <p:xfrm>
          <a:off x="457200" y="1600200"/>
          <a:ext cx="7620000" cy="490443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515310">
                <a:tc>
                  <a:txBody>
                    <a:bodyPr/>
                    <a:lstStyle/>
                    <a:p>
                      <a:r>
                        <a:rPr lang="en-US" dirty="0">
                          <a:solidFill>
                            <a:schemeClr val="tx1"/>
                          </a:solidFill>
                        </a:rPr>
                        <a:t>Region</a:t>
                      </a:r>
                    </a:p>
                  </a:txBody>
                  <a:tcPr/>
                </a:tc>
                <a:tc>
                  <a:txBody>
                    <a:bodyPr/>
                    <a:lstStyle/>
                    <a:p>
                      <a:r>
                        <a:rPr lang="en-US" sz="2400" b="1" dirty="0">
                          <a:solidFill>
                            <a:schemeClr val="tx1"/>
                          </a:solidFill>
                        </a:rPr>
                        <a:t>Both Houses</a:t>
                      </a:r>
                      <a:r>
                        <a:rPr lang="en-US" sz="2400" b="1" baseline="0" dirty="0">
                          <a:solidFill>
                            <a:schemeClr val="tx1"/>
                          </a:solidFill>
                        </a:rPr>
                        <a:t> combined</a:t>
                      </a:r>
                      <a:endParaRPr lang="en-US" sz="2400" b="1" dirty="0">
                        <a:solidFill>
                          <a:schemeClr val="tx1"/>
                        </a:solidFill>
                      </a:endParaRPr>
                    </a:p>
                  </a:txBody>
                  <a:tcPr/>
                </a:tc>
                <a:extLst>
                  <a:ext uri="{0D108BD9-81ED-4DB2-BD59-A6C34878D82A}">
                    <a16:rowId xmlns:a16="http://schemas.microsoft.com/office/drawing/2014/main" xmlns="" val="10000"/>
                  </a:ext>
                </a:extLst>
              </a:tr>
              <a:tr h="417974">
                <a:tc>
                  <a:txBody>
                    <a:bodyPr/>
                    <a:lstStyle/>
                    <a:p>
                      <a:r>
                        <a:rPr lang="en-US" sz="2400" dirty="0"/>
                        <a:t>Nordic countries</a:t>
                      </a:r>
                    </a:p>
                  </a:txBody>
                  <a:tcPr/>
                </a:tc>
                <a:tc>
                  <a:txBody>
                    <a:bodyPr/>
                    <a:lstStyle/>
                    <a:p>
                      <a:r>
                        <a:rPr lang="en-US" sz="2400" dirty="0"/>
                        <a:t>41.5% (just Lower House)</a:t>
                      </a:r>
                    </a:p>
                  </a:txBody>
                  <a:tcPr/>
                </a:tc>
                <a:extLst>
                  <a:ext uri="{0D108BD9-81ED-4DB2-BD59-A6C34878D82A}">
                    <a16:rowId xmlns:a16="http://schemas.microsoft.com/office/drawing/2014/main" xmlns="" val="10001"/>
                  </a:ext>
                </a:extLst>
              </a:tr>
              <a:tr h="417974">
                <a:tc>
                  <a:txBody>
                    <a:bodyPr/>
                    <a:lstStyle/>
                    <a:p>
                      <a:r>
                        <a:rPr lang="en-US" sz="2400" dirty="0"/>
                        <a:t>Americas</a:t>
                      </a:r>
                    </a:p>
                  </a:txBody>
                  <a:tcPr/>
                </a:tc>
                <a:tc>
                  <a:txBody>
                    <a:bodyPr/>
                    <a:lstStyle/>
                    <a:p>
                      <a:r>
                        <a:rPr lang="en-US" sz="2400" dirty="0"/>
                        <a:t>26.6%</a:t>
                      </a:r>
                    </a:p>
                  </a:txBody>
                  <a:tcPr/>
                </a:tc>
                <a:extLst>
                  <a:ext uri="{0D108BD9-81ED-4DB2-BD59-A6C34878D82A}">
                    <a16:rowId xmlns:a16="http://schemas.microsoft.com/office/drawing/2014/main" xmlns="" val="10002"/>
                  </a:ext>
                </a:extLst>
              </a:tr>
              <a:tr h="417974">
                <a:tc>
                  <a:txBody>
                    <a:bodyPr/>
                    <a:lstStyle/>
                    <a:p>
                      <a:r>
                        <a:rPr lang="en-US" sz="2400" dirty="0"/>
                        <a:t>Europe (excluding</a:t>
                      </a:r>
                      <a:r>
                        <a:rPr lang="en-US" sz="2400" baseline="0" dirty="0"/>
                        <a:t> </a:t>
                      </a:r>
                      <a:r>
                        <a:rPr lang="en-US" sz="2400" dirty="0"/>
                        <a:t>Nordic countries)</a:t>
                      </a:r>
                    </a:p>
                  </a:txBody>
                  <a:tcPr/>
                </a:tc>
                <a:tc>
                  <a:txBody>
                    <a:bodyPr/>
                    <a:lstStyle/>
                    <a:p>
                      <a:r>
                        <a:rPr lang="en-US" sz="2400" dirty="0"/>
                        <a:t>25.1%</a:t>
                      </a:r>
                    </a:p>
                  </a:txBody>
                  <a:tcPr/>
                </a:tc>
                <a:extLst>
                  <a:ext uri="{0D108BD9-81ED-4DB2-BD59-A6C34878D82A}">
                    <a16:rowId xmlns:a16="http://schemas.microsoft.com/office/drawing/2014/main" xmlns="" val="10003"/>
                  </a:ext>
                </a:extLst>
              </a:tr>
              <a:tr h="417974">
                <a:tc>
                  <a:txBody>
                    <a:bodyPr/>
                    <a:lstStyle/>
                    <a:p>
                      <a:r>
                        <a:rPr lang="en-US" sz="2400" dirty="0"/>
                        <a:t>Sub-Saharan</a:t>
                      </a:r>
                      <a:r>
                        <a:rPr lang="en-US" sz="2400" baseline="0" dirty="0"/>
                        <a:t> Africa</a:t>
                      </a:r>
                      <a:endParaRPr lang="en-US" sz="2400" dirty="0"/>
                    </a:p>
                  </a:txBody>
                  <a:tcPr/>
                </a:tc>
                <a:tc>
                  <a:txBody>
                    <a:bodyPr/>
                    <a:lstStyle/>
                    <a:p>
                      <a:r>
                        <a:rPr lang="en-US" sz="2400" dirty="0"/>
                        <a:t>22.2%</a:t>
                      </a:r>
                    </a:p>
                  </a:txBody>
                  <a:tcPr/>
                </a:tc>
                <a:extLst>
                  <a:ext uri="{0D108BD9-81ED-4DB2-BD59-A6C34878D82A}">
                    <a16:rowId xmlns:a16="http://schemas.microsoft.com/office/drawing/2014/main" xmlns="" val="10004"/>
                  </a:ext>
                </a:extLst>
              </a:tr>
              <a:tr h="417974">
                <a:tc>
                  <a:txBody>
                    <a:bodyPr/>
                    <a:lstStyle/>
                    <a:p>
                      <a:r>
                        <a:rPr lang="en-US" sz="2400" dirty="0"/>
                        <a:t>Asia</a:t>
                      </a:r>
                    </a:p>
                  </a:txBody>
                  <a:tcPr/>
                </a:tc>
                <a:tc>
                  <a:txBody>
                    <a:bodyPr/>
                    <a:lstStyle/>
                    <a:p>
                      <a:r>
                        <a:rPr lang="en-US" sz="2400" dirty="0"/>
                        <a:t>18.4%</a:t>
                      </a:r>
                    </a:p>
                  </a:txBody>
                  <a:tcPr/>
                </a:tc>
                <a:extLst>
                  <a:ext uri="{0D108BD9-81ED-4DB2-BD59-A6C34878D82A}">
                    <a16:rowId xmlns:a16="http://schemas.microsoft.com/office/drawing/2014/main" xmlns="" val="10005"/>
                  </a:ext>
                </a:extLst>
              </a:tr>
              <a:tr h="417974">
                <a:tc>
                  <a:txBody>
                    <a:bodyPr/>
                    <a:lstStyle/>
                    <a:p>
                      <a:r>
                        <a:rPr lang="en-US" sz="2400" dirty="0"/>
                        <a:t>Arab States</a:t>
                      </a:r>
                    </a:p>
                  </a:txBody>
                  <a:tcPr/>
                </a:tc>
                <a:tc>
                  <a:txBody>
                    <a:bodyPr/>
                    <a:lstStyle/>
                    <a:p>
                      <a:r>
                        <a:rPr lang="en-US" sz="2400" dirty="0"/>
                        <a:t>16%</a:t>
                      </a:r>
                    </a:p>
                  </a:txBody>
                  <a:tcPr/>
                </a:tc>
                <a:extLst>
                  <a:ext uri="{0D108BD9-81ED-4DB2-BD59-A6C34878D82A}">
                    <a16:rowId xmlns:a16="http://schemas.microsoft.com/office/drawing/2014/main" xmlns="" val="10006"/>
                  </a:ext>
                </a:extLst>
              </a:tr>
              <a:tr h="417974">
                <a:tc>
                  <a:txBody>
                    <a:bodyPr/>
                    <a:lstStyle/>
                    <a:p>
                      <a:r>
                        <a:rPr lang="en-US" sz="2400" dirty="0"/>
                        <a:t>Pacific</a:t>
                      </a:r>
                    </a:p>
                  </a:txBody>
                  <a:tcPr/>
                </a:tc>
                <a:tc>
                  <a:txBody>
                    <a:bodyPr/>
                    <a:lstStyle/>
                    <a:p>
                      <a:r>
                        <a:rPr lang="en-US" sz="2400" dirty="0"/>
                        <a:t>15.7%</a:t>
                      </a:r>
                    </a:p>
                  </a:txBody>
                  <a:tcPr/>
                </a:tc>
                <a:extLst>
                  <a:ext uri="{0D108BD9-81ED-4DB2-BD59-A6C34878D82A}">
                    <a16:rowId xmlns:a16="http://schemas.microsoft.com/office/drawing/2014/main" xmlns="" val="10007"/>
                  </a:ext>
                </a:extLst>
              </a:tr>
              <a:tr h="417974">
                <a:tc gridSpan="2">
                  <a:txBody>
                    <a:bodyPr/>
                    <a:lstStyle/>
                    <a:p>
                      <a:pPr algn="ctr"/>
                      <a:r>
                        <a:rPr lang="en-US" sz="2400" dirty="0"/>
                        <a:t>Global</a:t>
                      </a:r>
                      <a:r>
                        <a:rPr lang="en-US" sz="2400" baseline="0" dirty="0"/>
                        <a:t> percentage of women in parliament </a:t>
                      </a:r>
                      <a:r>
                        <a:rPr lang="en-US" sz="2400" b="1" baseline="0" dirty="0">
                          <a:solidFill>
                            <a:srgbClr val="FF0000"/>
                          </a:solidFill>
                        </a:rPr>
                        <a:t>22.1% </a:t>
                      </a:r>
                    </a:p>
                    <a:p>
                      <a:pPr algn="ctr"/>
                      <a:r>
                        <a:rPr lang="en-US" sz="2400" baseline="0" dirty="0"/>
                        <a:t>(Source: IPU May 2015)</a:t>
                      </a:r>
                      <a:endParaRPr lang="en-US" sz="2400" dirty="0"/>
                    </a:p>
                  </a:txBody>
                  <a:tcPr/>
                </a:tc>
                <a:tc hMerge="1">
                  <a:txBody>
                    <a:bodyPr/>
                    <a:lstStyle/>
                    <a:p>
                      <a:endParaRPr lang="en-US" dirty="0"/>
                    </a:p>
                  </a:txBody>
                  <a:tcPr/>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2"/>
          </p:nvPr>
        </p:nvSpPr>
        <p:spPr/>
        <p:txBody>
          <a:bodyPr/>
          <a:lstStyle/>
          <a:p>
            <a:fld id="{A11268F6-6F3E-4B62-8E88-CD64AFC4F6D9}" type="slidenum">
              <a:rPr lang="en-AU" smtClean="0"/>
              <a:t>9</a:t>
            </a:fld>
            <a:endParaRPr lang="en-AU"/>
          </a:p>
        </p:txBody>
      </p:sp>
    </p:spTree>
    <p:extLst>
      <p:ext uri="{BB962C8B-B14F-4D97-AF65-F5344CB8AC3E}">
        <p14:creationId xmlns:p14="http://schemas.microsoft.com/office/powerpoint/2010/main" val="876853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1519</TotalTime>
  <Words>5430</Words>
  <Application>Microsoft Office PowerPoint</Application>
  <PresentationFormat>On-screen Show (4:3)</PresentationFormat>
  <Paragraphs>324</Paragraphs>
  <Slides>64</Slides>
  <Notes>17</Notes>
  <HiddenSlides>1</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Flow</vt:lpstr>
      <vt:lpstr> </vt:lpstr>
      <vt:lpstr>PowerPoint Presentation</vt:lpstr>
      <vt:lpstr>The Electoral Cycle</vt:lpstr>
      <vt:lpstr>Inclusion of Marginalised Groups into Electoral Processes</vt:lpstr>
      <vt:lpstr>Inclusion of Marginalised Groups into Electoral Processes</vt:lpstr>
      <vt:lpstr>Examples of Marginalised Groups</vt:lpstr>
      <vt:lpstr>Gender &amp; Elections Overview</vt:lpstr>
      <vt:lpstr>PowerPoint Presentation</vt:lpstr>
      <vt:lpstr>Women in Parliament</vt:lpstr>
      <vt:lpstr>Importance of Gender Equality</vt:lpstr>
      <vt:lpstr>Why women  Should be Involved in Politics</vt:lpstr>
      <vt:lpstr>International Instruments (Gender)</vt:lpstr>
      <vt:lpstr>Why women are not involved to the extent they should be</vt:lpstr>
      <vt:lpstr>The Electoral Cycle - Gender Activities</vt:lpstr>
      <vt:lpstr>Gender Activities &amp; Election Cycle</vt:lpstr>
      <vt:lpstr>Strategies to Address Low Participation of Women in Electoral Processes</vt:lpstr>
      <vt:lpstr>Promoting Equal Rights and Opportunities in Elections</vt:lpstr>
      <vt:lpstr>Legislated Candidate Quotas</vt:lpstr>
      <vt:lpstr>Voluntary Quotas</vt:lpstr>
      <vt:lpstr>Gender and Political Finance</vt:lpstr>
      <vt:lpstr>Financial Incentives</vt:lpstr>
      <vt:lpstr>Public Funding Linked with Gender Based Criteria</vt:lpstr>
      <vt:lpstr>Work and Family Balance</vt:lpstr>
      <vt:lpstr>Women’s Wing Structure</vt:lpstr>
      <vt:lpstr>Women’s Wings</vt:lpstr>
      <vt:lpstr>Women’s Parties</vt:lpstr>
      <vt:lpstr>Good Resources</vt:lpstr>
      <vt:lpstr>Good Resources</vt:lpstr>
      <vt:lpstr>Resources for Political Parties</vt:lpstr>
      <vt:lpstr>PowerPoint Presentation</vt:lpstr>
      <vt:lpstr>Improve Party Democracy</vt:lpstr>
      <vt:lpstr>Examples Good Practice</vt:lpstr>
      <vt:lpstr>Papua New Guinea, Georgia</vt:lpstr>
      <vt:lpstr>Examples of legislation regarding candidate quotas on nomination to be enforced by the EMB</vt:lpstr>
      <vt:lpstr>Armenia</vt:lpstr>
      <vt:lpstr>Bosnia and Herzegovina</vt:lpstr>
      <vt:lpstr>Ecuador</vt:lpstr>
      <vt:lpstr>Examples of legislation regarding disbursement of public funding and proportion of women candidates</vt:lpstr>
      <vt:lpstr>Albania</vt:lpstr>
      <vt:lpstr>Burkina Faso</vt:lpstr>
      <vt:lpstr>Ireland</vt:lpstr>
      <vt:lpstr>Panama</vt:lpstr>
      <vt:lpstr>Portugal</vt:lpstr>
      <vt:lpstr>Chile</vt:lpstr>
      <vt:lpstr>Romania</vt:lpstr>
      <vt:lpstr>Ireland</vt:lpstr>
      <vt:lpstr>United States, Australia</vt:lpstr>
      <vt:lpstr>Canada</vt:lpstr>
      <vt:lpstr>Mexico</vt:lpstr>
      <vt:lpstr>France</vt:lpstr>
      <vt:lpstr>South Korea</vt:lpstr>
      <vt:lpstr>Haiti</vt:lpstr>
      <vt:lpstr>Combination of quota as candidacy requirement and gender-targeted public funding</vt:lpstr>
      <vt:lpstr>Burkina Faso</vt:lpstr>
      <vt:lpstr>Portugal</vt:lpstr>
      <vt:lpstr>Morocco</vt:lpstr>
      <vt:lpstr>Costa Rica</vt:lpstr>
      <vt:lpstr>PowerPoint Presentation</vt:lpstr>
      <vt:lpstr>Kenya</vt:lpstr>
      <vt:lpstr>Typology of gender-targeted funding for political parties around the world</vt:lpstr>
      <vt:lpstr>Recommendations</vt:lpstr>
      <vt:lpstr>And….</vt:lpstr>
      <vt:lpstr>No one-size-fits all model</vt:lpstr>
      <vt:lpstr>Questions?</vt:lpstr>
    </vt:vector>
  </TitlesOfParts>
  <Company>Australian Electoral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Project Version 2</dc:title>
  <dc:creator>mchan</dc:creator>
  <cp:lastModifiedBy>Yvonne</cp:lastModifiedBy>
  <cp:revision>170</cp:revision>
  <dcterms:created xsi:type="dcterms:W3CDTF">2007-07-01T23:30:43Z</dcterms:created>
  <dcterms:modified xsi:type="dcterms:W3CDTF">2018-06-27T02:59:24Z</dcterms:modified>
</cp:coreProperties>
</file>