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notesMasterIdLst>
    <p:notesMasterId r:id="rId14"/>
  </p:notesMasterIdLst>
  <p:sldIdLst>
    <p:sldId id="307" r:id="rId2"/>
    <p:sldId id="287" r:id="rId3"/>
    <p:sldId id="289" r:id="rId4"/>
    <p:sldId id="290" r:id="rId5"/>
    <p:sldId id="291" r:id="rId6"/>
    <p:sldId id="293" r:id="rId7"/>
    <p:sldId id="295" r:id="rId8"/>
    <p:sldId id="296" r:id="rId9"/>
    <p:sldId id="369" r:id="rId10"/>
    <p:sldId id="311" r:id="rId11"/>
    <p:sldId id="299" r:id="rId12"/>
    <p:sldId id="306" r:id="rId13"/>
  </p:sldIdLst>
  <p:sldSz cx="9144000" cy="6858000" type="screen4x3"/>
  <p:notesSz cx="6858000" cy="9144000"/>
  <p:defaultTextStyle>
    <a:defPPr>
      <a:defRPr lang="en-AU"/>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FF5050"/>
    <a:srgbClr val="00CC00"/>
    <a:srgbClr val="FFCC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81286" autoAdjust="0"/>
  </p:normalViewPr>
  <p:slideViewPr>
    <p:cSldViewPr>
      <p:cViewPr varScale="1">
        <p:scale>
          <a:sx n="59" d="100"/>
          <a:sy n="59" d="100"/>
        </p:scale>
        <p:origin x="174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49801D-3C36-4E2A-8993-9ADD2584FEBF}" type="doc">
      <dgm:prSet loTypeId="urn:microsoft.com/office/officeart/2005/8/layout/vList6" loCatId="list" qsTypeId="urn:microsoft.com/office/officeart/2005/8/quickstyle/simple1" qsCatId="simple" csTypeId="urn:microsoft.com/office/officeart/2005/8/colors/accent2_2" csCatId="accent2" phldr="1"/>
      <dgm:spPr/>
      <dgm:t>
        <a:bodyPr/>
        <a:lstStyle/>
        <a:p>
          <a:endParaRPr lang="en-US"/>
        </a:p>
      </dgm:t>
    </dgm:pt>
    <dgm:pt modelId="{DAB32870-5A1C-47EB-8A66-A7FC073F2707}">
      <dgm:prSet phldrT="[Text]"/>
      <dgm:spPr/>
      <dgm:t>
        <a:bodyPr/>
        <a:lstStyle/>
        <a:p>
          <a:r>
            <a:rPr lang="en-US" dirty="0"/>
            <a:t>International Customary Law</a:t>
          </a:r>
        </a:p>
      </dgm:t>
    </dgm:pt>
    <dgm:pt modelId="{1B6612DC-90F3-4295-9DB3-3C82BCA617CC}" type="parTrans" cxnId="{F3293486-7DDA-4DB7-8D76-AB469447E60D}">
      <dgm:prSet/>
      <dgm:spPr/>
      <dgm:t>
        <a:bodyPr/>
        <a:lstStyle/>
        <a:p>
          <a:endParaRPr lang="en-US"/>
        </a:p>
      </dgm:t>
    </dgm:pt>
    <dgm:pt modelId="{B2342651-5C80-4FC4-98F4-31CE3081907A}" type="sibTrans" cxnId="{F3293486-7DDA-4DB7-8D76-AB469447E60D}">
      <dgm:prSet/>
      <dgm:spPr/>
      <dgm:t>
        <a:bodyPr/>
        <a:lstStyle/>
        <a:p>
          <a:endParaRPr lang="en-US"/>
        </a:p>
      </dgm:t>
    </dgm:pt>
    <dgm:pt modelId="{6B5E280A-CFB9-43F3-8507-BA022A932432}">
      <dgm:prSet phldrT="[Text]"/>
      <dgm:spPr/>
      <dgm:t>
        <a:bodyPr/>
        <a:lstStyle/>
        <a:p>
          <a:r>
            <a:rPr lang="en-US" dirty="0"/>
            <a:t>Binding on all States</a:t>
          </a:r>
        </a:p>
      </dgm:t>
    </dgm:pt>
    <dgm:pt modelId="{CC7644FD-4BF0-4566-966C-963E232FE854}" type="parTrans" cxnId="{38DE4A30-6B3D-47ED-8B1B-189C0866B3EE}">
      <dgm:prSet/>
      <dgm:spPr/>
      <dgm:t>
        <a:bodyPr/>
        <a:lstStyle/>
        <a:p>
          <a:endParaRPr lang="en-US"/>
        </a:p>
      </dgm:t>
    </dgm:pt>
    <dgm:pt modelId="{4EE3FCAC-CD31-4EC7-B258-3F074D745EF5}" type="sibTrans" cxnId="{38DE4A30-6B3D-47ED-8B1B-189C0866B3EE}">
      <dgm:prSet/>
      <dgm:spPr/>
      <dgm:t>
        <a:bodyPr/>
        <a:lstStyle/>
        <a:p>
          <a:endParaRPr lang="en-US"/>
        </a:p>
      </dgm:t>
    </dgm:pt>
    <dgm:pt modelId="{22C4C4EA-A15F-45CC-8813-5F0182DD8777}">
      <dgm:prSet phldrT="[Text]"/>
      <dgm:spPr/>
      <dgm:t>
        <a:bodyPr/>
        <a:lstStyle/>
        <a:p>
          <a:r>
            <a:rPr lang="en-US" dirty="0"/>
            <a:t>Declarations and Political Commitments</a:t>
          </a:r>
        </a:p>
      </dgm:t>
    </dgm:pt>
    <dgm:pt modelId="{87C9748E-6426-4A23-A9BA-48082B6382EC}" type="parTrans" cxnId="{04C5D71B-1D90-4429-B07E-3088AA454F04}">
      <dgm:prSet/>
      <dgm:spPr/>
      <dgm:t>
        <a:bodyPr/>
        <a:lstStyle/>
        <a:p>
          <a:endParaRPr lang="en-US"/>
        </a:p>
      </dgm:t>
    </dgm:pt>
    <dgm:pt modelId="{BF3AE79C-C04C-4AEC-AF37-6D61AFA03A7C}" type="sibTrans" cxnId="{04C5D71B-1D90-4429-B07E-3088AA454F04}">
      <dgm:prSet/>
      <dgm:spPr/>
      <dgm:t>
        <a:bodyPr/>
        <a:lstStyle/>
        <a:p>
          <a:endParaRPr lang="en-US"/>
        </a:p>
      </dgm:t>
    </dgm:pt>
    <dgm:pt modelId="{BE0422C4-2B67-4F30-BC28-D16BD45655CF}">
      <dgm:prSet phldrT="[Text]"/>
      <dgm:spPr/>
      <dgm:t>
        <a:bodyPr/>
        <a:lstStyle/>
        <a:p>
          <a:r>
            <a:rPr lang="en-US" dirty="0"/>
            <a:t>Persuasive on all supporting states</a:t>
          </a:r>
        </a:p>
      </dgm:t>
    </dgm:pt>
    <dgm:pt modelId="{237C6517-905A-45DC-A146-A2180EDE2064}" type="parTrans" cxnId="{AAAEA6E6-5E41-41AC-BCB7-13460F5BB9D7}">
      <dgm:prSet/>
      <dgm:spPr/>
      <dgm:t>
        <a:bodyPr/>
        <a:lstStyle/>
        <a:p>
          <a:endParaRPr lang="en-US"/>
        </a:p>
      </dgm:t>
    </dgm:pt>
    <dgm:pt modelId="{22B7E711-451C-4558-B0E4-E8FD5F90B40B}" type="sibTrans" cxnId="{AAAEA6E6-5E41-41AC-BCB7-13460F5BB9D7}">
      <dgm:prSet/>
      <dgm:spPr/>
      <dgm:t>
        <a:bodyPr/>
        <a:lstStyle/>
        <a:p>
          <a:endParaRPr lang="en-US"/>
        </a:p>
      </dgm:t>
    </dgm:pt>
    <dgm:pt modelId="{21A78D13-A988-4B00-BF5F-02268322D5A2}">
      <dgm:prSet phldrT="[Text]"/>
      <dgm:spPr/>
      <dgm:t>
        <a:bodyPr/>
        <a:lstStyle/>
        <a:p>
          <a:r>
            <a:rPr lang="en-US" dirty="0"/>
            <a:t>International Treaties</a:t>
          </a:r>
        </a:p>
      </dgm:t>
    </dgm:pt>
    <dgm:pt modelId="{0F09D660-78E2-49F6-AA3F-E567C1E559B9}" type="parTrans" cxnId="{5604DB83-FA57-42F1-8D47-72DF363F1956}">
      <dgm:prSet/>
      <dgm:spPr/>
      <dgm:t>
        <a:bodyPr/>
        <a:lstStyle/>
        <a:p>
          <a:endParaRPr lang="en-US"/>
        </a:p>
      </dgm:t>
    </dgm:pt>
    <dgm:pt modelId="{5B6D09D2-AF62-4661-A33E-38CBCC967597}" type="sibTrans" cxnId="{5604DB83-FA57-42F1-8D47-72DF363F1956}">
      <dgm:prSet/>
      <dgm:spPr/>
      <dgm:t>
        <a:bodyPr/>
        <a:lstStyle/>
        <a:p>
          <a:endParaRPr lang="en-US"/>
        </a:p>
      </dgm:t>
    </dgm:pt>
    <dgm:pt modelId="{627D81CF-8FCB-4133-BC54-0DAD4FA1F1F1}">
      <dgm:prSet/>
      <dgm:spPr/>
      <dgm:t>
        <a:bodyPr/>
        <a:lstStyle/>
        <a:p>
          <a:r>
            <a:rPr lang="en-US" dirty="0"/>
            <a:t>Regional Treaties</a:t>
          </a:r>
        </a:p>
      </dgm:t>
    </dgm:pt>
    <dgm:pt modelId="{91B916C2-CCB7-4644-A251-93FDAA8E657E}" type="parTrans" cxnId="{48ED85DF-C286-4E23-8CB5-F2D5BFEF3B19}">
      <dgm:prSet/>
      <dgm:spPr/>
      <dgm:t>
        <a:bodyPr/>
        <a:lstStyle/>
        <a:p>
          <a:endParaRPr lang="en-US"/>
        </a:p>
      </dgm:t>
    </dgm:pt>
    <dgm:pt modelId="{FA7B74E7-CCD8-44FA-9D6C-792ACD5AF9B6}" type="sibTrans" cxnId="{48ED85DF-C286-4E23-8CB5-F2D5BFEF3B19}">
      <dgm:prSet/>
      <dgm:spPr/>
      <dgm:t>
        <a:bodyPr/>
        <a:lstStyle/>
        <a:p>
          <a:endParaRPr lang="en-US"/>
        </a:p>
      </dgm:t>
    </dgm:pt>
    <dgm:pt modelId="{EC7CAB9F-527F-4085-ABFC-8B7E5CD87E64}">
      <dgm:prSet phldrT="[Text]"/>
      <dgm:spPr/>
      <dgm:t>
        <a:bodyPr/>
        <a:lstStyle/>
        <a:p>
          <a:r>
            <a:rPr lang="en-US" dirty="0"/>
            <a:t>Binding on all Signatories</a:t>
          </a:r>
        </a:p>
      </dgm:t>
    </dgm:pt>
    <dgm:pt modelId="{5109D2D2-C985-4742-B29A-B6CF5C5C4249}" type="parTrans" cxnId="{AC5D7597-525B-4642-A130-9F80976EC9CF}">
      <dgm:prSet/>
      <dgm:spPr/>
      <dgm:t>
        <a:bodyPr/>
        <a:lstStyle/>
        <a:p>
          <a:endParaRPr lang="en-US"/>
        </a:p>
      </dgm:t>
    </dgm:pt>
    <dgm:pt modelId="{A27228A5-C122-4F61-BD32-4C0BF7700AA8}" type="sibTrans" cxnId="{AC5D7597-525B-4642-A130-9F80976EC9CF}">
      <dgm:prSet/>
      <dgm:spPr/>
      <dgm:t>
        <a:bodyPr/>
        <a:lstStyle/>
        <a:p>
          <a:endParaRPr lang="en-US"/>
        </a:p>
      </dgm:t>
    </dgm:pt>
    <dgm:pt modelId="{14D98924-F0C6-47BD-AD78-773ABB8834AB}">
      <dgm:prSet/>
      <dgm:spPr/>
      <dgm:t>
        <a:bodyPr/>
        <a:lstStyle/>
        <a:p>
          <a:r>
            <a:rPr lang="en-US"/>
            <a:t>Binding on all Signatories</a:t>
          </a:r>
          <a:endParaRPr lang="en-US" dirty="0"/>
        </a:p>
      </dgm:t>
    </dgm:pt>
    <dgm:pt modelId="{19548C25-A232-4088-B7CA-8FB8B64329A5}" type="parTrans" cxnId="{11BA031B-0328-40B5-B246-9E4C03D664E4}">
      <dgm:prSet/>
      <dgm:spPr/>
      <dgm:t>
        <a:bodyPr/>
        <a:lstStyle/>
        <a:p>
          <a:endParaRPr lang="en-US"/>
        </a:p>
      </dgm:t>
    </dgm:pt>
    <dgm:pt modelId="{B4311A94-558A-4F72-A6B4-47B582607524}" type="sibTrans" cxnId="{11BA031B-0328-40B5-B246-9E4C03D664E4}">
      <dgm:prSet/>
      <dgm:spPr/>
      <dgm:t>
        <a:bodyPr/>
        <a:lstStyle/>
        <a:p>
          <a:endParaRPr lang="en-US"/>
        </a:p>
      </dgm:t>
    </dgm:pt>
    <dgm:pt modelId="{46C9D6A0-4D65-4B43-8396-6A804E2A36E1}" type="pres">
      <dgm:prSet presAssocID="{8549801D-3C36-4E2A-8993-9ADD2584FEBF}" presName="Name0" presStyleCnt="0">
        <dgm:presLayoutVars>
          <dgm:dir/>
          <dgm:animLvl val="lvl"/>
          <dgm:resizeHandles/>
        </dgm:presLayoutVars>
      </dgm:prSet>
      <dgm:spPr/>
    </dgm:pt>
    <dgm:pt modelId="{138BA61E-08DE-4C92-AA99-A96BC5B118B0}" type="pres">
      <dgm:prSet presAssocID="{DAB32870-5A1C-47EB-8A66-A7FC073F2707}" presName="linNode" presStyleCnt="0"/>
      <dgm:spPr/>
    </dgm:pt>
    <dgm:pt modelId="{0D123A20-C6B0-4DCD-BB76-08A1A7654E30}" type="pres">
      <dgm:prSet presAssocID="{DAB32870-5A1C-47EB-8A66-A7FC073F2707}" presName="parentShp" presStyleLbl="node1" presStyleIdx="0" presStyleCnt="4">
        <dgm:presLayoutVars>
          <dgm:bulletEnabled val="1"/>
        </dgm:presLayoutVars>
      </dgm:prSet>
      <dgm:spPr/>
    </dgm:pt>
    <dgm:pt modelId="{FF394C1D-6457-459D-AFB3-E43FDD342AA3}" type="pres">
      <dgm:prSet presAssocID="{DAB32870-5A1C-47EB-8A66-A7FC073F2707}" presName="childShp" presStyleLbl="bgAccFollowNode1" presStyleIdx="0" presStyleCnt="4">
        <dgm:presLayoutVars>
          <dgm:bulletEnabled val="1"/>
        </dgm:presLayoutVars>
      </dgm:prSet>
      <dgm:spPr/>
    </dgm:pt>
    <dgm:pt modelId="{8D0736F6-6D17-4785-B275-A0D16D20EBE6}" type="pres">
      <dgm:prSet presAssocID="{B2342651-5C80-4FC4-98F4-31CE3081907A}" presName="spacing" presStyleCnt="0"/>
      <dgm:spPr/>
    </dgm:pt>
    <dgm:pt modelId="{DD063564-983A-40E4-9EA9-095AC93EE966}" type="pres">
      <dgm:prSet presAssocID="{21A78D13-A988-4B00-BF5F-02268322D5A2}" presName="linNode" presStyleCnt="0"/>
      <dgm:spPr/>
    </dgm:pt>
    <dgm:pt modelId="{2478568E-44A3-4FE8-A811-30E2B926E8B7}" type="pres">
      <dgm:prSet presAssocID="{21A78D13-A988-4B00-BF5F-02268322D5A2}" presName="parentShp" presStyleLbl="node1" presStyleIdx="1" presStyleCnt="4">
        <dgm:presLayoutVars>
          <dgm:bulletEnabled val="1"/>
        </dgm:presLayoutVars>
      </dgm:prSet>
      <dgm:spPr/>
    </dgm:pt>
    <dgm:pt modelId="{B2AA3A4C-1E63-4196-8263-8A5986295874}" type="pres">
      <dgm:prSet presAssocID="{21A78D13-A988-4B00-BF5F-02268322D5A2}" presName="childShp" presStyleLbl="bgAccFollowNode1" presStyleIdx="1" presStyleCnt="4">
        <dgm:presLayoutVars>
          <dgm:bulletEnabled val="1"/>
        </dgm:presLayoutVars>
      </dgm:prSet>
      <dgm:spPr/>
    </dgm:pt>
    <dgm:pt modelId="{3964C7F1-423E-4FE4-A797-5F8AC38635E0}" type="pres">
      <dgm:prSet presAssocID="{5B6D09D2-AF62-4661-A33E-38CBCC967597}" presName="spacing" presStyleCnt="0"/>
      <dgm:spPr/>
    </dgm:pt>
    <dgm:pt modelId="{A9EF1486-0E09-467D-9D11-619B5ECA12ED}" type="pres">
      <dgm:prSet presAssocID="{627D81CF-8FCB-4133-BC54-0DAD4FA1F1F1}" presName="linNode" presStyleCnt="0"/>
      <dgm:spPr/>
    </dgm:pt>
    <dgm:pt modelId="{E2E408A0-E14F-43AD-97CC-0E80BC15D427}" type="pres">
      <dgm:prSet presAssocID="{627D81CF-8FCB-4133-BC54-0DAD4FA1F1F1}" presName="parentShp" presStyleLbl="node1" presStyleIdx="2" presStyleCnt="4">
        <dgm:presLayoutVars>
          <dgm:bulletEnabled val="1"/>
        </dgm:presLayoutVars>
      </dgm:prSet>
      <dgm:spPr/>
    </dgm:pt>
    <dgm:pt modelId="{F488C1E1-10E7-4794-A81F-A5C68EFA012C}" type="pres">
      <dgm:prSet presAssocID="{627D81CF-8FCB-4133-BC54-0DAD4FA1F1F1}" presName="childShp" presStyleLbl="bgAccFollowNode1" presStyleIdx="2" presStyleCnt="4">
        <dgm:presLayoutVars>
          <dgm:bulletEnabled val="1"/>
        </dgm:presLayoutVars>
      </dgm:prSet>
      <dgm:spPr/>
    </dgm:pt>
    <dgm:pt modelId="{29E8D0AD-0247-42B2-9F22-19DD2DA1AB1E}" type="pres">
      <dgm:prSet presAssocID="{FA7B74E7-CCD8-44FA-9D6C-792ACD5AF9B6}" presName="spacing" presStyleCnt="0"/>
      <dgm:spPr/>
    </dgm:pt>
    <dgm:pt modelId="{2F0608E0-5F4F-4BA5-97AB-BB7174C670C7}" type="pres">
      <dgm:prSet presAssocID="{22C4C4EA-A15F-45CC-8813-5F0182DD8777}" presName="linNode" presStyleCnt="0"/>
      <dgm:spPr/>
    </dgm:pt>
    <dgm:pt modelId="{A789A3E2-691A-4751-ADEC-A364DE5B6F7B}" type="pres">
      <dgm:prSet presAssocID="{22C4C4EA-A15F-45CC-8813-5F0182DD8777}" presName="parentShp" presStyleLbl="node1" presStyleIdx="3" presStyleCnt="4">
        <dgm:presLayoutVars>
          <dgm:bulletEnabled val="1"/>
        </dgm:presLayoutVars>
      </dgm:prSet>
      <dgm:spPr/>
    </dgm:pt>
    <dgm:pt modelId="{F8AF5FE5-1763-4385-9E81-D8D2A91AB5D2}" type="pres">
      <dgm:prSet presAssocID="{22C4C4EA-A15F-45CC-8813-5F0182DD8777}" presName="childShp" presStyleLbl="bgAccFollowNode1" presStyleIdx="3" presStyleCnt="4">
        <dgm:presLayoutVars>
          <dgm:bulletEnabled val="1"/>
        </dgm:presLayoutVars>
      </dgm:prSet>
      <dgm:spPr/>
    </dgm:pt>
  </dgm:ptLst>
  <dgm:cxnLst>
    <dgm:cxn modelId="{97C0C018-BB19-4328-8703-F00DD654AA63}" type="presOf" srcId="{21A78D13-A988-4B00-BF5F-02268322D5A2}" destId="{2478568E-44A3-4FE8-A811-30E2B926E8B7}" srcOrd="0" destOrd="0" presId="urn:microsoft.com/office/officeart/2005/8/layout/vList6"/>
    <dgm:cxn modelId="{11BA031B-0328-40B5-B246-9E4C03D664E4}" srcId="{627D81CF-8FCB-4133-BC54-0DAD4FA1F1F1}" destId="{14D98924-F0C6-47BD-AD78-773ABB8834AB}" srcOrd="0" destOrd="0" parTransId="{19548C25-A232-4088-B7CA-8FB8B64329A5}" sibTransId="{B4311A94-558A-4F72-A6B4-47B582607524}"/>
    <dgm:cxn modelId="{04C5D71B-1D90-4429-B07E-3088AA454F04}" srcId="{8549801D-3C36-4E2A-8993-9ADD2584FEBF}" destId="{22C4C4EA-A15F-45CC-8813-5F0182DD8777}" srcOrd="3" destOrd="0" parTransId="{87C9748E-6426-4A23-A9BA-48082B6382EC}" sibTransId="{BF3AE79C-C04C-4AEC-AF37-6D61AFA03A7C}"/>
    <dgm:cxn modelId="{E0015927-987A-4F1D-9BA1-DA06D69AF6A8}" type="presOf" srcId="{22C4C4EA-A15F-45CC-8813-5F0182DD8777}" destId="{A789A3E2-691A-4751-ADEC-A364DE5B6F7B}" srcOrd="0" destOrd="0" presId="urn:microsoft.com/office/officeart/2005/8/layout/vList6"/>
    <dgm:cxn modelId="{38DE4A30-6B3D-47ED-8B1B-189C0866B3EE}" srcId="{DAB32870-5A1C-47EB-8A66-A7FC073F2707}" destId="{6B5E280A-CFB9-43F3-8507-BA022A932432}" srcOrd="0" destOrd="0" parTransId="{CC7644FD-4BF0-4566-966C-963E232FE854}" sibTransId="{4EE3FCAC-CD31-4EC7-B258-3F074D745EF5}"/>
    <dgm:cxn modelId="{412EEA31-B6E1-4FFF-A603-7005DF9B96EB}" type="presOf" srcId="{EC7CAB9F-527F-4085-ABFC-8B7E5CD87E64}" destId="{B2AA3A4C-1E63-4196-8263-8A5986295874}" srcOrd="0" destOrd="0" presId="urn:microsoft.com/office/officeart/2005/8/layout/vList6"/>
    <dgm:cxn modelId="{3163975C-E268-48F9-BAF4-53C6966CF131}" type="presOf" srcId="{14D98924-F0C6-47BD-AD78-773ABB8834AB}" destId="{F488C1E1-10E7-4794-A81F-A5C68EFA012C}" srcOrd="0" destOrd="0" presId="urn:microsoft.com/office/officeart/2005/8/layout/vList6"/>
    <dgm:cxn modelId="{99464153-6FB0-43D4-98B7-5AF48EACC776}" type="presOf" srcId="{DAB32870-5A1C-47EB-8A66-A7FC073F2707}" destId="{0D123A20-C6B0-4DCD-BB76-08A1A7654E30}" srcOrd="0" destOrd="0" presId="urn:microsoft.com/office/officeart/2005/8/layout/vList6"/>
    <dgm:cxn modelId="{5C71B075-EF4E-4B0F-AEC3-6FC357DF861B}" type="presOf" srcId="{6B5E280A-CFB9-43F3-8507-BA022A932432}" destId="{FF394C1D-6457-459D-AFB3-E43FDD342AA3}" srcOrd="0" destOrd="0" presId="urn:microsoft.com/office/officeart/2005/8/layout/vList6"/>
    <dgm:cxn modelId="{6892EE56-CE0C-43DF-B95C-C1D8CFAC9A17}" type="presOf" srcId="{8549801D-3C36-4E2A-8993-9ADD2584FEBF}" destId="{46C9D6A0-4D65-4B43-8396-6A804E2A36E1}" srcOrd="0" destOrd="0" presId="urn:microsoft.com/office/officeart/2005/8/layout/vList6"/>
    <dgm:cxn modelId="{6B79EF59-7058-4007-9999-FCC91BFBAD68}" type="presOf" srcId="{BE0422C4-2B67-4F30-BC28-D16BD45655CF}" destId="{F8AF5FE5-1763-4385-9E81-D8D2A91AB5D2}" srcOrd="0" destOrd="0" presId="urn:microsoft.com/office/officeart/2005/8/layout/vList6"/>
    <dgm:cxn modelId="{5604DB83-FA57-42F1-8D47-72DF363F1956}" srcId="{8549801D-3C36-4E2A-8993-9ADD2584FEBF}" destId="{21A78D13-A988-4B00-BF5F-02268322D5A2}" srcOrd="1" destOrd="0" parTransId="{0F09D660-78E2-49F6-AA3F-E567C1E559B9}" sibTransId="{5B6D09D2-AF62-4661-A33E-38CBCC967597}"/>
    <dgm:cxn modelId="{F3293486-7DDA-4DB7-8D76-AB469447E60D}" srcId="{8549801D-3C36-4E2A-8993-9ADD2584FEBF}" destId="{DAB32870-5A1C-47EB-8A66-A7FC073F2707}" srcOrd="0" destOrd="0" parTransId="{1B6612DC-90F3-4295-9DB3-3C82BCA617CC}" sibTransId="{B2342651-5C80-4FC4-98F4-31CE3081907A}"/>
    <dgm:cxn modelId="{AC5D7597-525B-4642-A130-9F80976EC9CF}" srcId="{21A78D13-A988-4B00-BF5F-02268322D5A2}" destId="{EC7CAB9F-527F-4085-ABFC-8B7E5CD87E64}" srcOrd="0" destOrd="0" parTransId="{5109D2D2-C985-4742-B29A-B6CF5C5C4249}" sibTransId="{A27228A5-C122-4F61-BD32-4C0BF7700AA8}"/>
    <dgm:cxn modelId="{48ED85DF-C286-4E23-8CB5-F2D5BFEF3B19}" srcId="{8549801D-3C36-4E2A-8993-9ADD2584FEBF}" destId="{627D81CF-8FCB-4133-BC54-0DAD4FA1F1F1}" srcOrd="2" destOrd="0" parTransId="{91B916C2-CCB7-4644-A251-93FDAA8E657E}" sibTransId="{FA7B74E7-CCD8-44FA-9D6C-792ACD5AF9B6}"/>
    <dgm:cxn modelId="{951130E2-2249-4657-8A1B-F8A807E0BED0}" type="presOf" srcId="{627D81CF-8FCB-4133-BC54-0DAD4FA1F1F1}" destId="{E2E408A0-E14F-43AD-97CC-0E80BC15D427}" srcOrd="0" destOrd="0" presId="urn:microsoft.com/office/officeart/2005/8/layout/vList6"/>
    <dgm:cxn modelId="{AAAEA6E6-5E41-41AC-BCB7-13460F5BB9D7}" srcId="{22C4C4EA-A15F-45CC-8813-5F0182DD8777}" destId="{BE0422C4-2B67-4F30-BC28-D16BD45655CF}" srcOrd="0" destOrd="0" parTransId="{237C6517-905A-45DC-A146-A2180EDE2064}" sibTransId="{22B7E711-451C-4558-B0E4-E8FD5F90B40B}"/>
    <dgm:cxn modelId="{8296CEB0-8537-4EE4-989C-C81087AC2563}" type="presParOf" srcId="{46C9D6A0-4D65-4B43-8396-6A804E2A36E1}" destId="{138BA61E-08DE-4C92-AA99-A96BC5B118B0}" srcOrd="0" destOrd="0" presId="urn:microsoft.com/office/officeart/2005/8/layout/vList6"/>
    <dgm:cxn modelId="{7B038548-6CEA-47C6-9F75-0E16B42FA5D0}" type="presParOf" srcId="{138BA61E-08DE-4C92-AA99-A96BC5B118B0}" destId="{0D123A20-C6B0-4DCD-BB76-08A1A7654E30}" srcOrd="0" destOrd="0" presId="urn:microsoft.com/office/officeart/2005/8/layout/vList6"/>
    <dgm:cxn modelId="{13797811-2D47-408C-B3B0-BC29B7EF8C33}" type="presParOf" srcId="{138BA61E-08DE-4C92-AA99-A96BC5B118B0}" destId="{FF394C1D-6457-459D-AFB3-E43FDD342AA3}" srcOrd="1" destOrd="0" presId="urn:microsoft.com/office/officeart/2005/8/layout/vList6"/>
    <dgm:cxn modelId="{7390B7C8-F068-4911-BDA1-7CF7F290758C}" type="presParOf" srcId="{46C9D6A0-4D65-4B43-8396-6A804E2A36E1}" destId="{8D0736F6-6D17-4785-B275-A0D16D20EBE6}" srcOrd="1" destOrd="0" presId="urn:microsoft.com/office/officeart/2005/8/layout/vList6"/>
    <dgm:cxn modelId="{FA518C66-9902-4B7A-A095-EFE80A7E3E7F}" type="presParOf" srcId="{46C9D6A0-4D65-4B43-8396-6A804E2A36E1}" destId="{DD063564-983A-40E4-9EA9-095AC93EE966}" srcOrd="2" destOrd="0" presId="urn:microsoft.com/office/officeart/2005/8/layout/vList6"/>
    <dgm:cxn modelId="{5F0015FE-5E2D-4B04-9997-68D80F095A14}" type="presParOf" srcId="{DD063564-983A-40E4-9EA9-095AC93EE966}" destId="{2478568E-44A3-4FE8-A811-30E2B926E8B7}" srcOrd="0" destOrd="0" presId="urn:microsoft.com/office/officeart/2005/8/layout/vList6"/>
    <dgm:cxn modelId="{0597ECD5-4E2C-4EBE-BB15-4EA444D6AA42}" type="presParOf" srcId="{DD063564-983A-40E4-9EA9-095AC93EE966}" destId="{B2AA3A4C-1E63-4196-8263-8A5986295874}" srcOrd="1" destOrd="0" presId="urn:microsoft.com/office/officeart/2005/8/layout/vList6"/>
    <dgm:cxn modelId="{42CFC876-3712-4E58-98C8-D79C69BE178D}" type="presParOf" srcId="{46C9D6A0-4D65-4B43-8396-6A804E2A36E1}" destId="{3964C7F1-423E-4FE4-A797-5F8AC38635E0}" srcOrd="3" destOrd="0" presId="urn:microsoft.com/office/officeart/2005/8/layout/vList6"/>
    <dgm:cxn modelId="{6B143CB9-3086-47C8-A6EC-5E5573D7CBA8}" type="presParOf" srcId="{46C9D6A0-4D65-4B43-8396-6A804E2A36E1}" destId="{A9EF1486-0E09-467D-9D11-619B5ECA12ED}" srcOrd="4" destOrd="0" presId="urn:microsoft.com/office/officeart/2005/8/layout/vList6"/>
    <dgm:cxn modelId="{34855909-0CA8-450A-ABCC-698B1B69ABE2}" type="presParOf" srcId="{A9EF1486-0E09-467D-9D11-619B5ECA12ED}" destId="{E2E408A0-E14F-43AD-97CC-0E80BC15D427}" srcOrd="0" destOrd="0" presId="urn:microsoft.com/office/officeart/2005/8/layout/vList6"/>
    <dgm:cxn modelId="{8D7D7629-4DBB-4A5F-9400-EAE4D2299BF0}" type="presParOf" srcId="{A9EF1486-0E09-467D-9D11-619B5ECA12ED}" destId="{F488C1E1-10E7-4794-A81F-A5C68EFA012C}" srcOrd="1" destOrd="0" presId="urn:microsoft.com/office/officeart/2005/8/layout/vList6"/>
    <dgm:cxn modelId="{5F29BC18-878A-4100-B8DD-EA5613A38E57}" type="presParOf" srcId="{46C9D6A0-4D65-4B43-8396-6A804E2A36E1}" destId="{29E8D0AD-0247-42B2-9F22-19DD2DA1AB1E}" srcOrd="5" destOrd="0" presId="urn:microsoft.com/office/officeart/2005/8/layout/vList6"/>
    <dgm:cxn modelId="{F3C7443F-E30C-438E-B4D6-5C75607671B4}" type="presParOf" srcId="{46C9D6A0-4D65-4B43-8396-6A804E2A36E1}" destId="{2F0608E0-5F4F-4BA5-97AB-BB7174C670C7}" srcOrd="6" destOrd="0" presId="urn:microsoft.com/office/officeart/2005/8/layout/vList6"/>
    <dgm:cxn modelId="{46EDBE49-8535-43B8-BEC3-98B66DED8228}" type="presParOf" srcId="{2F0608E0-5F4F-4BA5-97AB-BB7174C670C7}" destId="{A789A3E2-691A-4751-ADEC-A364DE5B6F7B}" srcOrd="0" destOrd="0" presId="urn:microsoft.com/office/officeart/2005/8/layout/vList6"/>
    <dgm:cxn modelId="{E3279E2C-39B3-410F-AEF4-8C1F34D5C7AC}" type="presParOf" srcId="{2F0608E0-5F4F-4BA5-97AB-BB7174C670C7}" destId="{F8AF5FE5-1763-4385-9E81-D8D2A91AB5D2}"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394C1D-6457-459D-AFB3-E43FDD342AA3}">
      <dsp:nvSpPr>
        <dsp:cNvPr id="0" name=""/>
        <dsp:cNvSpPr/>
      </dsp:nvSpPr>
      <dsp:spPr>
        <a:xfrm>
          <a:off x="3291839" y="1325"/>
          <a:ext cx="4937760" cy="1051932"/>
        </a:xfrm>
        <a:prstGeom prst="rightArrow">
          <a:avLst>
            <a:gd name="adj1" fmla="val 75000"/>
            <a:gd name="adj2" fmla="val 5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Binding on all States</a:t>
          </a:r>
        </a:p>
      </dsp:txBody>
      <dsp:txXfrm>
        <a:off x="3291839" y="132817"/>
        <a:ext cx="4543286" cy="788949"/>
      </dsp:txXfrm>
    </dsp:sp>
    <dsp:sp modelId="{0D123A20-C6B0-4DCD-BB76-08A1A7654E30}">
      <dsp:nvSpPr>
        <dsp:cNvPr id="0" name=""/>
        <dsp:cNvSpPr/>
      </dsp:nvSpPr>
      <dsp:spPr>
        <a:xfrm>
          <a:off x="0" y="1325"/>
          <a:ext cx="3291840" cy="105193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International Customary Law</a:t>
          </a:r>
        </a:p>
      </dsp:txBody>
      <dsp:txXfrm>
        <a:off x="51351" y="52676"/>
        <a:ext cx="3189138" cy="949230"/>
      </dsp:txXfrm>
    </dsp:sp>
    <dsp:sp modelId="{B2AA3A4C-1E63-4196-8263-8A5986295874}">
      <dsp:nvSpPr>
        <dsp:cNvPr id="0" name=""/>
        <dsp:cNvSpPr/>
      </dsp:nvSpPr>
      <dsp:spPr>
        <a:xfrm>
          <a:off x="3291839" y="1158452"/>
          <a:ext cx="4937760" cy="1051932"/>
        </a:xfrm>
        <a:prstGeom prst="rightArrow">
          <a:avLst>
            <a:gd name="adj1" fmla="val 75000"/>
            <a:gd name="adj2" fmla="val 5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Binding on all Signatories</a:t>
          </a:r>
        </a:p>
      </dsp:txBody>
      <dsp:txXfrm>
        <a:off x="3291839" y="1289944"/>
        <a:ext cx="4543286" cy="788949"/>
      </dsp:txXfrm>
    </dsp:sp>
    <dsp:sp modelId="{2478568E-44A3-4FE8-A811-30E2B926E8B7}">
      <dsp:nvSpPr>
        <dsp:cNvPr id="0" name=""/>
        <dsp:cNvSpPr/>
      </dsp:nvSpPr>
      <dsp:spPr>
        <a:xfrm>
          <a:off x="0" y="1158452"/>
          <a:ext cx="3291840" cy="105193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International Treaties</a:t>
          </a:r>
        </a:p>
      </dsp:txBody>
      <dsp:txXfrm>
        <a:off x="51351" y="1209803"/>
        <a:ext cx="3189138" cy="949230"/>
      </dsp:txXfrm>
    </dsp:sp>
    <dsp:sp modelId="{F488C1E1-10E7-4794-A81F-A5C68EFA012C}">
      <dsp:nvSpPr>
        <dsp:cNvPr id="0" name=""/>
        <dsp:cNvSpPr/>
      </dsp:nvSpPr>
      <dsp:spPr>
        <a:xfrm>
          <a:off x="3291839" y="2315578"/>
          <a:ext cx="4937760" cy="1051932"/>
        </a:xfrm>
        <a:prstGeom prst="rightArrow">
          <a:avLst>
            <a:gd name="adj1" fmla="val 75000"/>
            <a:gd name="adj2" fmla="val 5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a:t>Binding on all Signatories</a:t>
          </a:r>
          <a:endParaRPr lang="en-US" sz="2700" kern="1200" dirty="0"/>
        </a:p>
      </dsp:txBody>
      <dsp:txXfrm>
        <a:off x="3291839" y="2447070"/>
        <a:ext cx="4543286" cy="788949"/>
      </dsp:txXfrm>
    </dsp:sp>
    <dsp:sp modelId="{E2E408A0-E14F-43AD-97CC-0E80BC15D427}">
      <dsp:nvSpPr>
        <dsp:cNvPr id="0" name=""/>
        <dsp:cNvSpPr/>
      </dsp:nvSpPr>
      <dsp:spPr>
        <a:xfrm>
          <a:off x="0" y="2315578"/>
          <a:ext cx="3291840" cy="105193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Regional Treaties</a:t>
          </a:r>
        </a:p>
      </dsp:txBody>
      <dsp:txXfrm>
        <a:off x="51351" y="2366929"/>
        <a:ext cx="3189138" cy="949230"/>
      </dsp:txXfrm>
    </dsp:sp>
    <dsp:sp modelId="{F8AF5FE5-1763-4385-9E81-D8D2A91AB5D2}">
      <dsp:nvSpPr>
        <dsp:cNvPr id="0" name=""/>
        <dsp:cNvSpPr/>
      </dsp:nvSpPr>
      <dsp:spPr>
        <a:xfrm>
          <a:off x="3291839" y="3472704"/>
          <a:ext cx="4937760" cy="1051932"/>
        </a:xfrm>
        <a:prstGeom prst="rightArrow">
          <a:avLst>
            <a:gd name="adj1" fmla="val 75000"/>
            <a:gd name="adj2" fmla="val 50000"/>
          </a:avLst>
        </a:prstGeom>
        <a:solidFill>
          <a:schemeClr val="accent2">
            <a:alpha val="90000"/>
            <a:tint val="40000"/>
            <a:hueOff val="0"/>
            <a:satOff val="0"/>
            <a:lumOff val="0"/>
            <a:alphaOff val="0"/>
          </a:schemeClr>
        </a:solidFill>
        <a:ln w="25400"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145" tIns="17145" rIns="17145" bIns="17145" numCol="1" spcCol="1270" anchor="t" anchorCtr="0">
          <a:noAutofit/>
        </a:bodyPr>
        <a:lstStyle/>
        <a:p>
          <a:pPr marL="228600" lvl="1" indent="-228600" algn="l" defTabSz="1200150">
            <a:lnSpc>
              <a:spcPct val="90000"/>
            </a:lnSpc>
            <a:spcBef>
              <a:spcPct val="0"/>
            </a:spcBef>
            <a:spcAft>
              <a:spcPct val="15000"/>
            </a:spcAft>
            <a:buChar char="•"/>
          </a:pPr>
          <a:r>
            <a:rPr lang="en-US" sz="2700" kern="1200" dirty="0"/>
            <a:t>Persuasive on all supporting states</a:t>
          </a:r>
        </a:p>
      </dsp:txBody>
      <dsp:txXfrm>
        <a:off x="3291839" y="3604196"/>
        <a:ext cx="4543286" cy="788949"/>
      </dsp:txXfrm>
    </dsp:sp>
    <dsp:sp modelId="{A789A3E2-691A-4751-ADEC-A364DE5B6F7B}">
      <dsp:nvSpPr>
        <dsp:cNvPr id="0" name=""/>
        <dsp:cNvSpPr/>
      </dsp:nvSpPr>
      <dsp:spPr>
        <a:xfrm>
          <a:off x="0" y="3472704"/>
          <a:ext cx="3291840" cy="105193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dirty="0"/>
            <a:t>Declarations and Political Commitments</a:t>
          </a:r>
        </a:p>
      </dsp:txBody>
      <dsp:txXfrm>
        <a:off x="51351" y="3524055"/>
        <a:ext cx="3189138" cy="94923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en-AU"/>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en-AU"/>
          </a:p>
        </p:txBody>
      </p:sp>
      <p:sp>
        <p:nvSpPr>
          <p:cNvPr id="276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en-AU"/>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BFAA136E-C7F0-4879-9C50-C40E5D5D24F0}" type="slidenum">
              <a:rPr lang="en-AU"/>
              <a:pPr>
                <a:defRPr/>
              </a:pPr>
              <a:t>‹#›</a:t>
            </a:fld>
            <a:endParaRPr lang="en-AU"/>
          </a:p>
        </p:txBody>
      </p:sp>
    </p:spTree>
    <p:extLst>
      <p:ext uri="{BB962C8B-B14F-4D97-AF65-F5344CB8AC3E}">
        <p14:creationId xmlns:p14="http://schemas.microsoft.com/office/powerpoint/2010/main" val="15462590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8" Type="http://schemas.openxmlformats.org/officeDocument/2006/relationships/hyperlink" Target="http://aceproject.org/ace-en/topics/lf/default#_edn15" TargetMode="External"/><Relationship Id="rId3" Type="http://schemas.openxmlformats.org/officeDocument/2006/relationships/hyperlink" Target="http://aceproject.org/ace-en/topics/lf/default#_edn11" TargetMode="External"/><Relationship Id="rId7" Type="http://schemas.openxmlformats.org/officeDocument/2006/relationships/hyperlink" Target="http://aceproject.org/ace-en/topics/lf/default#_edn14"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aceproject.org/ace-en/topics/lf/default#_edn13" TargetMode="External"/><Relationship Id="rId5" Type="http://schemas.openxmlformats.org/officeDocument/2006/relationships/hyperlink" Target="http://aceproject.org/ace-en/topics/lf/%E2%80%A2%09http:/eeas.europa.eu/human_rights/election_observation/docs/compendium_en.pdf" TargetMode="External"/><Relationship Id="rId4" Type="http://schemas.openxmlformats.org/officeDocument/2006/relationships/hyperlink" Target="http://aceproject.org/ace-en/topics/lf/default#_edn12"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p:txBody>
          <a:bodyPr/>
          <a:lstStyle/>
          <a:p>
            <a:pPr>
              <a:defRPr/>
            </a:pPr>
            <a:fld id="{CF915185-CA9F-46B8-AD0D-D4D8D12E73AB}" type="slidenum">
              <a:rPr lang="en-AU" smtClean="0"/>
              <a:pPr>
                <a:defRPr/>
              </a:pPr>
              <a:t>1</a:t>
            </a:fld>
            <a:endParaRPr lang="en-AU"/>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AU">
              <a:latin typeface="Arial" charset="0"/>
            </a:endParaRPr>
          </a:p>
          <a:p>
            <a:pPr eaLnBrk="1" hangingPunct="1"/>
            <a:endParaRPr lang="en-A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16632" y="4343400"/>
            <a:ext cx="6741368" cy="4114800"/>
          </a:xfrm>
        </p:spPr>
        <p:txBody>
          <a:bodyPr/>
          <a:lstStyle/>
          <a:p>
            <a:r>
              <a:rPr lang="en-AU" sz="800" b="0" i="0" u="none" strike="noStrike" kern="1200" baseline="0" dirty="0">
                <a:solidFill>
                  <a:schemeClr val="tx1"/>
                </a:solidFill>
              </a:rPr>
              <a:t>The Universal Declaration of Human Rights</a:t>
            </a:r>
            <a:r>
              <a:rPr lang="en-AU" sz="800" b="0" i="0" u="none" strike="noStrike" kern="1200" dirty="0">
                <a:solidFill>
                  <a:schemeClr val="tx1"/>
                </a:solidFill>
              </a:rPr>
              <a:t> </a:t>
            </a:r>
            <a:r>
              <a:rPr lang="en-AU" sz="800" b="0" i="0" u="none" strike="noStrike" kern="1200" baseline="0" dirty="0">
                <a:solidFill>
                  <a:schemeClr val="tx1"/>
                </a:solidFill>
              </a:rPr>
              <a:t>(1948) has codified everyone’s “right to take part in</a:t>
            </a:r>
            <a:r>
              <a:rPr lang="en-AU" sz="800" b="0" i="0" u="none" strike="noStrike" kern="1200" dirty="0">
                <a:solidFill>
                  <a:schemeClr val="tx1"/>
                </a:solidFill>
              </a:rPr>
              <a:t> </a:t>
            </a:r>
            <a:r>
              <a:rPr lang="en-AU" sz="800" b="0" i="0" u="none" strike="noStrike" kern="1200" baseline="0" dirty="0">
                <a:solidFill>
                  <a:schemeClr val="tx1"/>
                </a:solidFill>
              </a:rPr>
              <a:t>the government of his country, directly or through</a:t>
            </a:r>
            <a:r>
              <a:rPr lang="en-AU" sz="800" b="0" i="0" u="none" strike="noStrike" kern="1200" dirty="0">
                <a:solidFill>
                  <a:schemeClr val="tx1"/>
                </a:solidFill>
              </a:rPr>
              <a:t> </a:t>
            </a:r>
            <a:r>
              <a:rPr lang="en-AU" sz="800" b="0" i="0" u="none" strike="noStrike" kern="1200" baseline="0" dirty="0">
                <a:solidFill>
                  <a:schemeClr val="tx1"/>
                </a:solidFill>
              </a:rPr>
              <a:t>freely chosen representatives” (Article 21).</a:t>
            </a:r>
            <a:r>
              <a:rPr lang="en-AU" sz="800" b="0" i="0" u="none" strike="noStrike" kern="1200" dirty="0">
                <a:solidFill>
                  <a:schemeClr val="tx1"/>
                </a:solidFill>
              </a:rPr>
              <a:t> </a:t>
            </a:r>
            <a:r>
              <a:rPr lang="en-AU" sz="800" b="0" i="0" u="none" strike="noStrike" kern="1200" baseline="0" dirty="0">
                <a:solidFill>
                  <a:schemeClr val="tx1"/>
                </a:solidFill>
              </a:rPr>
              <a:t>The United Nations’ Convention on the Rights of the</a:t>
            </a:r>
            <a:r>
              <a:rPr lang="en-AU" sz="800" b="0" i="0" u="none" strike="noStrike" kern="1200" dirty="0">
                <a:solidFill>
                  <a:schemeClr val="tx1"/>
                </a:solidFill>
              </a:rPr>
              <a:t> </a:t>
            </a:r>
            <a:r>
              <a:rPr lang="en-AU" sz="800" b="0" i="0" u="none" strike="noStrike" kern="1200" baseline="0" dirty="0">
                <a:solidFill>
                  <a:schemeClr val="tx1"/>
                </a:solidFill>
              </a:rPr>
              <a:t>Child (1989), the most widely ratified international</a:t>
            </a:r>
            <a:r>
              <a:rPr lang="en-AU" sz="800" b="0" i="0" u="none" strike="noStrike" kern="1200" dirty="0">
                <a:solidFill>
                  <a:schemeClr val="tx1"/>
                </a:solidFill>
              </a:rPr>
              <a:t> </a:t>
            </a:r>
            <a:r>
              <a:rPr lang="en-AU" sz="800" b="0" i="0" u="none" strike="noStrike" kern="1200" baseline="0" dirty="0">
                <a:solidFill>
                  <a:schemeClr val="tx1"/>
                </a:solidFill>
              </a:rPr>
              <a:t>agreement, has affirmed various civil and political</a:t>
            </a:r>
            <a:r>
              <a:rPr lang="en-AU" sz="800" b="0" i="0" u="none" strike="noStrike" kern="1200" dirty="0">
                <a:solidFill>
                  <a:schemeClr val="tx1"/>
                </a:solidFill>
              </a:rPr>
              <a:t> </a:t>
            </a:r>
            <a:r>
              <a:rPr lang="en-AU" sz="800" b="0" i="0" u="none" strike="noStrike" kern="1200" baseline="0" dirty="0">
                <a:solidFill>
                  <a:schemeClr val="tx1"/>
                </a:solidFill>
              </a:rPr>
              <a:t>rights for all individuals up to 18 years of age, such</a:t>
            </a:r>
            <a:r>
              <a:rPr lang="en-AU" sz="800" b="0" i="0" u="none" strike="noStrike" kern="1200" dirty="0">
                <a:solidFill>
                  <a:schemeClr val="tx1"/>
                </a:solidFill>
              </a:rPr>
              <a:t> </a:t>
            </a:r>
            <a:r>
              <a:rPr lang="en-AU" sz="800" b="0" i="0" u="none" strike="noStrike" kern="1200" baseline="0" dirty="0">
                <a:solidFill>
                  <a:schemeClr val="tx1"/>
                </a:solidFill>
              </a:rPr>
              <a:t>as the right to participate: “States Parties shall assure</a:t>
            </a:r>
            <a:r>
              <a:rPr lang="en-AU" sz="800" b="0" i="0" u="none" strike="noStrike" kern="1200" dirty="0">
                <a:solidFill>
                  <a:schemeClr val="tx1"/>
                </a:solidFill>
              </a:rPr>
              <a:t> </a:t>
            </a:r>
            <a:r>
              <a:rPr lang="en-AU" sz="800" b="0" i="0" u="none" strike="noStrike" kern="1200" baseline="0" dirty="0">
                <a:solidFill>
                  <a:schemeClr val="tx1"/>
                </a:solidFill>
              </a:rPr>
              <a:t>to the child who is capable of forming his or her</a:t>
            </a:r>
            <a:r>
              <a:rPr lang="en-AU" sz="800" b="0" i="0" u="none" strike="noStrike" kern="1200" dirty="0">
                <a:solidFill>
                  <a:schemeClr val="tx1"/>
                </a:solidFill>
              </a:rPr>
              <a:t> </a:t>
            </a:r>
            <a:r>
              <a:rPr lang="en-AU" sz="800" b="0" i="0" u="none" strike="noStrike" kern="1200" baseline="0" dirty="0">
                <a:solidFill>
                  <a:schemeClr val="tx1"/>
                </a:solidFill>
              </a:rPr>
              <a:t>own views the right to express those views freely in</a:t>
            </a:r>
            <a:r>
              <a:rPr lang="en-AU" sz="800" b="0" i="0" u="none" strike="noStrike" kern="1200" dirty="0">
                <a:solidFill>
                  <a:schemeClr val="tx1"/>
                </a:solidFill>
              </a:rPr>
              <a:t> </a:t>
            </a:r>
            <a:r>
              <a:rPr lang="en-AU" sz="800" b="0" i="0" u="none" strike="noStrike" kern="1200" baseline="0" dirty="0">
                <a:solidFill>
                  <a:schemeClr val="tx1"/>
                </a:solidFill>
              </a:rPr>
              <a:t>all matters affecting the child, the views of the child</a:t>
            </a:r>
            <a:r>
              <a:rPr lang="en-AU" sz="800" b="0" i="0" u="none" strike="noStrike" kern="1200" dirty="0">
                <a:solidFill>
                  <a:schemeClr val="tx1"/>
                </a:solidFill>
              </a:rPr>
              <a:t> </a:t>
            </a:r>
            <a:r>
              <a:rPr lang="en-AU" sz="800" b="0" i="0" u="none" strike="noStrike" kern="1200" baseline="0" dirty="0">
                <a:solidFill>
                  <a:schemeClr val="tx1"/>
                </a:solidFill>
              </a:rPr>
              <a:t>being given due weight in accordance with the age</a:t>
            </a:r>
            <a:r>
              <a:rPr lang="en-AU" sz="800" b="0" i="0" u="none" strike="noStrike" kern="1200" dirty="0">
                <a:solidFill>
                  <a:schemeClr val="tx1"/>
                </a:solidFill>
              </a:rPr>
              <a:t> </a:t>
            </a:r>
            <a:r>
              <a:rPr lang="en-AU" sz="800" b="0" i="0" u="none" strike="noStrike" kern="1200" baseline="0" dirty="0">
                <a:solidFill>
                  <a:schemeClr val="tx1"/>
                </a:solidFill>
              </a:rPr>
              <a:t>and maturity of the child“ (Article 12).80</a:t>
            </a:r>
            <a:r>
              <a:rPr lang="en-AU" sz="800" b="0" i="0" u="none" strike="noStrike" kern="1200" dirty="0">
                <a:solidFill>
                  <a:schemeClr val="tx1"/>
                </a:solidFill>
              </a:rPr>
              <a:t> </a:t>
            </a:r>
            <a:r>
              <a:rPr lang="en-AU" sz="800" b="0" i="0" u="none" strike="noStrike" kern="1200" baseline="0" dirty="0">
                <a:solidFill>
                  <a:schemeClr val="tx1"/>
                </a:solidFill>
              </a:rPr>
              <a:t>In 1996, the UN General Assembly adopted the World</a:t>
            </a:r>
            <a:r>
              <a:rPr lang="en-AU" sz="800" b="0" i="0" u="none" strike="noStrike" kern="1200" dirty="0">
                <a:solidFill>
                  <a:schemeClr val="tx1"/>
                </a:solidFill>
              </a:rPr>
              <a:t> </a:t>
            </a:r>
            <a:r>
              <a:rPr lang="en-AU" sz="800" b="0" i="0" u="none" strike="noStrike" kern="1200" baseline="0" dirty="0">
                <a:solidFill>
                  <a:schemeClr val="tx1"/>
                </a:solidFill>
              </a:rPr>
              <a:t>Programme of Action for Youth to the Year 2000</a:t>
            </a:r>
            <a:r>
              <a:rPr lang="en-AU" sz="800" b="0" i="0" u="none" strike="noStrike" kern="1200" dirty="0">
                <a:solidFill>
                  <a:schemeClr val="tx1"/>
                </a:solidFill>
              </a:rPr>
              <a:t> </a:t>
            </a:r>
            <a:r>
              <a:rPr lang="en-AU" sz="800" b="0" i="0" u="none" strike="noStrike" kern="1200" baseline="0" dirty="0">
                <a:solidFill>
                  <a:schemeClr val="tx1"/>
                </a:solidFill>
              </a:rPr>
              <a:t>and Beyond, which is still an international benchmark</a:t>
            </a:r>
            <a:r>
              <a:rPr lang="en-AU" sz="800" b="0" i="0" u="none" strike="noStrike" kern="1200" dirty="0">
                <a:solidFill>
                  <a:schemeClr val="tx1"/>
                </a:solidFill>
              </a:rPr>
              <a:t> </a:t>
            </a:r>
            <a:r>
              <a:rPr lang="en-AU" sz="800" b="0" i="0" u="none" strike="noStrike" kern="1200" baseline="0" dirty="0">
                <a:solidFill>
                  <a:schemeClr val="tx1"/>
                </a:solidFill>
              </a:rPr>
              <a:t>document concerning youth. Priority 10 is</a:t>
            </a:r>
            <a:r>
              <a:rPr lang="en-AU" sz="800" b="0" i="0" u="none" strike="noStrike" kern="1200" dirty="0">
                <a:solidFill>
                  <a:schemeClr val="tx1"/>
                </a:solidFill>
              </a:rPr>
              <a:t> </a:t>
            </a:r>
            <a:r>
              <a:rPr lang="en-AU" sz="800" b="0" i="0" u="none" strike="noStrike" kern="1200" baseline="0" dirty="0">
                <a:solidFill>
                  <a:schemeClr val="tx1"/>
                </a:solidFill>
              </a:rPr>
              <a:t>concerned with the “full and effective participation</a:t>
            </a:r>
            <a:r>
              <a:rPr lang="en-AU" sz="800" b="0" i="0" u="none" strike="noStrike" kern="1200" dirty="0">
                <a:solidFill>
                  <a:schemeClr val="tx1"/>
                </a:solidFill>
              </a:rPr>
              <a:t> </a:t>
            </a:r>
            <a:r>
              <a:rPr lang="en-AU" sz="800" b="0" i="0" u="none" strike="noStrike" kern="1200" baseline="0" dirty="0">
                <a:solidFill>
                  <a:schemeClr val="tx1"/>
                </a:solidFill>
              </a:rPr>
              <a:t>of youth in the life of society and in decision-making”</a:t>
            </a:r>
            <a:r>
              <a:rPr lang="en-AU" sz="800" b="0" i="0" u="none" strike="noStrike" kern="1200" dirty="0">
                <a:solidFill>
                  <a:schemeClr val="tx1"/>
                </a:solidFill>
              </a:rPr>
              <a:t> </a:t>
            </a:r>
            <a:r>
              <a:rPr lang="en-AU" sz="800" b="0" i="0" u="none" strike="noStrike" kern="1200" baseline="0" dirty="0">
                <a:solidFill>
                  <a:schemeClr val="tx1"/>
                </a:solidFill>
              </a:rPr>
              <a:t>and proposes to:</a:t>
            </a:r>
          </a:p>
          <a:p>
            <a:r>
              <a:rPr lang="en-AU" sz="800" b="0" i="0" u="none" strike="noStrike" kern="1200" baseline="0" dirty="0">
                <a:solidFill>
                  <a:schemeClr val="tx1"/>
                </a:solidFill>
              </a:rPr>
              <a:t>1. “Develop and strengthen opportunities for</a:t>
            </a:r>
            <a:r>
              <a:rPr lang="en-AU" sz="800" b="0" i="0" u="none" strike="noStrike" kern="1200" dirty="0">
                <a:solidFill>
                  <a:schemeClr val="tx1"/>
                </a:solidFill>
              </a:rPr>
              <a:t> </a:t>
            </a:r>
            <a:r>
              <a:rPr lang="en-AU" sz="800" b="0" i="0" u="none" strike="noStrike" kern="1200" baseline="0" dirty="0">
                <a:solidFill>
                  <a:schemeClr val="tx1"/>
                </a:solidFill>
              </a:rPr>
              <a:t>youth to learn their rights and responsibilities.</a:t>
            </a:r>
          </a:p>
          <a:p>
            <a:r>
              <a:rPr lang="en-AU" sz="800" b="0" i="0" u="none" strike="noStrike" kern="1200" baseline="0" dirty="0">
                <a:solidFill>
                  <a:schemeClr val="tx1"/>
                </a:solidFill>
              </a:rPr>
              <a:t>2. Promote the social, political, developmental</a:t>
            </a:r>
            <a:r>
              <a:rPr lang="en-AU" sz="800" b="0" i="0" u="none" strike="noStrike" kern="1200" dirty="0">
                <a:solidFill>
                  <a:schemeClr val="tx1"/>
                </a:solidFill>
              </a:rPr>
              <a:t> </a:t>
            </a:r>
            <a:r>
              <a:rPr lang="en-AU" sz="800" b="0" i="0" u="none" strike="noStrike" kern="1200" baseline="0" dirty="0">
                <a:solidFill>
                  <a:schemeClr val="tx1"/>
                </a:solidFill>
              </a:rPr>
              <a:t>and environmental participation of young</a:t>
            </a:r>
          </a:p>
          <a:p>
            <a:r>
              <a:rPr lang="en-AU" sz="800" b="0" i="0" u="none" strike="noStrike" kern="1200" baseline="0" dirty="0">
                <a:solidFill>
                  <a:schemeClr val="tx1"/>
                </a:solidFill>
              </a:rPr>
              <a:t>people, and remove obstacles that affect their</a:t>
            </a:r>
            <a:r>
              <a:rPr lang="en-AU" sz="800" b="0" i="0" u="none" strike="noStrike" kern="1200" dirty="0">
                <a:solidFill>
                  <a:schemeClr val="tx1"/>
                </a:solidFill>
              </a:rPr>
              <a:t> </a:t>
            </a:r>
            <a:r>
              <a:rPr lang="en-AU" sz="800" b="0" i="0" u="none" strike="noStrike" kern="1200" baseline="0" dirty="0">
                <a:solidFill>
                  <a:schemeClr val="tx1"/>
                </a:solidFill>
              </a:rPr>
              <a:t>full contribution to society. 3. Encourage youth associations and their</a:t>
            </a:r>
            <a:r>
              <a:rPr lang="en-AU" sz="800" b="0" i="0" u="none" strike="noStrike" kern="1200" dirty="0">
                <a:solidFill>
                  <a:schemeClr val="tx1"/>
                </a:solidFill>
              </a:rPr>
              <a:t> </a:t>
            </a:r>
            <a:r>
              <a:rPr lang="en-AU" sz="800" b="0" i="0" u="none" strike="noStrike" kern="1200" baseline="0" dirty="0">
                <a:solidFill>
                  <a:schemeClr val="tx1"/>
                </a:solidFill>
              </a:rPr>
              <a:t>activities through financial, educational and</a:t>
            </a:r>
            <a:r>
              <a:rPr lang="en-AU" sz="800" b="0" i="0" u="none" strike="noStrike" kern="1200" dirty="0">
                <a:solidFill>
                  <a:schemeClr val="tx1"/>
                </a:solidFill>
              </a:rPr>
              <a:t> </a:t>
            </a:r>
            <a:r>
              <a:rPr lang="en-AU" sz="800" b="0" i="0" u="none" strike="noStrike" kern="1200" baseline="0" dirty="0">
                <a:solidFill>
                  <a:schemeClr val="tx1"/>
                </a:solidFill>
              </a:rPr>
              <a:t>technical support.</a:t>
            </a:r>
          </a:p>
          <a:p>
            <a:r>
              <a:rPr lang="en-AU" sz="800" b="0" i="0" u="none" strike="noStrike" kern="1200" baseline="0" dirty="0">
                <a:solidFill>
                  <a:schemeClr val="tx1"/>
                </a:solidFill>
              </a:rPr>
              <a:t>4. Foster national, regional and international</a:t>
            </a:r>
            <a:r>
              <a:rPr lang="en-AU" sz="800" b="0" i="0" u="none" strike="noStrike" kern="1200" dirty="0">
                <a:solidFill>
                  <a:schemeClr val="tx1"/>
                </a:solidFill>
              </a:rPr>
              <a:t> </a:t>
            </a:r>
            <a:r>
              <a:rPr lang="en-AU" sz="800" b="0" i="0" u="none" strike="noStrike" kern="1200" baseline="0" dirty="0">
                <a:solidFill>
                  <a:schemeClr val="tx1"/>
                </a:solidFill>
              </a:rPr>
              <a:t>cooperation and exchange between</a:t>
            </a:r>
            <a:r>
              <a:rPr lang="en-AU" sz="800" b="0" i="0" u="none" strike="noStrike" kern="1200" dirty="0">
                <a:solidFill>
                  <a:schemeClr val="tx1"/>
                </a:solidFill>
              </a:rPr>
              <a:t> </a:t>
            </a:r>
            <a:r>
              <a:rPr lang="en-AU" sz="800" b="0" i="0" u="none" strike="noStrike" kern="1200" baseline="0" dirty="0">
                <a:solidFill>
                  <a:schemeClr val="tx1"/>
                </a:solidFill>
              </a:rPr>
              <a:t>youth organizations.</a:t>
            </a:r>
          </a:p>
          <a:p>
            <a:r>
              <a:rPr lang="en-AU" sz="800" b="0" i="0" u="none" strike="noStrike" kern="1200" baseline="0" dirty="0">
                <a:solidFill>
                  <a:schemeClr val="tx1"/>
                </a:solidFill>
              </a:rPr>
              <a:t>5. Strengthen the involvement of young people in</a:t>
            </a:r>
            <a:r>
              <a:rPr lang="en-AU" sz="800" b="0" i="0" u="none" strike="noStrike" kern="1200" dirty="0">
                <a:solidFill>
                  <a:schemeClr val="tx1"/>
                </a:solidFill>
              </a:rPr>
              <a:t> </a:t>
            </a:r>
            <a:r>
              <a:rPr lang="en-AU" sz="800" b="0" i="0" u="none" strike="noStrike" kern="1200" baseline="0" dirty="0">
                <a:solidFill>
                  <a:schemeClr val="tx1"/>
                </a:solidFill>
              </a:rPr>
              <a:t>international forums, for example by considering</a:t>
            </a:r>
            <a:r>
              <a:rPr lang="en-AU" sz="800" b="0" i="0" u="none" strike="noStrike" kern="1200" dirty="0">
                <a:solidFill>
                  <a:schemeClr val="tx1"/>
                </a:solidFill>
              </a:rPr>
              <a:t> </a:t>
            </a:r>
            <a:r>
              <a:rPr lang="en-AU" sz="800" b="0" i="0" u="none" strike="noStrike" kern="1200" baseline="0" dirty="0">
                <a:solidFill>
                  <a:schemeClr val="tx1"/>
                </a:solidFill>
              </a:rPr>
              <a:t>the inclusion of youth representatives in</a:t>
            </a:r>
            <a:r>
              <a:rPr lang="en-AU" sz="800" b="0" i="0" u="none" strike="noStrike" kern="1200" dirty="0">
                <a:solidFill>
                  <a:schemeClr val="tx1"/>
                </a:solidFill>
              </a:rPr>
              <a:t> </a:t>
            </a:r>
            <a:r>
              <a:rPr lang="en-AU" sz="800" b="0" i="0" u="none" strike="noStrike" kern="1200" baseline="0" dirty="0">
                <a:solidFill>
                  <a:schemeClr val="tx1"/>
                </a:solidFill>
              </a:rPr>
              <a:t>their national delegations to the United Nations</a:t>
            </a:r>
            <a:r>
              <a:rPr lang="en-AU" sz="800" b="0" i="0" u="none" strike="noStrike" kern="1200" dirty="0">
                <a:solidFill>
                  <a:schemeClr val="tx1"/>
                </a:solidFill>
              </a:rPr>
              <a:t> </a:t>
            </a:r>
            <a:r>
              <a:rPr lang="en-AU" sz="800" b="0" i="0" u="none" strike="noStrike" kern="1200" baseline="0" dirty="0">
                <a:solidFill>
                  <a:schemeClr val="tx1"/>
                </a:solidFill>
              </a:rPr>
              <a:t>General Assembly.”</a:t>
            </a:r>
          </a:p>
          <a:p>
            <a:r>
              <a:rPr lang="en-AU" sz="800" b="0" i="0" u="none" strike="noStrike" kern="1200" baseline="0" dirty="0">
                <a:solidFill>
                  <a:schemeClr val="tx1"/>
                </a:solidFill>
              </a:rPr>
              <a:t>In 2003, the UN General Assembly re-affirmed its</a:t>
            </a:r>
            <a:r>
              <a:rPr lang="en-AU" sz="800" b="0" i="0" u="none" strike="noStrike" kern="1200" dirty="0">
                <a:solidFill>
                  <a:schemeClr val="tx1"/>
                </a:solidFill>
              </a:rPr>
              <a:t> </a:t>
            </a:r>
            <a:r>
              <a:rPr lang="en-AU" sz="800" b="0" i="0" u="none" strike="noStrike" kern="1200" baseline="0" dirty="0">
                <a:solidFill>
                  <a:schemeClr val="tx1"/>
                </a:solidFill>
              </a:rPr>
              <a:t>commitment to youth participation with resolution</a:t>
            </a:r>
            <a:r>
              <a:rPr lang="en-AU" sz="800" b="0" i="0" u="none" strike="noStrike" kern="1200" dirty="0">
                <a:solidFill>
                  <a:schemeClr val="tx1"/>
                </a:solidFill>
              </a:rPr>
              <a:t> </a:t>
            </a:r>
            <a:r>
              <a:rPr lang="en-AU" sz="800" b="0" i="0" u="none" strike="noStrike" kern="1200" baseline="0" dirty="0">
                <a:solidFill>
                  <a:schemeClr val="tx1"/>
                </a:solidFill>
              </a:rPr>
              <a:t>A/RES/58/133. It stresses the “importance of the</a:t>
            </a:r>
            <a:r>
              <a:rPr lang="en-AU" sz="800" b="0" i="0" u="none" strike="noStrike" kern="1200" dirty="0">
                <a:solidFill>
                  <a:schemeClr val="tx1"/>
                </a:solidFill>
              </a:rPr>
              <a:t> </a:t>
            </a:r>
            <a:r>
              <a:rPr lang="en-AU" sz="800" b="0" i="0" u="none" strike="noStrike" kern="1200" baseline="0" dirty="0">
                <a:solidFill>
                  <a:schemeClr val="tx1"/>
                </a:solidFill>
              </a:rPr>
              <a:t>full and effective participation of youth and youth</a:t>
            </a:r>
            <a:r>
              <a:rPr lang="en-AU" sz="800" b="0" i="0" u="none" strike="noStrike" kern="1200" dirty="0">
                <a:solidFill>
                  <a:schemeClr val="tx1"/>
                </a:solidFill>
              </a:rPr>
              <a:t> </a:t>
            </a:r>
            <a:r>
              <a:rPr lang="en-AU" sz="800" b="0" i="0" u="none" strike="noStrike" kern="1200" baseline="0" dirty="0">
                <a:solidFill>
                  <a:schemeClr val="tx1"/>
                </a:solidFill>
              </a:rPr>
              <a:t>organizations at the local, national, regional and</a:t>
            </a:r>
            <a:r>
              <a:rPr lang="en-AU" sz="800" b="0" i="0" u="none" strike="noStrike" kern="1200" dirty="0">
                <a:solidFill>
                  <a:schemeClr val="tx1"/>
                </a:solidFill>
              </a:rPr>
              <a:t> </a:t>
            </a:r>
            <a:r>
              <a:rPr lang="en-AU" sz="800" b="0" i="0" u="none" strike="noStrike" kern="1200" baseline="0" dirty="0">
                <a:solidFill>
                  <a:schemeClr val="tx1"/>
                </a:solidFill>
              </a:rPr>
              <a:t>international levels in promoting and implementing</a:t>
            </a:r>
            <a:r>
              <a:rPr lang="en-AU" sz="800" b="0" i="0" u="none" strike="noStrike" kern="1200" dirty="0">
                <a:solidFill>
                  <a:schemeClr val="tx1"/>
                </a:solidFill>
              </a:rPr>
              <a:t> </a:t>
            </a:r>
            <a:r>
              <a:rPr lang="en-AU" sz="800" b="0" i="0" u="none" strike="noStrike" kern="1200" baseline="0" dirty="0">
                <a:solidFill>
                  <a:schemeClr val="tx1"/>
                </a:solidFill>
              </a:rPr>
              <a:t>the World Programme of Action and in evaluating the</a:t>
            </a:r>
            <a:r>
              <a:rPr lang="en-AU" sz="800" b="0" i="0" u="none" strike="noStrike" kern="1200" dirty="0">
                <a:solidFill>
                  <a:schemeClr val="tx1"/>
                </a:solidFill>
              </a:rPr>
              <a:t> </a:t>
            </a:r>
            <a:r>
              <a:rPr lang="en-AU" sz="800" b="0" i="0" u="none" strike="noStrike" kern="1200" baseline="0" dirty="0">
                <a:solidFill>
                  <a:schemeClr val="tx1"/>
                </a:solidFill>
              </a:rPr>
              <a:t>progress achieved and the obstacles encountered in</a:t>
            </a:r>
            <a:r>
              <a:rPr lang="en-AU" sz="800" b="0" i="0" u="none" strike="noStrike" kern="1200" dirty="0">
                <a:solidFill>
                  <a:schemeClr val="tx1"/>
                </a:solidFill>
              </a:rPr>
              <a:t> </a:t>
            </a:r>
            <a:r>
              <a:rPr lang="en-AU" sz="800" b="0" i="0" u="none" strike="noStrike" kern="1200" baseline="0" dirty="0">
                <a:solidFill>
                  <a:schemeClr val="tx1"/>
                </a:solidFill>
              </a:rPr>
              <a:t>its implementation.”</a:t>
            </a:r>
            <a:r>
              <a:rPr lang="en-AU" sz="800" b="0" i="0" u="none" strike="noStrike" kern="1200" dirty="0">
                <a:solidFill>
                  <a:schemeClr val="tx1"/>
                </a:solidFill>
              </a:rPr>
              <a:t> </a:t>
            </a:r>
            <a:r>
              <a:rPr lang="en-AU" sz="800" b="0" i="0" u="none" strike="noStrike" kern="1200" baseline="0" dirty="0">
                <a:solidFill>
                  <a:schemeClr val="tx1"/>
                </a:solidFill>
              </a:rPr>
              <a:t>In July 2011, 27 UN organizations concerned with</a:t>
            </a:r>
            <a:r>
              <a:rPr lang="en-AU" sz="800" b="0" i="0" u="none" strike="noStrike" kern="1200" dirty="0">
                <a:solidFill>
                  <a:schemeClr val="tx1"/>
                </a:solidFill>
              </a:rPr>
              <a:t> </a:t>
            </a:r>
            <a:r>
              <a:rPr lang="en-AU" sz="800" b="0" i="0" u="none" strike="noStrike" kern="1200" baseline="0" dirty="0">
                <a:solidFill>
                  <a:schemeClr val="tx1"/>
                </a:solidFill>
              </a:rPr>
              <a:t>youth (among them UNDP) signed an inter-agency</a:t>
            </a:r>
            <a:r>
              <a:rPr lang="en-AU" sz="800" b="0" i="0" u="none" strike="noStrike" kern="1200" dirty="0">
                <a:solidFill>
                  <a:schemeClr val="tx1"/>
                </a:solidFill>
              </a:rPr>
              <a:t> </a:t>
            </a:r>
            <a:r>
              <a:rPr lang="en-AU" sz="800" b="0" i="0" u="none" strike="noStrike" kern="1200" baseline="0" dirty="0">
                <a:solidFill>
                  <a:schemeClr val="tx1"/>
                </a:solidFill>
              </a:rPr>
              <a:t>statement on the occasion of the UN High-Level</a:t>
            </a:r>
            <a:r>
              <a:rPr lang="en-AU" sz="800" b="0" i="0" u="none" strike="noStrike" kern="1200" dirty="0">
                <a:solidFill>
                  <a:schemeClr val="tx1"/>
                </a:solidFill>
              </a:rPr>
              <a:t> </a:t>
            </a:r>
            <a:r>
              <a:rPr lang="en-AU" sz="800" b="0" i="0" u="none" strike="noStrike" kern="1200" baseline="0" dirty="0">
                <a:solidFill>
                  <a:schemeClr val="tx1"/>
                </a:solidFill>
              </a:rPr>
              <a:t>Meeting on Youth. On participation, the statement</a:t>
            </a:r>
            <a:r>
              <a:rPr lang="en-AU" sz="800" b="0" i="0" u="none" strike="noStrike" kern="1200" dirty="0">
                <a:solidFill>
                  <a:schemeClr val="tx1"/>
                </a:solidFill>
              </a:rPr>
              <a:t> </a:t>
            </a:r>
            <a:r>
              <a:rPr lang="en-AU" sz="800" b="0" i="0" u="none" strike="noStrike" kern="1200" baseline="0" dirty="0">
                <a:solidFill>
                  <a:schemeClr val="tx1"/>
                </a:solidFill>
              </a:rPr>
              <a:t>calls for: “Full and effective youth participation in</a:t>
            </a:r>
            <a:r>
              <a:rPr lang="en-AU" sz="800" b="0" i="0" u="none" strike="noStrike" kern="1200" dirty="0">
                <a:solidFill>
                  <a:schemeClr val="tx1"/>
                </a:solidFill>
              </a:rPr>
              <a:t> </a:t>
            </a:r>
            <a:r>
              <a:rPr lang="en-AU" sz="800" b="0" i="0" u="none" strike="noStrike" kern="1200" baseline="0" dirty="0">
                <a:solidFill>
                  <a:schemeClr val="tx1"/>
                </a:solidFill>
              </a:rPr>
              <a:t>society and decision-making, in both rural and urban</a:t>
            </a:r>
            <a:r>
              <a:rPr lang="en-AU" sz="800" b="0" i="0" u="none" strike="noStrike" kern="1200" dirty="0">
                <a:solidFill>
                  <a:schemeClr val="tx1"/>
                </a:solidFill>
              </a:rPr>
              <a:t> </a:t>
            </a:r>
            <a:r>
              <a:rPr lang="en-AU" sz="800" b="0" i="0" u="none" strike="noStrike" kern="1200" baseline="0" dirty="0">
                <a:solidFill>
                  <a:schemeClr val="tx1"/>
                </a:solidFill>
              </a:rPr>
              <a:t>settings, striving to include young people with disabilities, young people living with HIV, indigenous</a:t>
            </a:r>
            <a:r>
              <a:rPr lang="en-AU" sz="800" b="0" i="0" u="none" strike="noStrike" kern="1200" dirty="0">
                <a:solidFill>
                  <a:schemeClr val="tx1"/>
                </a:solidFill>
              </a:rPr>
              <a:t> </a:t>
            </a:r>
            <a:r>
              <a:rPr lang="en-AU" sz="800" b="0" i="0" u="none" strike="noStrike" kern="1200" baseline="0" dirty="0">
                <a:solidFill>
                  <a:schemeClr val="tx1"/>
                </a:solidFill>
              </a:rPr>
              <a:t>young people, young people from minorities, young</a:t>
            </a:r>
            <a:r>
              <a:rPr lang="en-AU" sz="800" b="0" i="0" u="none" strike="noStrike" kern="1200" dirty="0">
                <a:solidFill>
                  <a:schemeClr val="tx1"/>
                </a:solidFill>
              </a:rPr>
              <a:t> </a:t>
            </a:r>
            <a:r>
              <a:rPr lang="en-AU" sz="800" b="0" i="0" u="none" strike="noStrike" kern="1200" baseline="0" dirty="0">
                <a:solidFill>
                  <a:schemeClr val="tx1"/>
                </a:solidFill>
              </a:rPr>
              <a:t>migrants, young people who are stateless, internally</a:t>
            </a:r>
            <a:r>
              <a:rPr lang="en-AU" sz="800" b="0" i="0" u="none" strike="noStrike" kern="1200" dirty="0">
                <a:solidFill>
                  <a:schemeClr val="tx1"/>
                </a:solidFill>
              </a:rPr>
              <a:t> </a:t>
            </a:r>
            <a:r>
              <a:rPr lang="en-AU" sz="800" b="0" i="0" u="none" strike="noStrike" kern="1200" baseline="0" dirty="0">
                <a:solidFill>
                  <a:schemeClr val="tx1"/>
                </a:solidFill>
              </a:rPr>
              <a:t>displaced, young refugees or those affected by</a:t>
            </a:r>
            <a:r>
              <a:rPr lang="en-AU" sz="800" b="0" i="0" u="none" strike="noStrike" kern="1200" dirty="0">
                <a:solidFill>
                  <a:schemeClr val="tx1"/>
                </a:solidFill>
              </a:rPr>
              <a:t> </a:t>
            </a:r>
            <a:r>
              <a:rPr lang="en-AU" sz="800" b="0" i="0" u="none" strike="noStrike" kern="1200" baseline="0" dirty="0">
                <a:solidFill>
                  <a:schemeClr val="tx1"/>
                </a:solidFill>
              </a:rPr>
              <a:t>humanitarian situations or armed conflict.”83</a:t>
            </a:r>
          </a:p>
          <a:p>
            <a:r>
              <a:rPr lang="en-AU" sz="800" b="0" i="0" u="none" strike="noStrike" kern="1200" baseline="0" dirty="0">
                <a:solidFill>
                  <a:schemeClr val="tx1"/>
                </a:solidFill>
              </a:rPr>
              <a:t>In 2010, the United Nations Development Group</a:t>
            </a:r>
            <a:r>
              <a:rPr lang="en-AU" sz="800" b="0" i="0" u="none" strike="noStrike" kern="1200" dirty="0">
                <a:solidFill>
                  <a:schemeClr val="tx1"/>
                </a:solidFill>
              </a:rPr>
              <a:t> </a:t>
            </a:r>
            <a:r>
              <a:rPr lang="en-AU" sz="800" b="0" i="0" u="none" strike="noStrike" kern="1200" baseline="0" dirty="0">
                <a:solidFill>
                  <a:schemeClr val="tx1"/>
                </a:solidFill>
              </a:rPr>
              <a:t>published a Strategic Action Plan on Young People</a:t>
            </a:r>
            <a:r>
              <a:rPr lang="en-AU" sz="800" b="0" i="0" u="none" strike="noStrike" kern="1200" dirty="0">
                <a:solidFill>
                  <a:schemeClr val="tx1"/>
                </a:solidFill>
              </a:rPr>
              <a:t> </a:t>
            </a:r>
            <a:r>
              <a:rPr lang="en-AU" sz="800" b="0" i="0" u="none" strike="noStrike" kern="1200" baseline="0" dirty="0">
                <a:solidFill>
                  <a:schemeClr val="tx1"/>
                </a:solidFill>
              </a:rPr>
              <a:t>2010-2011 for the Middle East and North Africa. In</a:t>
            </a:r>
            <a:r>
              <a:rPr lang="en-AU" sz="800" b="0" i="0" u="none" strike="noStrike" kern="1200" dirty="0">
                <a:solidFill>
                  <a:schemeClr val="tx1"/>
                </a:solidFill>
              </a:rPr>
              <a:t> </a:t>
            </a:r>
            <a:r>
              <a:rPr lang="en-AU" sz="800" b="0" i="0" u="none" strike="noStrike" kern="1200" baseline="0" dirty="0">
                <a:solidFill>
                  <a:schemeClr val="tx1"/>
                </a:solidFill>
              </a:rPr>
              <a:t>its updated version (April 2011), it calls for the “full</a:t>
            </a:r>
            <a:r>
              <a:rPr lang="en-AU" sz="800" b="0" i="0" u="none" strike="noStrike" kern="1200" dirty="0">
                <a:solidFill>
                  <a:schemeClr val="tx1"/>
                </a:solidFill>
              </a:rPr>
              <a:t> </a:t>
            </a:r>
            <a:r>
              <a:rPr lang="en-AU" sz="800" b="0" i="0" u="none" strike="noStrike" kern="1200" baseline="0" dirty="0">
                <a:solidFill>
                  <a:schemeClr val="tx1"/>
                </a:solidFill>
              </a:rPr>
              <a:t>and meaningful participation of young people in</a:t>
            </a:r>
            <a:r>
              <a:rPr lang="en-AU" sz="800" b="0" i="0" u="none" strike="noStrike" kern="1200" dirty="0">
                <a:solidFill>
                  <a:schemeClr val="tx1"/>
                </a:solidFill>
              </a:rPr>
              <a:t> </a:t>
            </a:r>
            <a:r>
              <a:rPr lang="en-AU" sz="800" b="0" i="0" u="none" strike="noStrike" kern="1200" baseline="0" dirty="0">
                <a:solidFill>
                  <a:schemeClr val="tx1"/>
                </a:solidFill>
              </a:rPr>
              <a:t>the development, implementation and evaluation of</a:t>
            </a:r>
          </a:p>
          <a:p>
            <a:r>
              <a:rPr lang="en-AU" sz="800" b="0" i="0" u="none" strike="noStrike" kern="1200" baseline="0" dirty="0">
                <a:solidFill>
                  <a:schemeClr val="tx1"/>
                </a:solidFill>
              </a:rPr>
              <a:t>relevant national policies, legislation and programs.”</a:t>
            </a:r>
            <a:r>
              <a:rPr lang="en-AU" sz="800" b="0" i="0" u="none" strike="noStrike" kern="1200" dirty="0">
                <a:solidFill>
                  <a:schemeClr val="tx1"/>
                </a:solidFill>
              </a:rPr>
              <a:t> </a:t>
            </a:r>
            <a:r>
              <a:rPr lang="en-AU" sz="800" b="0" i="0" u="none" strike="noStrike" kern="1200" baseline="0" dirty="0">
                <a:solidFill>
                  <a:schemeClr val="tx1"/>
                </a:solidFill>
              </a:rPr>
              <a:t>In 2010, the 122nd Assembly of the</a:t>
            </a:r>
            <a:r>
              <a:rPr lang="en-AU" sz="800" b="0" i="0" u="none" strike="noStrike" kern="1200" dirty="0">
                <a:solidFill>
                  <a:schemeClr val="tx1"/>
                </a:solidFill>
              </a:rPr>
              <a:t> </a:t>
            </a:r>
            <a:r>
              <a:rPr lang="en-AU" sz="800" b="0" i="0" u="none" strike="noStrike" kern="1200" baseline="0" dirty="0">
                <a:solidFill>
                  <a:schemeClr val="tx1"/>
                </a:solidFill>
              </a:rPr>
              <a:t>Inter-Parliamentary Union (IPU) adopted an</a:t>
            </a:r>
            <a:r>
              <a:rPr lang="en-AU" sz="800" b="0" i="0" u="none" strike="noStrike" kern="1200" dirty="0">
                <a:solidFill>
                  <a:schemeClr val="tx1"/>
                </a:solidFill>
              </a:rPr>
              <a:t> </a:t>
            </a:r>
            <a:r>
              <a:rPr lang="en-AU" sz="800" b="0" i="0" u="none" strike="noStrike" kern="1200" baseline="0" dirty="0">
                <a:solidFill>
                  <a:schemeClr val="tx1"/>
                </a:solidFill>
              </a:rPr>
              <a:t>ambitious resolution on youth by consensus. It:</a:t>
            </a:r>
          </a:p>
          <a:p>
            <a:r>
              <a:rPr lang="en-AU" sz="800" b="0" i="0" u="none" strike="noStrike" kern="1200" baseline="0" dirty="0">
                <a:solidFill>
                  <a:schemeClr val="tx1"/>
                </a:solidFill>
              </a:rPr>
              <a:t>1. “Calls on the IPU, parliaments, youth</a:t>
            </a:r>
            <a:r>
              <a:rPr lang="en-AU" sz="800" b="0" i="0" u="none" strike="noStrike" kern="1200" dirty="0">
                <a:solidFill>
                  <a:schemeClr val="tx1"/>
                </a:solidFill>
              </a:rPr>
              <a:t> </a:t>
            </a:r>
            <a:r>
              <a:rPr lang="en-AU" sz="800" b="0" i="0" u="none" strike="noStrike" kern="1200" baseline="0" dirty="0">
                <a:solidFill>
                  <a:schemeClr val="tx1"/>
                </a:solidFill>
              </a:rPr>
              <a:t>organizations and other relevant stakeholders</a:t>
            </a:r>
            <a:r>
              <a:rPr lang="en-AU" sz="800" b="0" i="0" u="none" strike="noStrike" kern="1200" dirty="0">
                <a:solidFill>
                  <a:schemeClr val="tx1"/>
                </a:solidFill>
              </a:rPr>
              <a:t> </a:t>
            </a:r>
            <a:r>
              <a:rPr lang="en-AU" sz="800" b="0" i="0" u="none" strike="noStrike" kern="1200" baseline="0" dirty="0">
                <a:solidFill>
                  <a:schemeClr val="tx1"/>
                </a:solidFill>
              </a:rPr>
              <a:t>to strengthen efforts aimed at achieving</a:t>
            </a:r>
            <a:r>
              <a:rPr lang="en-AU" sz="800" b="0" i="0" u="none" strike="noStrike" kern="1200" dirty="0">
                <a:solidFill>
                  <a:schemeClr val="tx1"/>
                </a:solidFill>
              </a:rPr>
              <a:t> </a:t>
            </a:r>
            <a:r>
              <a:rPr lang="en-AU" sz="800" b="0" i="0" u="none" strike="noStrike" kern="1200" baseline="0" dirty="0">
                <a:solidFill>
                  <a:schemeClr val="tx1"/>
                </a:solidFill>
              </a:rPr>
              <a:t>appropriate representation and participation</a:t>
            </a:r>
            <a:r>
              <a:rPr lang="en-AU" sz="800" b="0" i="0" u="none" strike="noStrike" kern="1200" dirty="0">
                <a:solidFill>
                  <a:schemeClr val="tx1"/>
                </a:solidFill>
              </a:rPr>
              <a:t> </a:t>
            </a:r>
            <a:r>
              <a:rPr lang="en-AU" sz="800" b="0" i="0" u="none" strike="noStrike" kern="1200" baseline="0" dirty="0">
                <a:solidFill>
                  <a:schemeClr val="tx1"/>
                </a:solidFill>
              </a:rPr>
              <a:t>of youth in decision-making bodies, bearing in</a:t>
            </a:r>
            <a:r>
              <a:rPr lang="en-AU" sz="800" b="0" i="0" u="none" strike="noStrike" kern="1200" dirty="0">
                <a:solidFill>
                  <a:schemeClr val="tx1"/>
                </a:solidFill>
              </a:rPr>
              <a:t> </a:t>
            </a:r>
            <a:r>
              <a:rPr lang="en-AU" sz="800" b="0" i="0" u="none" strike="noStrike" kern="1200" baseline="0" dirty="0">
                <a:solidFill>
                  <a:schemeClr val="tx1"/>
                </a:solidFill>
              </a:rPr>
              <a:t>mind that girls, boys, young women and young</a:t>
            </a:r>
            <a:r>
              <a:rPr lang="en-AU" sz="800" b="0" i="0" u="none" strike="noStrike" kern="1200" dirty="0">
                <a:solidFill>
                  <a:schemeClr val="tx1"/>
                </a:solidFill>
              </a:rPr>
              <a:t> </a:t>
            </a:r>
            <a:r>
              <a:rPr lang="en-AU" sz="800" b="0" i="0" u="none" strike="noStrike" kern="1200" baseline="0" dirty="0">
                <a:solidFill>
                  <a:schemeClr val="tx1"/>
                </a:solidFill>
              </a:rPr>
              <a:t>men are all entitled to the same rights (…);</a:t>
            </a:r>
          </a:p>
          <a:p>
            <a:r>
              <a:rPr lang="en-AU" sz="800" b="0" i="0" u="none" strike="noStrike" kern="1200" baseline="0" dirty="0">
                <a:solidFill>
                  <a:schemeClr val="tx1"/>
                </a:solidFill>
              </a:rPr>
              <a:t>2. Calls on parliaments to develop practical</a:t>
            </a:r>
            <a:r>
              <a:rPr lang="en-AU" sz="800" b="0" i="0" u="none" strike="noStrike" kern="1200" dirty="0">
                <a:solidFill>
                  <a:schemeClr val="tx1"/>
                </a:solidFill>
              </a:rPr>
              <a:t> </a:t>
            </a:r>
            <a:r>
              <a:rPr lang="en-AU" sz="800" b="0" i="0" u="none" strike="noStrike" kern="1200" baseline="0" dirty="0">
                <a:solidFill>
                  <a:schemeClr val="tx1"/>
                </a:solidFill>
              </a:rPr>
              <a:t>measures (such as the possible introduction of</a:t>
            </a:r>
            <a:r>
              <a:rPr lang="en-AU" sz="800" b="0" i="0" u="none" strike="noStrike" kern="1200" dirty="0">
                <a:solidFill>
                  <a:schemeClr val="tx1"/>
                </a:solidFill>
              </a:rPr>
              <a:t> </a:t>
            </a:r>
            <a:r>
              <a:rPr lang="en-AU" sz="800" b="0" i="0" u="none" strike="noStrike" kern="1200" baseline="0" dirty="0">
                <a:solidFill>
                  <a:schemeClr val="tx1"/>
                </a:solidFill>
              </a:rPr>
              <a:t>quotas for young people) to increase the participation</a:t>
            </a:r>
            <a:r>
              <a:rPr lang="en-AU" sz="800" b="0" i="0" u="none" strike="noStrike" kern="1200" dirty="0">
                <a:solidFill>
                  <a:schemeClr val="tx1"/>
                </a:solidFill>
              </a:rPr>
              <a:t> </a:t>
            </a:r>
            <a:r>
              <a:rPr lang="en-AU" sz="800" b="0" i="0" u="none" strike="noStrike" kern="1200" baseline="0" dirty="0">
                <a:solidFill>
                  <a:schemeClr val="tx1"/>
                </a:solidFill>
              </a:rPr>
              <a:t>of young people in parliament and other</a:t>
            </a:r>
            <a:r>
              <a:rPr lang="en-AU" sz="800" b="0" i="0" u="none" strike="noStrike" kern="1200" dirty="0">
                <a:solidFill>
                  <a:schemeClr val="tx1"/>
                </a:solidFill>
              </a:rPr>
              <a:t> </a:t>
            </a:r>
            <a:r>
              <a:rPr lang="en-AU" sz="800" b="0" i="0" u="none" strike="noStrike" kern="1200" baseline="0" dirty="0">
                <a:solidFill>
                  <a:schemeClr val="tx1"/>
                </a:solidFill>
              </a:rPr>
              <a:t>representative bodies, while respecting the</a:t>
            </a:r>
            <a:r>
              <a:rPr lang="en-AU" sz="800" b="0" i="0" u="none" strike="noStrike" kern="1200" dirty="0">
                <a:solidFill>
                  <a:schemeClr val="tx1"/>
                </a:solidFill>
              </a:rPr>
              <a:t> </a:t>
            </a:r>
            <a:r>
              <a:rPr lang="en-AU" sz="800" b="0" i="0" u="none" strike="noStrike" kern="1200" baseline="0" dirty="0">
                <a:solidFill>
                  <a:schemeClr val="tx1"/>
                </a:solidFill>
              </a:rPr>
              <a:t>values of human dignity, freedom, democracy</a:t>
            </a:r>
            <a:r>
              <a:rPr lang="en-AU" sz="800" b="0" i="0" u="none" strike="noStrike" kern="1200" dirty="0">
                <a:solidFill>
                  <a:schemeClr val="tx1"/>
                </a:solidFill>
              </a:rPr>
              <a:t> </a:t>
            </a:r>
            <a:r>
              <a:rPr lang="en-AU" sz="800" b="0" i="0" u="none" strike="noStrike" kern="1200" baseline="0" dirty="0">
                <a:solidFill>
                  <a:schemeClr val="tx1"/>
                </a:solidFill>
              </a:rPr>
              <a:t>and equality (…);</a:t>
            </a:r>
          </a:p>
          <a:p>
            <a:r>
              <a:rPr lang="en-AU" sz="800" b="0" i="0" u="none" strike="noStrike" kern="1200" baseline="0" dirty="0">
                <a:solidFill>
                  <a:schemeClr val="tx1"/>
                </a:solidFill>
              </a:rPr>
              <a:t>3. Recommends that parliaments align the</a:t>
            </a:r>
            <a:r>
              <a:rPr lang="en-AU" sz="800" b="0" i="0" u="none" strike="noStrike" kern="1200" dirty="0">
                <a:solidFill>
                  <a:schemeClr val="tx1"/>
                </a:solidFill>
              </a:rPr>
              <a:t> </a:t>
            </a:r>
            <a:r>
              <a:rPr lang="en-AU" sz="800" b="0" i="0" u="none" strike="noStrike" kern="1200" baseline="0" dirty="0">
                <a:solidFill>
                  <a:schemeClr val="tx1"/>
                </a:solidFill>
              </a:rPr>
              <a:t>minimum voting age with the minimum age</a:t>
            </a:r>
            <a:r>
              <a:rPr lang="en-AU" sz="800" b="0" i="0" u="none" strike="noStrike" kern="1200" dirty="0">
                <a:solidFill>
                  <a:schemeClr val="tx1"/>
                </a:solidFill>
              </a:rPr>
              <a:t> </a:t>
            </a:r>
            <a:r>
              <a:rPr lang="en-AU" sz="800" b="0" i="0" u="none" strike="noStrike" kern="1200" baseline="0" dirty="0">
                <a:solidFill>
                  <a:schemeClr val="tx1"/>
                </a:solidFill>
              </a:rPr>
              <a:t>of eligibility to run for office in order to ensure</a:t>
            </a:r>
            <a:r>
              <a:rPr lang="en-AU" sz="800" b="0" i="0" u="none" strike="noStrike" kern="1200" dirty="0">
                <a:solidFill>
                  <a:schemeClr val="tx1"/>
                </a:solidFill>
              </a:rPr>
              <a:t> </a:t>
            </a:r>
            <a:r>
              <a:rPr lang="en-AU" sz="800" b="0" i="0" u="none" strike="noStrike" kern="1200" baseline="0" dirty="0">
                <a:solidFill>
                  <a:schemeClr val="tx1"/>
                </a:solidFill>
              </a:rPr>
              <a:t>greater participation by youth in parliaments (…);</a:t>
            </a:r>
          </a:p>
          <a:p>
            <a:r>
              <a:rPr lang="en-AU" sz="800" b="0" i="0" u="none" strike="noStrike" kern="1200" baseline="0" dirty="0">
                <a:solidFill>
                  <a:schemeClr val="tx1"/>
                </a:solidFill>
              </a:rPr>
              <a:t>4. Requests parliaments to provide political and</a:t>
            </a:r>
            <a:r>
              <a:rPr lang="en-AU" sz="800" b="0" i="0" u="none" strike="noStrike" kern="1200" dirty="0">
                <a:solidFill>
                  <a:schemeClr val="tx1"/>
                </a:solidFill>
              </a:rPr>
              <a:t> </a:t>
            </a:r>
            <a:r>
              <a:rPr lang="en-AU" sz="800" b="0" i="0" u="none" strike="noStrike" kern="1200" baseline="0" dirty="0">
                <a:solidFill>
                  <a:schemeClr val="tx1"/>
                </a:solidFill>
              </a:rPr>
              <a:t>financial support, notably adequate operating</a:t>
            </a:r>
            <a:r>
              <a:rPr lang="en-AU" sz="800" b="0" i="0" u="none" strike="noStrike" kern="1200" dirty="0">
                <a:solidFill>
                  <a:schemeClr val="tx1"/>
                </a:solidFill>
              </a:rPr>
              <a:t> </a:t>
            </a:r>
            <a:r>
              <a:rPr lang="en-AU" sz="800" b="0" i="0" u="none" strike="noStrike" kern="1200" baseline="0" dirty="0">
                <a:solidFill>
                  <a:schemeClr val="tx1"/>
                </a:solidFill>
              </a:rPr>
              <a:t>budgets, to form strong youth parliaments, youth</a:t>
            </a:r>
            <a:r>
              <a:rPr lang="en-AU" sz="800" b="0" i="0" u="none" strike="noStrike" kern="1200" dirty="0">
                <a:solidFill>
                  <a:schemeClr val="tx1"/>
                </a:solidFill>
              </a:rPr>
              <a:t> </a:t>
            </a:r>
            <a:r>
              <a:rPr lang="en-AU" sz="800" b="0" i="0" u="none" strike="noStrike" kern="1200" baseline="0" dirty="0">
                <a:solidFill>
                  <a:schemeClr val="tx1"/>
                </a:solidFill>
              </a:rPr>
              <a:t>councils or equivalent bodies and to strengthen</a:t>
            </a:r>
            <a:r>
              <a:rPr lang="en-AU" sz="800" b="0" i="0" u="none" strike="noStrike" kern="1200" dirty="0">
                <a:solidFill>
                  <a:schemeClr val="tx1"/>
                </a:solidFill>
              </a:rPr>
              <a:t> </a:t>
            </a:r>
            <a:r>
              <a:rPr lang="en-AU" sz="800" b="0" i="0" u="none" strike="noStrike" kern="1200" baseline="0" dirty="0">
                <a:solidFill>
                  <a:schemeClr val="tx1"/>
                </a:solidFill>
              </a:rPr>
              <a:t>existing ones, thus providing further opportunities</a:t>
            </a:r>
            <a:r>
              <a:rPr lang="en-AU" sz="800" b="0" i="0" u="none" strike="noStrike" kern="1200" dirty="0">
                <a:solidFill>
                  <a:schemeClr val="tx1"/>
                </a:solidFill>
              </a:rPr>
              <a:t> </a:t>
            </a:r>
            <a:r>
              <a:rPr lang="en-AU" sz="800" b="0" i="0" u="none" strike="noStrike" kern="1200" baseline="0" dirty="0">
                <a:solidFill>
                  <a:schemeClr val="tx1"/>
                </a:solidFill>
              </a:rPr>
              <a:t>for more young people to become active in</a:t>
            </a:r>
            <a:r>
              <a:rPr lang="en-AU" sz="800" b="0" i="0" u="none" strike="noStrike" kern="1200" dirty="0">
                <a:solidFill>
                  <a:schemeClr val="tx1"/>
                </a:solidFill>
              </a:rPr>
              <a:t> </a:t>
            </a:r>
            <a:r>
              <a:rPr lang="en-AU" sz="800" b="0" i="0" u="none" strike="noStrike" kern="1200" baseline="0" dirty="0">
                <a:solidFill>
                  <a:schemeClr val="tx1"/>
                </a:solidFill>
              </a:rPr>
              <a:t>decision-making and in shaping their societies.”</a:t>
            </a:r>
          </a:p>
          <a:p>
            <a:endParaRPr lang="en-US" sz="800" b="0" i="0" u="none" strike="noStrike" kern="1200" baseline="0" dirty="0">
              <a:solidFill>
                <a:schemeClr val="tx1"/>
              </a:solidFill>
            </a:endParaRPr>
          </a:p>
          <a:p>
            <a:r>
              <a:rPr lang="en-AU" sz="800" b="0" i="0" u="none" strike="noStrike" kern="1200" baseline="0" dirty="0">
                <a:solidFill>
                  <a:schemeClr val="tx1"/>
                </a:solidFill>
              </a:rPr>
              <a:t>Building on the Millennium Development Goals (MDGs), world</a:t>
            </a:r>
            <a:r>
              <a:rPr lang="en-AU" sz="800" b="0" i="0" u="none" strike="noStrike" kern="1200" dirty="0">
                <a:solidFill>
                  <a:schemeClr val="tx1"/>
                </a:solidFill>
              </a:rPr>
              <a:t> </a:t>
            </a:r>
            <a:r>
              <a:rPr lang="en-AU" sz="800" b="0" i="0" u="none" strike="noStrike" kern="1200" baseline="0" dirty="0">
                <a:solidFill>
                  <a:schemeClr val="tx1"/>
                </a:solidFill>
              </a:rPr>
              <a:t>leaders in September 2015 adopted the 2030 Agenda for</a:t>
            </a:r>
            <a:r>
              <a:rPr lang="en-AU" sz="800" b="0" i="0" u="none" strike="noStrike" kern="1200" dirty="0">
                <a:solidFill>
                  <a:schemeClr val="tx1"/>
                </a:solidFill>
              </a:rPr>
              <a:t> </a:t>
            </a:r>
            <a:r>
              <a:rPr lang="en-AU" sz="800" b="0" i="0" u="none" strike="noStrike" kern="1200" baseline="0" dirty="0">
                <a:solidFill>
                  <a:schemeClr val="tx1"/>
                </a:solidFill>
              </a:rPr>
              <a:t>Sustainable Development at the United Nations Sustainable</a:t>
            </a:r>
            <a:r>
              <a:rPr lang="en-AU" sz="800" b="0" i="0" u="none" strike="noStrike" kern="1200" dirty="0">
                <a:solidFill>
                  <a:schemeClr val="tx1"/>
                </a:solidFill>
              </a:rPr>
              <a:t> </a:t>
            </a:r>
            <a:r>
              <a:rPr lang="en-AU" sz="800" b="0" i="0" u="none" strike="noStrike" kern="1200" baseline="0" dirty="0">
                <a:solidFill>
                  <a:schemeClr val="tx1"/>
                </a:solidFill>
              </a:rPr>
              <a:t>Development Summit in New York23. The 2030 Agenda includes a</a:t>
            </a:r>
            <a:r>
              <a:rPr lang="en-AU" sz="800" b="0" i="0" u="none" strike="noStrike" kern="1200" dirty="0">
                <a:solidFill>
                  <a:schemeClr val="tx1"/>
                </a:solidFill>
              </a:rPr>
              <a:t> </a:t>
            </a:r>
            <a:r>
              <a:rPr lang="en-AU" sz="800" b="0" i="0" u="none" strike="noStrike" kern="1200" baseline="0" dirty="0">
                <a:solidFill>
                  <a:schemeClr val="tx1"/>
                </a:solidFill>
              </a:rPr>
              <a:t>set of 17 Sustainable Development Goals24 (SDGs) that collectively,</a:t>
            </a:r>
            <a:r>
              <a:rPr lang="en-AU" sz="800" b="0" i="0" u="none" strike="noStrike" kern="1200" dirty="0">
                <a:solidFill>
                  <a:schemeClr val="tx1"/>
                </a:solidFill>
              </a:rPr>
              <a:t> </a:t>
            </a:r>
            <a:r>
              <a:rPr lang="en-AU" sz="800" b="0" i="0" u="none" strike="noStrike" kern="1200" baseline="0" dirty="0">
                <a:solidFill>
                  <a:schemeClr val="tx1"/>
                </a:solidFill>
              </a:rPr>
              <a:t>according to the Declaration agreed to by signatories, aim to “end</a:t>
            </a:r>
            <a:r>
              <a:rPr lang="en-AU" sz="800" b="0" i="0" u="none" strike="noStrike" kern="1200" dirty="0">
                <a:solidFill>
                  <a:schemeClr val="tx1"/>
                </a:solidFill>
              </a:rPr>
              <a:t> </a:t>
            </a:r>
            <a:r>
              <a:rPr lang="en-AU" sz="800" b="0" i="0" u="none" strike="noStrike" kern="1200" baseline="0" dirty="0">
                <a:solidFill>
                  <a:schemeClr val="tx1"/>
                </a:solidFill>
              </a:rPr>
              <a:t>poverty; to combat inequalities; to build peaceful, just and inclusive</a:t>
            </a:r>
            <a:r>
              <a:rPr lang="en-AU" sz="800" b="0" i="0" u="none" strike="noStrike" kern="1200" dirty="0">
                <a:solidFill>
                  <a:schemeClr val="tx1"/>
                </a:solidFill>
              </a:rPr>
              <a:t> </a:t>
            </a:r>
            <a:r>
              <a:rPr lang="en-AU" sz="800" b="0" i="0" u="none" strike="noStrike" kern="1200" baseline="0" dirty="0">
                <a:solidFill>
                  <a:schemeClr val="tx1"/>
                </a:solidFill>
              </a:rPr>
              <a:t>societies; to protect human rights and promote gender equality</a:t>
            </a:r>
            <a:r>
              <a:rPr lang="en-AU" sz="800" b="0" i="0" u="none" strike="noStrike" kern="1200" dirty="0">
                <a:solidFill>
                  <a:schemeClr val="tx1"/>
                </a:solidFill>
              </a:rPr>
              <a:t> </a:t>
            </a:r>
            <a:r>
              <a:rPr lang="en-AU" sz="800" b="0" i="0" u="none" strike="noStrike" kern="1200" baseline="0" dirty="0">
                <a:solidFill>
                  <a:schemeClr val="tx1"/>
                </a:solidFill>
              </a:rPr>
              <a:t>and the empowerment of women and girls; to ensure the lasting</a:t>
            </a:r>
            <a:r>
              <a:rPr lang="en-AU" sz="800" b="0" i="0" u="none" strike="noStrike" kern="1200" dirty="0">
                <a:solidFill>
                  <a:schemeClr val="tx1"/>
                </a:solidFill>
              </a:rPr>
              <a:t> </a:t>
            </a:r>
            <a:r>
              <a:rPr lang="en-AU" sz="800" b="0" i="0" u="none" strike="noStrike" kern="1200" baseline="0" dirty="0">
                <a:solidFill>
                  <a:schemeClr val="tx1"/>
                </a:solidFill>
              </a:rPr>
              <a:t>protection of the planet and its natural resources and to create conditions for sustainable, inclusive and sustained economic growth, shared prosperity and decent</a:t>
            </a:r>
            <a:r>
              <a:rPr lang="en-AU" sz="800" b="0" i="0" u="none" strike="noStrike" kern="1200" dirty="0">
                <a:solidFill>
                  <a:schemeClr val="tx1"/>
                </a:solidFill>
              </a:rPr>
              <a:t> </a:t>
            </a:r>
            <a:r>
              <a:rPr lang="en-AU" sz="800" b="0" i="0" u="none" strike="noStrike" kern="1200" baseline="0" dirty="0">
                <a:solidFill>
                  <a:schemeClr val="tx1"/>
                </a:solidFill>
              </a:rPr>
              <a:t>work for all, taking into account different levels of national development and capacities.”25 The SDGs</a:t>
            </a:r>
            <a:r>
              <a:rPr lang="en-AU" sz="800" b="0" i="0" u="none" strike="noStrike" kern="1200" dirty="0">
                <a:solidFill>
                  <a:schemeClr val="tx1"/>
                </a:solidFill>
              </a:rPr>
              <a:t> </a:t>
            </a:r>
            <a:r>
              <a:rPr lang="en-AU" sz="800" b="0" i="0" u="none" strike="noStrike" kern="1200" baseline="0" dirty="0">
                <a:solidFill>
                  <a:schemeClr val="tx1"/>
                </a:solidFill>
              </a:rPr>
              <a:t>are the result of over two years of intensive public consultation and engagement with civil society</a:t>
            </a:r>
            <a:r>
              <a:rPr lang="en-AU" sz="800" b="0" i="0" u="none" strike="noStrike" kern="1200" dirty="0">
                <a:solidFill>
                  <a:schemeClr val="tx1"/>
                </a:solidFill>
              </a:rPr>
              <a:t> </a:t>
            </a:r>
            <a:r>
              <a:rPr lang="en-AU" sz="800" b="0" i="0" u="none" strike="noStrike" kern="1200" baseline="0" dirty="0">
                <a:solidFill>
                  <a:schemeClr val="tx1"/>
                </a:solidFill>
              </a:rPr>
              <a:t>and other stakeholders around the world, which paid particular attention to the voices of the poorest</a:t>
            </a:r>
            <a:r>
              <a:rPr lang="en-AU" sz="800" b="0" i="0" u="none" strike="noStrike" kern="1200" dirty="0">
                <a:solidFill>
                  <a:schemeClr val="tx1"/>
                </a:solidFill>
              </a:rPr>
              <a:t> </a:t>
            </a:r>
            <a:r>
              <a:rPr lang="en-AU" sz="800" b="0" i="0" u="none" strike="noStrike" kern="1200" baseline="0" dirty="0">
                <a:solidFill>
                  <a:schemeClr val="tx1"/>
                </a:solidFill>
              </a:rPr>
              <a:t>and most vulnerable.</a:t>
            </a:r>
            <a:r>
              <a:rPr lang="en-AU" sz="800" b="0" i="0" u="none" strike="noStrike" kern="1200" dirty="0">
                <a:solidFill>
                  <a:schemeClr val="tx1"/>
                </a:solidFill>
              </a:rPr>
              <a:t> </a:t>
            </a:r>
            <a:r>
              <a:rPr lang="en-AU" sz="800" b="0" i="0" u="none" strike="noStrike" kern="1200" baseline="0" dirty="0">
                <a:solidFill>
                  <a:schemeClr val="tx1"/>
                </a:solidFill>
              </a:rPr>
              <a:t>Young people played an important role in defining the 2030 Agenda for Sustainable Development.</a:t>
            </a:r>
            <a:r>
              <a:rPr lang="en-AU" sz="800" b="0" i="0" u="none" strike="noStrike" kern="1200" dirty="0">
                <a:solidFill>
                  <a:schemeClr val="tx1"/>
                </a:solidFill>
              </a:rPr>
              <a:t> </a:t>
            </a:r>
            <a:r>
              <a:rPr lang="en-AU" sz="800" b="0" i="0" u="none" strike="noStrike" kern="1200" baseline="0" dirty="0">
                <a:solidFill>
                  <a:schemeClr val="tx1"/>
                </a:solidFill>
              </a:rPr>
              <a:t>They voiced their needs and ideas to governments and the UN through a broad consultative process</a:t>
            </a:r>
            <a:r>
              <a:rPr lang="en-AU" sz="800" b="0" i="0" u="none" strike="noStrike" kern="1200" dirty="0">
                <a:solidFill>
                  <a:schemeClr val="tx1"/>
                </a:solidFill>
              </a:rPr>
              <a:t> </a:t>
            </a:r>
            <a:r>
              <a:rPr lang="en-AU" sz="800" b="0" i="0" u="none" strike="noStrike" kern="1200" baseline="0" dirty="0">
                <a:solidFill>
                  <a:schemeClr val="tx1"/>
                </a:solidFill>
              </a:rPr>
              <a:t>(UNDG consultations), their participation through the UN Major Group of Children and Youth in</a:t>
            </a:r>
            <a:r>
              <a:rPr lang="en-AU" sz="800" b="0" i="0" u="none" strike="noStrike" kern="1200" dirty="0">
                <a:solidFill>
                  <a:schemeClr val="tx1"/>
                </a:solidFill>
              </a:rPr>
              <a:t> </a:t>
            </a:r>
            <a:r>
              <a:rPr lang="en-AU" sz="800" b="0" i="0" u="none" strike="noStrike" kern="1200" baseline="0" dirty="0">
                <a:solidFill>
                  <a:schemeClr val="tx1"/>
                </a:solidFill>
              </a:rPr>
              <a:t>negotiations, and the online My World Survey26, with more than 7 million young people voting for their</a:t>
            </a:r>
            <a:r>
              <a:rPr lang="en-AU" sz="800" b="0" i="0" u="none" strike="noStrike" kern="1200" dirty="0">
                <a:solidFill>
                  <a:schemeClr val="tx1"/>
                </a:solidFill>
              </a:rPr>
              <a:t> </a:t>
            </a:r>
            <a:r>
              <a:rPr lang="en-AU" sz="800" b="0" i="0" u="none" strike="noStrike" kern="1200" baseline="0" dirty="0">
                <a:solidFill>
                  <a:schemeClr val="tx1"/>
                </a:solidFill>
              </a:rPr>
              <a:t>priorities for a better world.</a:t>
            </a:r>
            <a:r>
              <a:rPr lang="en-AU" sz="800" b="0" i="0" u="none" strike="noStrike" kern="1200" dirty="0">
                <a:solidFill>
                  <a:schemeClr val="tx1"/>
                </a:solidFill>
              </a:rPr>
              <a:t> </a:t>
            </a:r>
            <a:r>
              <a:rPr lang="en-AU" sz="800" b="0" i="0" u="none" strike="noStrike" kern="1200" baseline="0" dirty="0">
                <a:solidFill>
                  <a:schemeClr val="tx1"/>
                </a:solidFill>
              </a:rPr>
              <a:t>As a result, the 2030 Agenda not only specifically names young people as “critical agents of</a:t>
            </a:r>
            <a:r>
              <a:rPr lang="en-AU" sz="800" b="0" i="0" u="none" strike="noStrike" kern="1200" dirty="0">
                <a:solidFill>
                  <a:schemeClr val="tx1"/>
                </a:solidFill>
              </a:rPr>
              <a:t> </a:t>
            </a:r>
            <a:r>
              <a:rPr lang="en-AU" sz="800" b="0" i="0" u="none" strike="noStrike" kern="1200" baseline="0" dirty="0">
                <a:solidFill>
                  <a:schemeClr val="tx1"/>
                </a:solidFill>
              </a:rPr>
              <a:t>change”27, but also represents them as a priority across the 17 SDGs. More than 60 out of the 169 SDG</a:t>
            </a:r>
            <a:r>
              <a:rPr lang="en-AU" sz="800" b="0" i="0" u="none" strike="noStrike" kern="1200" dirty="0">
                <a:solidFill>
                  <a:schemeClr val="tx1"/>
                </a:solidFill>
              </a:rPr>
              <a:t> </a:t>
            </a:r>
            <a:r>
              <a:rPr lang="en-AU" sz="800" b="0" i="0" u="none" strike="noStrike" kern="1200" baseline="0" dirty="0">
                <a:solidFill>
                  <a:schemeClr val="tx1"/>
                </a:solidFill>
              </a:rPr>
              <a:t>targets refer to young people explicitly or implicitly, with the focus on enhancing their empowerment,</a:t>
            </a:r>
            <a:r>
              <a:rPr lang="en-AU" sz="800" b="0" i="0" u="none" strike="noStrike" kern="1200" dirty="0">
                <a:solidFill>
                  <a:schemeClr val="tx1"/>
                </a:solidFill>
              </a:rPr>
              <a:t> </a:t>
            </a:r>
            <a:r>
              <a:rPr lang="en-AU" sz="800" b="0" i="0" u="none" strike="noStrike" kern="1200" baseline="0" dirty="0">
                <a:solidFill>
                  <a:schemeClr val="tx1"/>
                </a:solidFill>
              </a:rPr>
              <a:t>participation and well-being. The international recognition of youth as “critical agents of change” is</a:t>
            </a:r>
            <a:r>
              <a:rPr lang="en-AU" sz="800" b="0" i="0" u="none" strike="noStrike" kern="1200" dirty="0">
                <a:solidFill>
                  <a:schemeClr val="tx1"/>
                </a:solidFill>
              </a:rPr>
              <a:t> </a:t>
            </a:r>
            <a:r>
              <a:rPr lang="en-AU" sz="800" b="0" i="0" u="none" strike="noStrike" kern="1200" baseline="0" dirty="0">
                <a:solidFill>
                  <a:schemeClr val="tx1"/>
                </a:solidFill>
              </a:rPr>
              <a:t>intended translate into actions by governments and other stakeholders to implement and monitor</a:t>
            </a:r>
            <a:r>
              <a:rPr lang="en-AU" sz="800" b="0" i="0" u="none" strike="noStrike" kern="1200" dirty="0">
                <a:solidFill>
                  <a:schemeClr val="tx1"/>
                </a:solidFill>
              </a:rPr>
              <a:t> </a:t>
            </a:r>
            <a:r>
              <a:rPr lang="en-AU" sz="800" b="0" i="0" u="none" strike="noStrike" kern="1200" baseline="0" dirty="0">
                <a:solidFill>
                  <a:schemeClr val="tx1"/>
                </a:solidFill>
              </a:rPr>
              <a:t>the progress made on the SDGs, including in the selection of national-level indicators and the</a:t>
            </a:r>
            <a:r>
              <a:rPr lang="en-AU" sz="800" b="0" i="0" u="none" strike="noStrike" kern="1200" dirty="0">
                <a:solidFill>
                  <a:schemeClr val="tx1"/>
                </a:solidFill>
              </a:rPr>
              <a:t> </a:t>
            </a:r>
            <a:r>
              <a:rPr lang="en-AU" sz="800" b="0" i="0" u="none" strike="noStrike" kern="1200" baseline="0" dirty="0">
                <a:solidFill>
                  <a:schemeClr val="tx1"/>
                </a:solidFill>
              </a:rPr>
              <a:t>involvement of young people in monitoring their progress.</a:t>
            </a:r>
            <a:endParaRPr lang="en-AU" sz="800" dirty="0"/>
          </a:p>
        </p:txBody>
      </p:sp>
      <p:sp>
        <p:nvSpPr>
          <p:cNvPr id="4" name="Slide Number Placeholder 3"/>
          <p:cNvSpPr>
            <a:spLocks noGrp="1"/>
          </p:cNvSpPr>
          <p:nvPr>
            <p:ph type="sldNum" sz="quarter" idx="10"/>
          </p:nvPr>
        </p:nvSpPr>
        <p:spPr/>
        <p:txBody>
          <a:bodyPr/>
          <a:lstStyle/>
          <a:p>
            <a:pPr>
              <a:defRPr/>
            </a:pPr>
            <a:fld id="{BFAA136E-C7F0-4879-9C50-C40E5D5D24F0}" type="slidenum">
              <a:rPr lang="en-AU" smtClean="0"/>
              <a:pPr>
                <a:defRPr/>
              </a:pPr>
              <a:t>10</a:t>
            </a:fld>
            <a:endParaRPr lang="en-AU"/>
          </a:p>
        </p:txBody>
      </p:sp>
    </p:spTree>
    <p:extLst>
      <p:ext uri="{BB962C8B-B14F-4D97-AF65-F5344CB8AC3E}">
        <p14:creationId xmlns:p14="http://schemas.microsoft.com/office/powerpoint/2010/main" val="2052412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fontAlgn="base"/>
            <a:r>
              <a:rPr lang="en-AU" sz="1200" b="0" i="0" kern="1200" dirty="0">
                <a:solidFill>
                  <a:schemeClr val="tx1"/>
                </a:solidFill>
                <a:effectLst/>
                <a:latin typeface="+mn-lt"/>
                <a:ea typeface="+mn-ea"/>
                <a:cs typeface="+mn-cs"/>
              </a:rPr>
              <a:t>Created in August 2010 originally as the </a:t>
            </a:r>
            <a:r>
              <a:rPr lang="en-AU" sz="1200" b="0" i="1" kern="1200" dirty="0">
                <a:solidFill>
                  <a:schemeClr val="tx1"/>
                </a:solidFill>
                <a:effectLst/>
                <a:latin typeface="+mn-lt"/>
                <a:ea typeface="+mn-ea"/>
                <a:cs typeface="+mn-cs"/>
              </a:rPr>
              <a:t>Database of Obligations for Democratic Elections,</a:t>
            </a:r>
            <a:r>
              <a:rPr lang="en-AU" sz="1200" b="0" i="0" kern="1200" dirty="0">
                <a:solidFill>
                  <a:schemeClr val="tx1"/>
                </a:solidFill>
                <a:effectLst/>
                <a:latin typeface="+mn-lt"/>
                <a:ea typeface="+mn-ea"/>
                <a:cs typeface="+mn-cs"/>
              </a:rPr>
              <a:t> EOS consolidates nearly 200 sources of international law related to human rights and democratic elections that can be used by international and domestic observers to assess elections.</a:t>
            </a:r>
          </a:p>
          <a:p>
            <a:pPr fontAlgn="base"/>
            <a:r>
              <a:rPr lang="en-AU" sz="1200" b="0" i="0" kern="1200" dirty="0">
                <a:solidFill>
                  <a:schemeClr val="tx1"/>
                </a:solidFill>
                <a:effectLst/>
                <a:latin typeface="+mn-lt"/>
                <a:ea typeface="+mn-ea"/>
                <a:cs typeface="+mn-cs"/>
              </a:rPr>
              <a:t>Election observers can research a country’s ratified or endorsed international and regional treaties, as well as a wide range of other sources indicative of obligations. By anchoring election assessment to international obligations, citizens and observers are better able to hold governments accountable when assessing elections.</a:t>
            </a:r>
          </a:p>
          <a:p>
            <a:endParaRPr lang="en-AU" dirty="0"/>
          </a:p>
        </p:txBody>
      </p:sp>
      <p:sp>
        <p:nvSpPr>
          <p:cNvPr id="4" name="Slide Number Placeholder 3"/>
          <p:cNvSpPr>
            <a:spLocks noGrp="1"/>
          </p:cNvSpPr>
          <p:nvPr>
            <p:ph type="sldNum" sz="quarter" idx="10"/>
          </p:nvPr>
        </p:nvSpPr>
        <p:spPr/>
        <p:txBody>
          <a:bodyPr/>
          <a:lstStyle/>
          <a:p>
            <a:fld id="{3694D032-F343-47F2-A934-F9EB1432DCCD}" type="slidenum">
              <a:rPr lang="en-US" smtClean="0"/>
              <a:t>11</a:t>
            </a:fld>
            <a:endParaRPr lang="en-US"/>
          </a:p>
        </p:txBody>
      </p:sp>
    </p:spTree>
    <p:extLst>
      <p:ext uri="{BB962C8B-B14F-4D97-AF65-F5344CB8AC3E}">
        <p14:creationId xmlns:p14="http://schemas.microsoft.com/office/powerpoint/2010/main" val="505121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3694D032-F343-47F2-A934-F9EB1432DCCD}" type="slidenum">
              <a:rPr lang="en-US" smtClean="0"/>
              <a:t>2</a:t>
            </a:fld>
            <a:endParaRPr lang="en-US"/>
          </a:p>
        </p:txBody>
      </p:sp>
    </p:spTree>
    <p:extLst>
      <p:ext uri="{BB962C8B-B14F-4D97-AF65-F5344CB8AC3E}">
        <p14:creationId xmlns:p14="http://schemas.microsoft.com/office/powerpoint/2010/main" val="998017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3694D032-F343-47F2-A934-F9EB1432DCCD}" type="slidenum">
              <a:rPr lang="en-US" smtClean="0"/>
              <a:t>3</a:t>
            </a:fld>
            <a:endParaRPr lang="en-US"/>
          </a:p>
        </p:txBody>
      </p:sp>
    </p:spTree>
    <p:extLst>
      <p:ext uri="{BB962C8B-B14F-4D97-AF65-F5344CB8AC3E}">
        <p14:creationId xmlns:p14="http://schemas.microsoft.com/office/powerpoint/2010/main" val="4159358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Ask participants to define each of </a:t>
            </a:r>
            <a:r>
              <a:rPr lang="en-AU" sz="1200" kern="1200">
                <a:solidFill>
                  <a:schemeClr val="tx1"/>
                </a:solidFill>
                <a:effectLst/>
                <a:latin typeface="+mn-lt"/>
                <a:ea typeface="+mn-ea"/>
                <a:cs typeface="+mn-cs"/>
              </a:rPr>
              <a:t>these terms</a:t>
            </a:r>
          </a:p>
          <a:p>
            <a:endParaRPr lang="en-AU" sz="1200" kern="1200">
              <a:solidFill>
                <a:schemeClr val="tx1"/>
              </a:solidFill>
              <a:effectLst/>
              <a:latin typeface="+mn-lt"/>
              <a:ea typeface="+mn-ea"/>
              <a:cs typeface="+mn-cs"/>
            </a:endParaRPr>
          </a:p>
          <a:p>
            <a:r>
              <a:rPr lang="en-AU" sz="1200" kern="1200" dirty="0">
                <a:solidFill>
                  <a:schemeClr val="tx1"/>
                </a:solidFill>
                <a:effectLst/>
                <a:latin typeface="+mn-lt"/>
                <a:ea typeface="+mn-ea"/>
                <a:cs typeface="+mn-cs"/>
              </a:rPr>
              <a:t>Elections are central to democracy. Unless they are free and fair – they cannot be said to be democratic. </a:t>
            </a:r>
            <a:endParaRPr lang="en-AU" dirty="0"/>
          </a:p>
        </p:txBody>
      </p:sp>
      <p:sp>
        <p:nvSpPr>
          <p:cNvPr id="4" name="Slide Number Placeholder 3"/>
          <p:cNvSpPr>
            <a:spLocks noGrp="1"/>
          </p:cNvSpPr>
          <p:nvPr>
            <p:ph type="sldNum" sz="quarter" idx="10"/>
          </p:nvPr>
        </p:nvSpPr>
        <p:spPr/>
        <p:txBody>
          <a:bodyPr/>
          <a:lstStyle/>
          <a:p>
            <a:fld id="{C41FB3B1-538E-4508-92A9-30685CCB5F51}" type="slidenum">
              <a:rPr lang="en-AU" smtClean="0"/>
              <a:t>4</a:t>
            </a:fld>
            <a:endParaRPr lang="en-AU"/>
          </a:p>
        </p:txBody>
      </p:sp>
    </p:spTree>
    <p:extLst>
      <p:ext uri="{BB962C8B-B14F-4D97-AF65-F5344CB8AC3E}">
        <p14:creationId xmlns:p14="http://schemas.microsoft.com/office/powerpoint/2010/main" val="2845417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a:xfrm>
            <a:off x="116632" y="4343400"/>
            <a:ext cx="6480720" cy="4114800"/>
          </a:xfrm>
        </p:spPr>
        <p:txBody>
          <a:bodyPr/>
          <a:lstStyle/>
          <a:p>
            <a:r>
              <a:rPr lang="en-AU" sz="1000" b="0" i="0" kern="1200" dirty="0">
                <a:solidFill>
                  <a:schemeClr val="tx1"/>
                </a:solidFill>
                <a:effectLst/>
                <a:latin typeface="+mn-lt"/>
                <a:ea typeface="+mn-ea"/>
                <a:cs typeface="+mn-cs"/>
              </a:rPr>
              <a:t>Such principles are usually contained in international treaties and covenants. Yet it is interesting to observe that while international law establishes key minimum standards regarding democratic governance, “it does not establish a stand-alone “right to democracy” </a:t>
            </a:r>
            <a:r>
              <a:rPr lang="en-AU" sz="1000" b="0" i="1" kern="1200" dirty="0">
                <a:solidFill>
                  <a:schemeClr val="tx1"/>
                </a:solidFill>
                <a:effectLst/>
                <a:latin typeface="+mn-lt"/>
                <a:ea typeface="+mn-ea"/>
                <a:cs typeface="+mn-cs"/>
              </a:rPr>
              <a:t>per se</a:t>
            </a:r>
            <a:r>
              <a:rPr lang="en-AU" sz="1000" b="0" i="0" kern="1200" dirty="0">
                <a:solidFill>
                  <a:schemeClr val="tx1"/>
                </a:solidFill>
                <a:effectLst/>
                <a:latin typeface="+mn-lt"/>
                <a:ea typeface="+mn-ea"/>
                <a:cs typeface="+mn-cs"/>
              </a:rPr>
              <a:t>. This is largely because the term and concept of democracy is too broad and too vague to be regulated by a single legal norm.”</a:t>
            </a:r>
            <a:r>
              <a:rPr lang="en-AU" sz="1000" b="0" i="0" u="none" strike="noStrike" kern="1200" dirty="0">
                <a:solidFill>
                  <a:schemeClr val="tx1"/>
                </a:solidFill>
                <a:effectLst/>
                <a:latin typeface="+mn-lt"/>
                <a:ea typeface="+mn-ea"/>
                <a:cs typeface="+mn-cs"/>
                <a:hlinkClick r:id="rId3"/>
              </a:rPr>
              <a:t>[xi]</a:t>
            </a:r>
            <a:endParaRPr lang="en-AU" sz="1000" b="0" i="0" kern="1200" dirty="0">
              <a:solidFill>
                <a:schemeClr val="tx1"/>
              </a:solidFill>
              <a:effectLst/>
              <a:latin typeface="+mn-lt"/>
              <a:ea typeface="+mn-ea"/>
              <a:cs typeface="+mn-cs"/>
            </a:endParaRPr>
          </a:p>
          <a:p>
            <a:r>
              <a:rPr lang="en-AU" sz="1000" b="0" i="0" kern="1200" dirty="0">
                <a:solidFill>
                  <a:schemeClr val="tx1"/>
                </a:solidFill>
                <a:effectLst/>
                <a:latin typeface="+mn-lt"/>
                <a:ea typeface="+mn-ea"/>
                <a:cs typeface="+mn-cs"/>
              </a:rPr>
              <a:t>Nevertheless international law and standards do establish critical rights such as the right to genuine elections as referred to above in Article 21(3) of the UDHR and as set out in Article 25 of the International Covenant on Civil and Political Rights (ICCPR 1966).  Together with the UDHR, the ICCPR is among the very leading sources of international standards. In fact, Article 25 of the ICCPR has been referred to as “the cornerstone of democratic governance and genuine elections in international law.”</a:t>
            </a:r>
            <a:r>
              <a:rPr lang="en-AU" sz="1000" b="0" i="0" u="none" strike="noStrike" kern="1200" dirty="0">
                <a:solidFill>
                  <a:schemeClr val="tx1"/>
                </a:solidFill>
                <a:effectLst/>
                <a:latin typeface="+mn-lt"/>
                <a:ea typeface="+mn-ea"/>
                <a:cs typeface="+mn-cs"/>
                <a:hlinkClick r:id="rId4"/>
              </a:rPr>
              <a:t>[xii]</a:t>
            </a:r>
            <a:r>
              <a:rPr lang="en-AU" sz="1000" b="0" i="0" kern="1200" dirty="0">
                <a:solidFill>
                  <a:schemeClr val="tx1"/>
                </a:solidFill>
                <a:effectLst/>
                <a:latin typeface="+mn-lt"/>
                <a:ea typeface="+mn-ea"/>
                <a:cs typeface="+mn-cs"/>
              </a:rPr>
              <a:t> Of note, the ICCPR has been signed and ratified by more than 160 States thereby making it legally binding in those cases.</a:t>
            </a:r>
          </a:p>
          <a:p>
            <a:r>
              <a:rPr lang="en-AU" sz="1000" b="0" i="0" kern="1200" dirty="0">
                <a:solidFill>
                  <a:schemeClr val="tx1"/>
                </a:solidFill>
                <a:effectLst/>
                <a:latin typeface="+mn-lt"/>
                <a:ea typeface="+mn-ea"/>
                <a:cs typeface="+mn-cs"/>
              </a:rPr>
              <a:t>International standards are also contained in further United Nations and regional treaties and documents. Important among these are:</a:t>
            </a:r>
          </a:p>
          <a:p>
            <a:r>
              <a:rPr lang="en-AU" sz="1000" b="0" i="0" kern="1200" dirty="0">
                <a:solidFill>
                  <a:schemeClr val="tx1"/>
                </a:solidFill>
                <a:effectLst/>
                <a:latin typeface="+mn-lt"/>
                <a:ea typeface="+mn-ea"/>
                <a:cs typeface="+mn-cs"/>
              </a:rPr>
              <a:t>Convention on The Political Rights of Women (1952)</a:t>
            </a:r>
          </a:p>
          <a:p>
            <a:r>
              <a:rPr lang="en-AU" sz="1000" b="0" i="0" kern="1200" dirty="0">
                <a:solidFill>
                  <a:schemeClr val="tx1"/>
                </a:solidFill>
                <a:effectLst/>
                <a:latin typeface="+mn-lt"/>
                <a:ea typeface="+mn-ea"/>
                <a:cs typeface="+mn-cs"/>
              </a:rPr>
              <a:t>Convention on the Elimination of All Forms of Discrimination Against Women (1979)</a:t>
            </a:r>
          </a:p>
          <a:p>
            <a:r>
              <a:rPr lang="en-AU" sz="1000" b="0" i="0" kern="1200" dirty="0">
                <a:solidFill>
                  <a:schemeClr val="tx1"/>
                </a:solidFill>
                <a:effectLst/>
                <a:latin typeface="+mn-lt"/>
                <a:ea typeface="+mn-ea"/>
                <a:cs typeface="+mn-cs"/>
              </a:rPr>
              <a:t>Convention on the Political Rights of Women (1952)</a:t>
            </a:r>
          </a:p>
          <a:p>
            <a:r>
              <a:rPr lang="en-AU" sz="1000" b="0" i="0" kern="1200" dirty="0">
                <a:solidFill>
                  <a:schemeClr val="tx1"/>
                </a:solidFill>
                <a:effectLst/>
                <a:latin typeface="+mn-lt"/>
                <a:ea typeface="+mn-ea"/>
                <a:cs typeface="+mn-cs"/>
              </a:rPr>
              <a:t>International Convention on the Elimination of Racial Discrimination (1966)</a:t>
            </a:r>
          </a:p>
          <a:p>
            <a:r>
              <a:rPr lang="en-AU" sz="1000" b="0" i="0" kern="1200" dirty="0">
                <a:solidFill>
                  <a:schemeClr val="tx1"/>
                </a:solidFill>
                <a:effectLst/>
                <a:latin typeface="+mn-lt"/>
                <a:ea typeface="+mn-ea"/>
                <a:cs typeface="+mn-cs"/>
              </a:rPr>
              <a:t>Convention on the Rights of Persons with Disabilities (2006)</a:t>
            </a:r>
          </a:p>
          <a:p>
            <a:r>
              <a:rPr lang="en-AU" sz="1000" b="0" i="0" kern="1200" dirty="0">
                <a:solidFill>
                  <a:schemeClr val="tx1"/>
                </a:solidFill>
                <a:effectLst/>
                <a:latin typeface="+mn-lt"/>
                <a:ea typeface="+mn-ea"/>
                <a:cs typeface="+mn-cs"/>
              </a:rPr>
              <a:t>The European Covenant for the Protection of Human Rights and Fundamental Freedoms (1950)</a:t>
            </a:r>
          </a:p>
          <a:p>
            <a:r>
              <a:rPr lang="en-AU" sz="1000" b="0" i="0" kern="1200" dirty="0">
                <a:solidFill>
                  <a:schemeClr val="tx1"/>
                </a:solidFill>
                <a:effectLst/>
                <a:latin typeface="+mn-lt"/>
                <a:ea typeface="+mn-ea"/>
                <a:cs typeface="+mn-cs"/>
              </a:rPr>
              <a:t>Charter of Paris For a New Europe: CSCE Summit (1980)</a:t>
            </a:r>
          </a:p>
          <a:p>
            <a:r>
              <a:rPr lang="en-AU" sz="1000" b="0" i="0" kern="1200" dirty="0">
                <a:solidFill>
                  <a:schemeClr val="tx1"/>
                </a:solidFill>
                <a:effectLst/>
                <a:latin typeface="+mn-lt"/>
                <a:ea typeface="+mn-ea"/>
                <a:cs typeface="+mn-cs"/>
              </a:rPr>
              <a:t>The Document of the Copenhagen Meeting of the Conference on the Human Dimension of the Conference on Security and Co-operation in Europe (OSCE-1990)</a:t>
            </a:r>
          </a:p>
          <a:p>
            <a:r>
              <a:rPr lang="en-AU" sz="1000" b="0" i="0" kern="1200" dirty="0">
                <a:solidFill>
                  <a:schemeClr val="tx1"/>
                </a:solidFill>
                <a:effectLst/>
                <a:latin typeface="+mn-lt"/>
                <a:ea typeface="+mn-ea"/>
                <a:cs typeface="+mn-cs"/>
              </a:rPr>
              <a:t>The American Declaration of the Rights and Duties of Man (1984)</a:t>
            </a:r>
          </a:p>
          <a:p>
            <a:r>
              <a:rPr lang="en-AU" sz="1000" b="0" i="0" kern="1200" dirty="0">
                <a:solidFill>
                  <a:schemeClr val="tx1"/>
                </a:solidFill>
                <a:effectLst/>
                <a:latin typeface="+mn-lt"/>
                <a:ea typeface="+mn-ea"/>
                <a:cs typeface="+mn-cs"/>
              </a:rPr>
              <a:t>The American Convention on Human Rights (1969)</a:t>
            </a:r>
          </a:p>
          <a:p>
            <a:r>
              <a:rPr lang="en-AU" sz="1000" b="0" i="0" kern="1200" dirty="0">
                <a:solidFill>
                  <a:schemeClr val="tx1"/>
                </a:solidFill>
                <a:effectLst/>
                <a:latin typeface="+mn-lt"/>
                <a:ea typeface="+mn-ea"/>
                <a:cs typeface="+mn-cs"/>
              </a:rPr>
              <a:t> American Convention on Human Rights (1969)</a:t>
            </a:r>
          </a:p>
          <a:p>
            <a:r>
              <a:rPr lang="en-AU" sz="1000" b="0" i="0" kern="1200" dirty="0">
                <a:solidFill>
                  <a:schemeClr val="tx1"/>
                </a:solidFill>
                <a:effectLst/>
                <a:latin typeface="+mn-lt"/>
                <a:ea typeface="+mn-ea"/>
                <a:cs typeface="+mn-cs"/>
              </a:rPr>
              <a:t>The African Charter on Human and Peoples’ Rights (1981)</a:t>
            </a:r>
          </a:p>
          <a:p>
            <a:r>
              <a:rPr lang="en-AU" sz="1000" b="0" i="0" kern="1200" dirty="0">
                <a:solidFill>
                  <a:schemeClr val="tx1"/>
                </a:solidFill>
                <a:effectLst/>
                <a:latin typeface="+mn-lt"/>
                <a:ea typeface="+mn-ea"/>
                <a:cs typeface="+mn-cs"/>
              </a:rPr>
              <a:t>A requirement to adhere to the aforementioned principles in a particular country depends on the inclusion of that country as signatory to the international document. However, the normative guidance delivered by international rules is expected to further encourage promotion and support of international rules and guiding principles beyond simply the signatory countries. The </a:t>
            </a:r>
            <a:r>
              <a:rPr lang="en-AU" sz="1000" b="0" i="1" u="none" strike="noStrike" kern="1200" dirty="0">
                <a:solidFill>
                  <a:schemeClr val="tx1"/>
                </a:solidFill>
                <a:effectLst/>
                <a:latin typeface="+mn-lt"/>
                <a:ea typeface="+mn-ea"/>
                <a:cs typeface="+mn-cs"/>
                <a:hlinkClick r:id="rId5"/>
              </a:rPr>
              <a:t>European Union Compendium of International Standards for Elections</a:t>
            </a:r>
            <a:r>
              <a:rPr lang="en-AU" sz="1000" b="0" i="0" kern="1200" dirty="0">
                <a:solidFill>
                  <a:schemeClr val="tx1"/>
                </a:solidFill>
                <a:effectLst/>
                <a:latin typeface="+mn-lt"/>
                <a:ea typeface="+mn-ea"/>
                <a:cs typeface="+mn-cs"/>
              </a:rPr>
              <a:t> concludes that legal force notwithstanding, “these instruments have strong political and moral force.”</a:t>
            </a:r>
            <a:r>
              <a:rPr lang="en-AU" sz="1000" b="0" i="0" u="none" strike="noStrike" kern="1200" dirty="0">
                <a:solidFill>
                  <a:schemeClr val="tx1"/>
                </a:solidFill>
                <a:effectLst/>
                <a:latin typeface="+mn-lt"/>
                <a:ea typeface="+mn-ea"/>
                <a:cs typeface="+mn-cs"/>
                <a:hlinkClick r:id="rId6"/>
              </a:rPr>
              <a:t>[xiii]</a:t>
            </a:r>
            <a:r>
              <a:rPr lang="en-AU" sz="1000" b="0" i="0" kern="1200" dirty="0">
                <a:solidFill>
                  <a:schemeClr val="tx1"/>
                </a:solidFill>
                <a:effectLst/>
                <a:latin typeface="+mn-lt"/>
                <a:ea typeface="+mn-ea"/>
                <a:cs typeface="+mn-cs"/>
              </a:rPr>
              <a:t>When a nation’s legal framework is created or under revision, the nation is bound by the international treaties it has signed. Therefore, electoral rules derived from international treaties have to be upheld and will have even constitutional or statutory rank. Other United Nations’ documents unsigned by a country can, nonetheless, incorporate persuasive electoral standards within the electoral regime of that country.</a:t>
            </a:r>
          </a:p>
          <a:p>
            <a:r>
              <a:rPr lang="en-AU" sz="1000" b="0" i="0" kern="1200" dirty="0">
                <a:solidFill>
                  <a:schemeClr val="tx1"/>
                </a:solidFill>
                <a:effectLst/>
                <a:latin typeface="+mn-lt"/>
                <a:ea typeface="+mn-ea"/>
                <a:cs typeface="+mn-cs"/>
              </a:rPr>
              <a:t>In addition to international and regional treaties, covenants and convention the review and revision of legal frameworks can also take into account additional references such as:</a:t>
            </a:r>
          </a:p>
          <a:p>
            <a:r>
              <a:rPr lang="en-AU" sz="1000" b="0" i="0" kern="1200" dirty="0">
                <a:solidFill>
                  <a:schemeClr val="tx1"/>
                </a:solidFill>
                <a:effectLst/>
                <a:latin typeface="+mn-lt"/>
                <a:ea typeface="+mn-ea"/>
                <a:cs typeface="+mn-cs"/>
              </a:rPr>
              <a:t>Political commitments, e.g. League of Arab States (LAS), The Organization of the Islamic Conference (OIC), The Commonwealth, The Organization for Security and Co-operation in Europe (OSCE), The European Union (EU), among other initiatives</a:t>
            </a:r>
            <a:r>
              <a:rPr lang="en-AU" sz="1000" b="0" i="0" u="none" strike="noStrike" kern="1200" dirty="0">
                <a:solidFill>
                  <a:schemeClr val="tx1"/>
                </a:solidFill>
                <a:effectLst/>
                <a:latin typeface="+mn-lt"/>
                <a:ea typeface="+mn-ea"/>
                <a:cs typeface="+mn-cs"/>
                <a:hlinkClick r:id="rId7"/>
              </a:rPr>
              <a:t>[xiv]</a:t>
            </a:r>
            <a:r>
              <a:rPr lang="en-AU" sz="1000" b="0" i="0" kern="1200" dirty="0">
                <a:solidFill>
                  <a:schemeClr val="tx1"/>
                </a:solidFill>
                <a:effectLst/>
                <a:latin typeface="+mn-lt"/>
                <a:ea typeface="+mn-ea"/>
                <a:cs typeface="+mn-cs"/>
              </a:rPr>
              <a:t>;</a:t>
            </a:r>
          </a:p>
          <a:p>
            <a:r>
              <a:rPr lang="en-AU" sz="1000" b="0" i="0" kern="1200" dirty="0">
                <a:solidFill>
                  <a:schemeClr val="tx1"/>
                </a:solidFill>
                <a:effectLst/>
                <a:latin typeface="+mn-lt"/>
                <a:ea typeface="+mn-ea"/>
                <a:cs typeface="+mn-cs"/>
              </a:rPr>
              <a:t>Final reports from the different missions of electoral observation (both national and international), as long as such reports are available;</a:t>
            </a:r>
          </a:p>
          <a:p>
            <a:r>
              <a:rPr lang="en-AU" sz="1000" b="0" i="0" kern="1200" dirty="0">
                <a:solidFill>
                  <a:schemeClr val="tx1"/>
                </a:solidFill>
                <a:effectLst/>
                <a:latin typeface="+mn-lt"/>
                <a:ea typeface="+mn-ea"/>
                <a:cs typeface="+mn-cs"/>
              </a:rPr>
              <a:t>Requirements from any additional international agreement signed by the country that may have an impact on electoral laws;</a:t>
            </a:r>
          </a:p>
          <a:p>
            <a:r>
              <a:rPr lang="en-AU" sz="1000" b="0" i="0" kern="1200" dirty="0">
                <a:solidFill>
                  <a:schemeClr val="tx1"/>
                </a:solidFill>
                <a:effectLst/>
                <a:latin typeface="+mn-lt"/>
                <a:ea typeface="+mn-ea"/>
                <a:cs typeface="+mn-cs"/>
              </a:rPr>
              <a:t>Codes of conduct related to electoral topics and developed by governmental or non-governmental international organizations. (Codes of conduct are considered further in the section dealing with legal instruments.);</a:t>
            </a:r>
          </a:p>
          <a:p>
            <a:r>
              <a:rPr lang="en-AU" sz="1000" b="0" i="0" kern="1200" dirty="0">
                <a:solidFill>
                  <a:schemeClr val="tx1"/>
                </a:solidFill>
                <a:effectLst/>
                <a:latin typeface="+mn-lt"/>
                <a:ea typeface="+mn-ea"/>
                <a:cs typeface="+mn-cs"/>
              </a:rPr>
              <a:t>Best practices, such as in the areas of transparency, level playing field for electoral contestants, voter education and establishing a peaceful environment for voting, “While not always specifically referred to in</a:t>
            </a:r>
            <a:r>
              <a:rPr lang="en-AU" sz="1200" b="0" i="0" kern="1200" dirty="0">
                <a:solidFill>
                  <a:schemeClr val="tx1"/>
                </a:solidFill>
                <a:effectLst/>
                <a:latin typeface="+mn-lt"/>
                <a:ea typeface="+mn-ea"/>
                <a:cs typeface="+mn-cs"/>
              </a:rPr>
              <a:t> universal or regional instruments, many of these practices can be considered essential to a genuine and democratic electoral process.”</a:t>
            </a:r>
            <a:r>
              <a:rPr lang="en-AU" sz="1200" b="0" i="0" u="none" strike="noStrike" kern="1200" dirty="0">
                <a:solidFill>
                  <a:schemeClr val="tx1"/>
                </a:solidFill>
                <a:effectLst/>
                <a:latin typeface="+mn-lt"/>
                <a:ea typeface="+mn-ea"/>
                <a:cs typeface="+mn-cs"/>
                <a:hlinkClick r:id="rId8"/>
              </a:rPr>
              <a:t>[xv]</a:t>
            </a:r>
            <a:endParaRPr lang="en-AU" sz="1200" b="0" i="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10"/>
          </p:nvPr>
        </p:nvSpPr>
        <p:spPr/>
        <p:txBody>
          <a:bodyPr/>
          <a:lstStyle/>
          <a:p>
            <a:fld id="{C41FB3B1-538E-4508-92A9-30685CCB5F51}" type="slidenum">
              <a:rPr lang="en-AU" smtClean="0"/>
              <a:t>5</a:t>
            </a:fld>
            <a:endParaRPr lang="en-AU"/>
          </a:p>
        </p:txBody>
      </p:sp>
    </p:spTree>
    <p:extLst>
      <p:ext uri="{BB962C8B-B14F-4D97-AF65-F5344CB8AC3E}">
        <p14:creationId xmlns:p14="http://schemas.microsoft.com/office/powerpoint/2010/main" val="1629820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a:lnSpc>
                <a:spcPct val="90000"/>
              </a:lnSpc>
              <a:buFont typeface="Wingdings" pitchFamily="2" charset="2"/>
              <a:buNone/>
            </a:pPr>
            <a:r>
              <a:rPr lang="en-US" sz="2400" b="1" kern="1200" dirty="0">
                <a:solidFill>
                  <a:schemeClr val="tx1"/>
                </a:solidFill>
                <a:latin typeface="Times New Roman" pitchFamily="18" charset="0"/>
                <a:ea typeface="+mn-ea"/>
                <a:cs typeface="+mn-cs"/>
              </a:rPr>
              <a:t>What are the bases for international obligations?</a:t>
            </a:r>
            <a:endParaRPr lang="en-US" sz="2400" dirty="0"/>
          </a:p>
          <a:p>
            <a:pPr>
              <a:lnSpc>
                <a:spcPct val="90000"/>
              </a:lnSpc>
              <a:buFont typeface="Wingdings" pitchFamily="2" charset="2"/>
              <a:buNone/>
            </a:pPr>
            <a:r>
              <a:rPr lang="en-US" sz="2400" dirty="0"/>
              <a:t>Sources of international obligations include:</a:t>
            </a:r>
          </a:p>
          <a:p>
            <a:pPr lvl="1">
              <a:lnSpc>
                <a:spcPct val="90000"/>
              </a:lnSpc>
            </a:pPr>
            <a:r>
              <a:rPr lang="en-US" sz="2000" dirty="0">
                <a:effectLst/>
              </a:rPr>
              <a:t>International and Regional treaties and conventions</a:t>
            </a:r>
          </a:p>
          <a:p>
            <a:pPr lvl="2">
              <a:lnSpc>
                <a:spcPct val="90000"/>
              </a:lnSpc>
            </a:pPr>
            <a:r>
              <a:rPr lang="en-US" sz="1800" dirty="0"/>
              <a:t>E.g. International Covenant on Civil and Political Rights</a:t>
            </a:r>
          </a:p>
          <a:p>
            <a:pPr lvl="2">
              <a:lnSpc>
                <a:spcPct val="90000"/>
              </a:lnSpc>
            </a:pPr>
            <a:r>
              <a:rPr lang="en-US" sz="1800" i="1" dirty="0"/>
              <a:t>Binding on Signatories</a:t>
            </a:r>
          </a:p>
          <a:p>
            <a:pPr lvl="1">
              <a:lnSpc>
                <a:spcPct val="90000"/>
              </a:lnSpc>
            </a:pPr>
            <a:r>
              <a:rPr lang="en-US" sz="2000" dirty="0">
                <a:effectLst/>
              </a:rPr>
              <a:t>International Customary Law</a:t>
            </a:r>
          </a:p>
          <a:p>
            <a:pPr lvl="2">
              <a:lnSpc>
                <a:spcPct val="90000"/>
              </a:lnSpc>
            </a:pPr>
            <a:r>
              <a:rPr lang="en-US" sz="1800" dirty="0"/>
              <a:t>E.g. Universal Declaration of Human Rights</a:t>
            </a:r>
          </a:p>
          <a:p>
            <a:pPr lvl="2">
              <a:lnSpc>
                <a:spcPct val="90000"/>
              </a:lnSpc>
            </a:pPr>
            <a:r>
              <a:rPr lang="en-US" sz="1800" i="1" dirty="0"/>
              <a:t>Binding on all States</a:t>
            </a:r>
          </a:p>
          <a:p>
            <a:pPr lvl="1">
              <a:lnSpc>
                <a:spcPct val="90000"/>
              </a:lnSpc>
            </a:pPr>
            <a:r>
              <a:rPr lang="en-US" sz="2000" dirty="0">
                <a:effectLst/>
              </a:rPr>
              <a:t>Declarations and Political Commitments</a:t>
            </a:r>
          </a:p>
          <a:p>
            <a:pPr lvl="2">
              <a:lnSpc>
                <a:spcPct val="90000"/>
              </a:lnSpc>
            </a:pPr>
            <a:r>
              <a:rPr lang="en-US" sz="1800" dirty="0"/>
              <a:t>E.g. Declaration on the Rights and Responsibilities of Individuals,</a:t>
            </a:r>
          </a:p>
          <a:p>
            <a:pPr lvl="2">
              <a:lnSpc>
                <a:spcPct val="90000"/>
              </a:lnSpc>
            </a:pPr>
            <a:r>
              <a:rPr lang="en-US" sz="1800" i="1" dirty="0"/>
              <a:t>Persuasive on all supporting states</a:t>
            </a:r>
          </a:p>
          <a:p>
            <a:pPr lvl="1">
              <a:lnSpc>
                <a:spcPct val="90000"/>
              </a:lnSpc>
            </a:pPr>
            <a:r>
              <a:rPr lang="en-US" sz="2000" dirty="0">
                <a:effectLst/>
              </a:rPr>
              <a:t>Cases and Judicial Decisions</a:t>
            </a:r>
          </a:p>
          <a:p>
            <a:pPr lvl="2">
              <a:lnSpc>
                <a:spcPct val="90000"/>
              </a:lnSpc>
            </a:pPr>
            <a:r>
              <a:rPr lang="en-US" sz="1800" dirty="0"/>
              <a:t>E.g. United Nations Human Rights Committee, General Comment No. 25 </a:t>
            </a:r>
          </a:p>
          <a:p>
            <a:pPr lvl="2">
              <a:lnSpc>
                <a:spcPct val="90000"/>
              </a:lnSpc>
            </a:pPr>
            <a:r>
              <a:rPr lang="en-US" sz="1800" i="1" dirty="0"/>
              <a:t>Persuasive on all signatory states</a:t>
            </a:r>
          </a:p>
          <a:p>
            <a:endParaRPr lang="en-AU" dirty="0"/>
          </a:p>
        </p:txBody>
      </p:sp>
      <p:sp>
        <p:nvSpPr>
          <p:cNvPr id="4" name="Slide Number Placeholder 3"/>
          <p:cNvSpPr>
            <a:spLocks noGrp="1"/>
          </p:cNvSpPr>
          <p:nvPr>
            <p:ph type="sldNum" sz="quarter" idx="10"/>
          </p:nvPr>
        </p:nvSpPr>
        <p:spPr/>
        <p:txBody>
          <a:bodyPr/>
          <a:lstStyle/>
          <a:p>
            <a:fld id="{3694D032-F343-47F2-A934-F9EB1432DCCD}" type="slidenum">
              <a:rPr lang="en-US" smtClean="0"/>
              <a:t>6</a:t>
            </a:fld>
            <a:endParaRPr lang="en-US"/>
          </a:p>
        </p:txBody>
      </p:sp>
    </p:spTree>
    <p:extLst>
      <p:ext uri="{BB962C8B-B14F-4D97-AF65-F5344CB8AC3E}">
        <p14:creationId xmlns:p14="http://schemas.microsoft.com/office/powerpoint/2010/main" val="39138696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Election Observation:  An Introduction</a:t>
            </a:r>
          </a:p>
        </p:txBody>
      </p:sp>
      <p:sp>
        <p:nvSpPr>
          <p:cNvPr id="5" name="Rectangle 3"/>
          <p:cNvSpPr>
            <a:spLocks noGrp="1" noChangeArrowheads="1"/>
          </p:cNvSpPr>
          <p:nvPr>
            <p:ph type="dt" idx="1"/>
          </p:nvPr>
        </p:nvSpPr>
        <p:spPr>
          <a:ln/>
        </p:spPr>
        <p:txBody>
          <a:bodyPr/>
          <a:lstStyle/>
          <a:p>
            <a:fld id="{C40320E0-7A3F-4114-A77F-24D33BFB5A26}" type="datetime1">
              <a:rPr lang="en-US"/>
              <a:pPr/>
              <a:t>6/20/2018</a:t>
            </a:fld>
            <a:endParaRPr lang="en-US"/>
          </a:p>
        </p:txBody>
      </p:sp>
      <p:sp>
        <p:nvSpPr>
          <p:cNvPr id="7" name="Rectangle 7"/>
          <p:cNvSpPr>
            <a:spLocks noGrp="1" noChangeArrowheads="1"/>
          </p:cNvSpPr>
          <p:nvPr>
            <p:ph type="sldNum" sz="quarter" idx="5"/>
          </p:nvPr>
        </p:nvSpPr>
        <p:spPr>
          <a:ln/>
        </p:spPr>
        <p:txBody>
          <a:bodyPr/>
          <a:lstStyle/>
          <a:p>
            <a:fld id="{A3A78CD6-CE82-4834-978E-588F673F58DE}" type="slidenum">
              <a:rPr lang="en-US"/>
              <a:pPr/>
              <a:t>7</a:t>
            </a:fld>
            <a:endParaRPr lang="en-US"/>
          </a:p>
        </p:txBody>
      </p:sp>
      <p:sp>
        <p:nvSpPr>
          <p:cNvPr id="173058" name="Rectangle 2"/>
          <p:cNvSpPr>
            <a:spLocks noGrp="1" noRot="1" noChangeAspect="1" noChangeArrowheads="1" noTextEdit="1"/>
          </p:cNvSpPr>
          <p:nvPr>
            <p:ph type="sldImg"/>
          </p:nvPr>
        </p:nvSpPr>
        <p:spPr>
          <a:xfrm>
            <a:off x="1371600" y="1143000"/>
            <a:ext cx="4114800" cy="3086100"/>
          </a:xfrm>
          <a:ln/>
        </p:spPr>
      </p:sp>
      <p:sp>
        <p:nvSpPr>
          <p:cNvPr id="173059" name="Rectangle 3"/>
          <p:cNvSpPr>
            <a:spLocks noGrp="1" noChangeArrowheads="1"/>
          </p:cNvSpPr>
          <p:nvPr>
            <p:ph type="body" idx="1"/>
          </p:nvPr>
        </p:nvSpPr>
        <p:spPr/>
        <p:txBody>
          <a:bodyPr/>
          <a:lstStyle/>
          <a:p>
            <a:pPr>
              <a:buFontTx/>
              <a:buChar char="•"/>
            </a:pPr>
            <a:r>
              <a:rPr lang="en-US" dirty="0"/>
              <a:t>The rights in those articles are more clearly articulated here – THE BIG 10</a:t>
            </a:r>
          </a:p>
          <a:p>
            <a:pPr lvl="1">
              <a:buFontTx/>
              <a:buChar char="•"/>
            </a:pPr>
            <a:r>
              <a:rPr lang="en-US" dirty="0"/>
              <a:t>Drawn from Art. 21 of the UDHR and Art. 25 of ICCPR</a:t>
            </a:r>
          </a:p>
          <a:p>
            <a:pPr lvl="1">
              <a:buFontTx/>
              <a:buChar char="•"/>
            </a:pPr>
            <a:r>
              <a:rPr lang="en-US" dirty="0"/>
              <a:t>Exception of Right to Effective Remedy which is essential for a good electoral process</a:t>
            </a:r>
          </a:p>
          <a:p>
            <a:pPr lvl="1">
              <a:buFontTx/>
              <a:buChar char="•"/>
            </a:pPr>
            <a:r>
              <a:rPr lang="en-US" dirty="0"/>
              <a:t>Genuine Elections </a:t>
            </a:r>
          </a:p>
          <a:p>
            <a:pPr lvl="2">
              <a:buFontTx/>
              <a:buChar char="•"/>
            </a:pPr>
            <a:r>
              <a:rPr lang="en-US" dirty="0"/>
              <a:t>considered by many to include the rights and freedoms that you see listed below, but also includes concept of there being a real contest</a:t>
            </a:r>
          </a:p>
          <a:p>
            <a:endParaRPr lang="en-US" dirty="0"/>
          </a:p>
          <a:p>
            <a:endParaRPr lang="en-US" dirty="0"/>
          </a:p>
          <a:p>
            <a:endParaRPr lang="en-US" dirty="0"/>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3694D032-F343-47F2-A934-F9EB1432DCCD}" type="slidenum">
              <a:rPr lang="en-US" smtClean="0"/>
              <a:t>8</a:t>
            </a:fld>
            <a:endParaRPr lang="en-US"/>
          </a:p>
        </p:txBody>
      </p:sp>
    </p:spTree>
    <p:extLst>
      <p:ext uri="{BB962C8B-B14F-4D97-AF65-F5344CB8AC3E}">
        <p14:creationId xmlns:p14="http://schemas.microsoft.com/office/powerpoint/2010/main" val="289661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16632" y="4343400"/>
            <a:ext cx="6741368" cy="4114800"/>
          </a:xfrm>
        </p:spPr>
        <p:txBody>
          <a:bodyPr/>
          <a:lstStyle/>
          <a:p>
            <a:r>
              <a:rPr lang="en-AU" sz="1200" b="0" i="0" u="none" strike="noStrike" kern="1200" baseline="0" dirty="0">
                <a:solidFill>
                  <a:schemeClr val="tx1"/>
                </a:solidFill>
                <a:latin typeface="Times New Roman" pitchFamily="18" charset="0"/>
                <a:ea typeface="+mn-ea"/>
                <a:cs typeface="+mn-cs"/>
              </a:rPr>
              <a:t>Convention on the Elimination of All Forms of Discrimination against Women (CEDAW), which articulates that women’s equal right to participation in public and political life includes eligibility for election to all publicly elected bodies and participation in the formulation and implementation of policy. The Convention commits state parties to take all appropriate measures to eliminate discrimination against</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women in the political and public life of the country, including through temporary special measures.</a:t>
            </a:r>
          </a:p>
          <a:p>
            <a:endParaRPr lang="en-AU" sz="1200" b="0" i="0" u="none" strike="noStrike" kern="1200" baseline="0" dirty="0">
              <a:solidFill>
                <a:schemeClr val="tx1"/>
              </a:solidFill>
              <a:latin typeface="Times New Roman" pitchFamily="18" charset="0"/>
              <a:ea typeface="+mn-ea"/>
              <a:cs typeface="+mn-cs"/>
            </a:endParaRPr>
          </a:p>
          <a:p>
            <a:r>
              <a:rPr lang="en-AU" sz="1200" b="0" i="0" u="none" strike="noStrike" kern="1200" baseline="0" dirty="0">
                <a:solidFill>
                  <a:schemeClr val="tx1"/>
                </a:solidFill>
                <a:latin typeface="Times New Roman" pitchFamily="18" charset="0"/>
                <a:ea typeface="+mn-ea"/>
                <a:cs typeface="+mn-cs"/>
              </a:rPr>
              <a:t>The meaning and scope of temporary special measures are further outlined</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in general recommendation No. 25 (2004) of the CEDAW Committee, and</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are broadly defined to include legislative, executive, administrative or other</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regulatory instruments, policies and practices, including the allocation of</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resources, preferential treatment, targeted recruitment and promotion, and</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numerical goals connected with time</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frames and quota systems. ‘Under certain</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circumstances, non-identical treatment of women and men will be required</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in order to address such diff </a:t>
            </a:r>
            <a:r>
              <a:rPr lang="en-AU" sz="1200" b="0" i="0" u="none" strike="noStrike" kern="1200" baseline="0" dirty="0" err="1">
                <a:solidFill>
                  <a:schemeClr val="tx1"/>
                </a:solidFill>
                <a:latin typeface="Times New Roman" pitchFamily="18" charset="0"/>
                <a:ea typeface="+mn-ea"/>
                <a:cs typeface="+mn-cs"/>
              </a:rPr>
              <a:t>erences</a:t>
            </a:r>
            <a:r>
              <a:rPr lang="en-AU" sz="1200" b="0" i="0" u="none" strike="noStrike" kern="1200" baseline="0" dirty="0">
                <a:solidFill>
                  <a:schemeClr val="tx1"/>
                </a:solidFill>
                <a:latin typeface="Times New Roman" pitchFamily="18" charset="0"/>
                <a:ea typeface="+mn-ea"/>
                <a:cs typeface="+mn-cs"/>
              </a:rPr>
              <a:t>. Pursuit of the goal of substantive equality</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also calls for an eff </a:t>
            </a:r>
            <a:r>
              <a:rPr lang="en-AU" sz="1200" b="0" i="0" u="none" strike="noStrike" kern="1200" baseline="0" dirty="0" err="1">
                <a:solidFill>
                  <a:schemeClr val="tx1"/>
                </a:solidFill>
                <a:latin typeface="Times New Roman" pitchFamily="18" charset="0"/>
                <a:ea typeface="+mn-ea"/>
                <a:cs typeface="+mn-cs"/>
              </a:rPr>
              <a:t>ective</a:t>
            </a:r>
            <a:r>
              <a:rPr lang="en-AU" sz="1200" b="0" i="0" u="none" strike="noStrike" kern="1200" baseline="0" dirty="0">
                <a:solidFill>
                  <a:schemeClr val="tx1"/>
                </a:solidFill>
                <a:latin typeface="Times New Roman" pitchFamily="18" charset="0"/>
                <a:ea typeface="+mn-ea"/>
                <a:cs typeface="+mn-cs"/>
              </a:rPr>
              <a:t> strategy aimed at overcoming underrepresentation</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of women and a redistribution of resources and power between men and</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women.’</a:t>
            </a:r>
          </a:p>
          <a:p>
            <a:endParaRPr lang="en-AU" sz="1200" b="0" i="0" u="none" strike="noStrike" kern="1200" baseline="0" dirty="0">
              <a:solidFill>
                <a:schemeClr val="tx1"/>
              </a:solidFill>
              <a:latin typeface="Times New Roman" pitchFamily="18" charset="0"/>
              <a:ea typeface="+mn-ea"/>
              <a:cs typeface="+mn-cs"/>
            </a:endParaRPr>
          </a:p>
          <a:p>
            <a:r>
              <a:rPr lang="en-AU" sz="1200" b="0" i="0" u="none" strike="noStrike" kern="1200" baseline="0" dirty="0">
                <a:solidFill>
                  <a:schemeClr val="tx1"/>
                </a:solidFill>
                <a:latin typeface="Times New Roman" pitchFamily="18" charset="0"/>
                <a:ea typeface="+mn-ea"/>
                <a:cs typeface="+mn-cs"/>
              </a:rPr>
              <a:t>The most widely legislated temporary special measures are gender electoral</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quotas, which set specific targets for increasing the proportion of women</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candidates for election or reserve seats in a legislature for women members. One-third of all countries, 64 in total, have legislated quotas. However, an</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increasing trend is the adoption of legislation that provides for the differential</a:t>
            </a:r>
            <a:r>
              <a:rPr lang="en-AU" dirty="0"/>
              <a:t> </a:t>
            </a:r>
            <a:r>
              <a:rPr lang="en-AU" sz="1200" b="0" i="0" u="none" strike="noStrike" kern="1200" baseline="0" dirty="0">
                <a:solidFill>
                  <a:schemeClr val="tx1"/>
                </a:solidFill>
                <a:latin typeface="Times New Roman" pitchFamily="18" charset="0"/>
                <a:ea typeface="+mn-ea"/>
                <a:cs typeface="+mn-cs"/>
              </a:rPr>
              <a:t>allocation of public funding according to gender-equality criteria, which is</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discussed further below. CEDAW recommendation 25 provides a legal basis</a:t>
            </a:r>
            <a:r>
              <a:rPr lang="en-AU" sz="1200" b="0" i="0" u="none" strike="noStrike" kern="1200" dirty="0">
                <a:solidFill>
                  <a:schemeClr val="tx1"/>
                </a:solidFill>
                <a:latin typeface="Times New Roman" pitchFamily="18" charset="0"/>
                <a:ea typeface="+mn-ea"/>
                <a:cs typeface="+mn-cs"/>
              </a:rPr>
              <a:t> </a:t>
            </a:r>
            <a:r>
              <a:rPr lang="en-AU" sz="1200" b="0" i="0" u="none" strike="noStrike" kern="1200" baseline="0" dirty="0">
                <a:solidFill>
                  <a:schemeClr val="tx1"/>
                </a:solidFill>
                <a:latin typeface="Times New Roman" pitchFamily="18" charset="0"/>
                <a:ea typeface="+mn-ea"/>
                <a:cs typeface="+mn-cs"/>
              </a:rPr>
              <a:t>for these measures, which promote equal opportunity in political competition.</a:t>
            </a:r>
            <a:endParaRPr lang="en-US" sz="800" b="0" i="0" u="none" strike="noStrike" kern="1200" baseline="0" dirty="0">
              <a:solidFill>
                <a:schemeClr val="tx1"/>
              </a:solidFill>
            </a:endParaRPr>
          </a:p>
        </p:txBody>
      </p:sp>
      <p:sp>
        <p:nvSpPr>
          <p:cNvPr id="4" name="Slide Number Placeholder 3"/>
          <p:cNvSpPr>
            <a:spLocks noGrp="1"/>
          </p:cNvSpPr>
          <p:nvPr>
            <p:ph type="sldNum" sz="quarter" idx="10"/>
          </p:nvPr>
        </p:nvSpPr>
        <p:spPr/>
        <p:txBody>
          <a:bodyPr/>
          <a:lstStyle/>
          <a:p>
            <a:pPr>
              <a:defRPr/>
            </a:pPr>
            <a:fld id="{BFAA136E-C7F0-4879-9C50-C40E5D5D24F0}" type="slidenum">
              <a:rPr lang="en-AU" smtClean="0"/>
              <a:pPr>
                <a:defRPr/>
              </a:pPr>
              <a:t>9</a:t>
            </a:fld>
            <a:endParaRPr lang="en-AU"/>
          </a:p>
        </p:txBody>
      </p:sp>
    </p:spTree>
    <p:extLst>
      <p:ext uri="{BB962C8B-B14F-4D97-AF65-F5344CB8AC3E}">
        <p14:creationId xmlns:p14="http://schemas.microsoft.com/office/powerpoint/2010/main" val="2941088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AU" dirty="0"/>
          </a:p>
        </p:txBody>
      </p:sp>
      <p:sp>
        <p:nvSpPr>
          <p:cNvPr id="3" name="Date Placeholder 2"/>
          <p:cNvSpPr>
            <a:spLocks noGrp="1"/>
          </p:cNvSpPr>
          <p:nvPr>
            <p:ph type="dt" sz="half" idx="10"/>
          </p:nvPr>
        </p:nvSpPr>
        <p:spPr/>
        <p:txBody>
          <a:bodyPr/>
          <a:lstStyle/>
          <a:p>
            <a:pPr>
              <a:defRPr/>
            </a:pPr>
            <a:fld id="{577F2406-2D8E-4038-A547-601429253C4A}" type="datetimeFigureOut">
              <a:rPr lang="en-US" smtClean="0"/>
              <a:pPr>
                <a:defRPr/>
              </a:pPr>
              <a:t>6/20/2018</a:t>
            </a:fld>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2CD3063A-E339-4C2D-8240-46A917D7AEF4}" type="slidenum">
              <a:rPr lang="en-AU" smtClean="0"/>
              <a:pPr>
                <a:defRPr/>
              </a:pPr>
              <a:t>‹#›</a:t>
            </a:fld>
            <a:endParaRPr lang="en-AU"/>
          </a:p>
        </p:txBody>
      </p:sp>
      <p:sp>
        <p:nvSpPr>
          <p:cNvPr id="7" name="Content Placeholder 6"/>
          <p:cNvSpPr>
            <a:spLocks noGrp="1"/>
          </p:cNvSpPr>
          <p:nvPr>
            <p:ph sz="quarter" idx="13"/>
          </p:nvPr>
        </p:nvSpPr>
        <p:spPr>
          <a:xfrm>
            <a:off x="468313" y="1628775"/>
            <a:ext cx="8207375" cy="46799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2547918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pPr>
              <a:defRPr/>
            </a:pPr>
            <a:fld id="{577F2406-2D8E-4038-A547-601429253C4A}" type="datetimeFigureOut">
              <a:rPr lang="en-US" smtClean="0"/>
              <a:pPr>
                <a:defRPr/>
              </a:pPr>
              <a:t>6/20/2018</a:t>
            </a:fld>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2CD3063A-E339-4C2D-8240-46A917D7AEF4}" type="slidenum">
              <a:rPr lang="en-AU" smtClean="0"/>
              <a:pPr>
                <a:defRPr/>
              </a:pPr>
              <a:t>‹#›</a:t>
            </a:fld>
            <a:endParaRPr lang="en-AU"/>
          </a:p>
        </p:txBody>
      </p:sp>
      <p:sp>
        <p:nvSpPr>
          <p:cNvPr id="7" name="Content Placeholder 6"/>
          <p:cNvSpPr>
            <a:spLocks noGrp="1"/>
          </p:cNvSpPr>
          <p:nvPr>
            <p:ph sz="quarter" idx="13"/>
          </p:nvPr>
        </p:nvSpPr>
        <p:spPr>
          <a:xfrm>
            <a:off x="468313" y="1628774"/>
            <a:ext cx="4032250" cy="46805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8"/>
          <p:cNvSpPr>
            <a:spLocks noGrp="1"/>
          </p:cNvSpPr>
          <p:nvPr>
            <p:ph sz="quarter" idx="14"/>
          </p:nvPr>
        </p:nvSpPr>
        <p:spPr>
          <a:xfrm>
            <a:off x="4572000" y="1628775"/>
            <a:ext cx="4103688" cy="46799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2247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pPr>
              <a:defRPr/>
            </a:pPr>
            <a:fld id="{577F2406-2D8E-4038-A547-601429253C4A}" type="datetimeFigureOut">
              <a:rPr lang="en-US" smtClean="0"/>
              <a:pPr>
                <a:defRPr/>
              </a:pPr>
              <a:t>6/20/2018</a:t>
            </a:fld>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2CD3063A-E339-4C2D-8240-46A917D7AEF4}" type="slidenum">
              <a:rPr lang="en-AU" smtClean="0"/>
              <a:pPr>
                <a:defRPr/>
              </a:pPr>
              <a:t>‹#›</a:t>
            </a:fld>
            <a:endParaRPr lang="en-AU"/>
          </a:p>
        </p:txBody>
      </p:sp>
      <p:sp>
        <p:nvSpPr>
          <p:cNvPr id="7" name="Picture Placeholder 6"/>
          <p:cNvSpPr>
            <a:spLocks noGrp="1"/>
          </p:cNvSpPr>
          <p:nvPr>
            <p:ph type="pic" sz="quarter" idx="13"/>
          </p:nvPr>
        </p:nvSpPr>
        <p:spPr>
          <a:xfrm rot="480000">
            <a:off x="3536567" y="2036547"/>
            <a:ext cx="5111750" cy="4104034"/>
          </a:xfrm>
        </p:spPr>
        <p:txBody>
          <a:bodyPr/>
          <a:lstStyle/>
          <a:p>
            <a:endParaRPr lang="en-AU"/>
          </a:p>
        </p:txBody>
      </p:sp>
      <p:sp>
        <p:nvSpPr>
          <p:cNvPr id="9" name="Text Placeholder 8"/>
          <p:cNvSpPr>
            <a:spLocks noGrp="1"/>
          </p:cNvSpPr>
          <p:nvPr>
            <p:ph type="body" sz="quarter" idx="14"/>
          </p:nvPr>
        </p:nvSpPr>
        <p:spPr>
          <a:xfrm>
            <a:off x="468313" y="1628800"/>
            <a:ext cx="3311525" cy="46805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418562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923950"/>
          </a:xfrm>
        </p:spPr>
        <p:txBody>
          <a:bodyPr/>
          <a:lstStyle/>
          <a:p>
            <a:r>
              <a:rPr lang="en-US" dirty="0"/>
              <a:t>Click to edit Master title style</a:t>
            </a:r>
          </a:p>
        </p:txBody>
      </p:sp>
      <p:sp>
        <p:nvSpPr>
          <p:cNvPr id="3" name="Content Placeholder 2"/>
          <p:cNvSpPr>
            <a:spLocks noGrp="1"/>
          </p:cNvSpPr>
          <p:nvPr>
            <p:ph idx="1"/>
          </p:nvPr>
        </p:nvSpPr>
        <p:spPr>
          <a:xfrm>
            <a:off x="457200" y="1772817"/>
            <a:ext cx="8229600" cy="455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D114A7DF-FA70-4595-905D-55FB9A4338EA}" type="datetimeFigureOut">
              <a:rPr lang="en-US"/>
              <a:pPr>
                <a:defRPr/>
              </a:pPr>
              <a:t>6/20/2018</a:t>
            </a:fld>
            <a:endParaRPr lang="en-AU"/>
          </a:p>
        </p:txBody>
      </p:sp>
      <p:sp>
        <p:nvSpPr>
          <p:cNvPr id="5" name="Footer Placeholder 21"/>
          <p:cNvSpPr>
            <a:spLocks noGrp="1"/>
          </p:cNvSpPr>
          <p:nvPr>
            <p:ph type="ftr" sz="quarter" idx="11"/>
          </p:nvPr>
        </p:nvSpPr>
        <p:spPr/>
        <p:txBody>
          <a:bodyPr/>
          <a:lstStyle>
            <a:lvl1pPr>
              <a:defRPr/>
            </a:lvl1pPr>
          </a:lstStyle>
          <a:p>
            <a:pPr>
              <a:defRPr/>
            </a:pPr>
            <a:endParaRPr lang="en-AU"/>
          </a:p>
        </p:txBody>
      </p:sp>
      <p:sp>
        <p:nvSpPr>
          <p:cNvPr id="6" name="Slide Number Placeholder 17"/>
          <p:cNvSpPr>
            <a:spLocks noGrp="1"/>
          </p:cNvSpPr>
          <p:nvPr>
            <p:ph type="sldNum" sz="quarter" idx="12"/>
          </p:nvPr>
        </p:nvSpPr>
        <p:spPr/>
        <p:txBody>
          <a:bodyPr/>
          <a:lstStyle>
            <a:lvl1pPr>
              <a:defRPr/>
            </a:lvl1pPr>
          </a:lstStyle>
          <a:p>
            <a:pPr>
              <a:defRPr/>
            </a:pPr>
            <a:fld id="{B693F73C-094C-4F74-BA23-F6B9A08B9A4A}"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fld id="{E9660610-83E4-4BD8-B65E-1AC2968312C7}" type="datetimeFigureOut">
              <a:rPr lang="en-US"/>
              <a:pPr>
                <a:defRPr/>
              </a:pPr>
              <a:t>6/20/2018</a:t>
            </a:fld>
            <a:endParaRPr lang="en-AU"/>
          </a:p>
        </p:txBody>
      </p:sp>
      <p:sp>
        <p:nvSpPr>
          <p:cNvPr id="4" name="Footer Placeholder 21"/>
          <p:cNvSpPr>
            <a:spLocks noGrp="1"/>
          </p:cNvSpPr>
          <p:nvPr>
            <p:ph type="ftr" sz="quarter" idx="11"/>
          </p:nvPr>
        </p:nvSpPr>
        <p:spPr/>
        <p:txBody>
          <a:bodyPr/>
          <a:lstStyle>
            <a:lvl1pPr>
              <a:defRPr/>
            </a:lvl1pPr>
          </a:lstStyle>
          <a:p>
            <a:pPr>
              <a:defRPr/>
            </a:pPr>
            <a:endParaRPr lang="en-AU"/>
          </a:p>
        </p:txBody>
      </p:sp>
      <p:sp>
        <p:nvSpPr>
          <p:cNvPr id="5" name="Slide Number Placeholder 17"/>
          <p:cNvSpPr>
            <a:spLocks noGrp="1"/>
          </p:cNvSpPr>
          <p:nvPr>
            <p:ph type="sldNum" sz="quarter" idx="12"/>
          </p:nvPr>
        </p:nvSpPr>
        <p:spPr/>
        <p:txBody>
          <a:bodyPr/>
          <a:lstStyle>
            <a:lvl1pPr>
              <a:defRPr/>
            </a:lvl1pPr>
          </a:lstStyle>
          <a:p>
            <a:pPr>
              <a:defRPr/>
            </a:pPr>
            <a:fld id="{6A0D6AAE-5C6F-457D-B903-13DBBBF5E631}"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a:t>Click to edit Master title style</a:t>
            </a:r>
            <a:endParaRPr lang="en-AU"/>
          </a:p>
        </p:txBody>
      </p:sp>
      <p:sp>
        <p:nvSpPr>
          <p:cNvPr id="3" name="Text Placeholder 2"/>
          <p:cNvSpPr>
            <a:spLocks noGrp="1"/>
          </p:cNvSpPr>
          <p:nvPr>
            <p:ph type="body" sz="half" idx="1"/>
          </p:nvPr>
        </p:nvSpPr>
        <p:spPr>
          <a:xfrm>
            <a:off x="457200" y="1828800"/>
            <a:ext cx="40386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828800"/>
            <a:ext cx="4038600" cy="464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228600" y="6537328"/>
            <a:ext cx="1981200" cy="244475"/>
          </a:xfrm>
          <a:prstGeom prst="rect">
            <a:avLst/>
          </a:prstGeom>
        </p:spPr>
        <p:txBody>
          <a:bodyPr/>
          <a:lstStyle/>
          <a:p>
            <a:fld id="{40157A02-0796-4858-86DA-88240E794651}" type="datetime1">
              <a:rPr lang="en-US" smtClean="0"/>
              <a:t>6/20/2018</a:t>
            </a:fld>
            <a:endParaRPr lang="en-US" dirty="0"/>
          </a:p>
        </p:txBody>
      </p:sp>
      <p:sp>
        <p:nvSpPr>
          <p:cNvPr id="5" name="Footer Placeholder 4"/>
          <p:cNvSpPr>
            <a:spLocks noGrp="1"/>
          </p:cNvSpPr>
          <p:nvPr>
            <p:ph type="ftr" sz="quarter" idx="11"/>
          </p:nvPr>
        </p:nvSpPr>
        <p:spPr>
          <a:xfrm>
            <a:off x="2514600" y="6537328"/>
            <a:ext cx="3962400" cy="244475"/>
          </a:xfrm>
          <a:prstGeom prst="rect">
            <a:avLst/>
          </a:prstGeom>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a:xfrm>
            <a:off x="6553200" y="6537328"/>
            <a:ext cx="2438400" cy="244475"/>
          </a:xfrm>
          <a:prstGeom prst="rect">
            <a:avLst/>
          </a:prstGeom>
        </p:spPr>
        <p:txBody>
          <a:bodyPr/>
          <a:lstStyle>
            <a:lvl1pPr>
              <a:defRPr>
                <a:solidFill>
                  <a:srgbClr val="FFFFFF"/>
                </a:solidFill>
              </a:defRPr>
            </a:lvl1pPr>
          </a:lstStyle>
          <a:p>
            <a:fld id="{FDE6C38D-AFC4-408E-BDEC-E8F40A67916E}" type="slidenum">
              <a:rPr lang="en-US" smtClean="0"/>
              <a:pPr/>
              <a:t>‹#›</a:t>
            </a:fld>
            <a:endParaRPr lang="en-US" dirty="0"/>
          </a:p>
        </p:txBody>
      </p:sp>
    </p:spTree>
    <p:extLst>
      <p:ext uri="{BB962C8B-B14F-4D97-AF65-F5344CB8AC3E}">
        <p14:creationId xmlns:p14="http://schemas.microsoft.com/office/powerpoint/2010/main" val="1726304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1706562"/>
            <a:ext cx="4267200" cy="4541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1" y="1706562"/>
            <a:ext cx="4267202" cy="45418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3"/>
          <p:cNvSpPr>
            <a:spLocks noGrp="1"/>
          </p:cNvSpPr>
          <p:nvPr>
            <p:ph type="dt" sz="half" idx="10"/>
          </p:nvPr>
        </p:nvSpPr>
        <p:spPr>
          <a:xfrm>
            <a:off x="228600" y="6537328"/>
            <a:ext cx="1981200" cy="244475"/>
          </a:xfrm>
          <a:prstGeom prst="rect">
            <a:avLst/>
          </a:prstGeom>
        </p:spPr>
        <p:txBody>
          <a:bodyPr/>
          <a:lstStyle/>
          <a:p>
            <a:fld id="{52DE8E7B-B410-4D79-B010-BA2AA08A51E8}" type="datetime1">
              <a:rPr lang="en-US" smtClean="0"/>
              <a:t>6/20/2018</a:t>
            </a:fld>
            <a:endParaRPr lang="en-US" dirty="0"/>
          </a:p>
        </p:txBody>
      </p:sp>
      <p:sp>
        <p:nvSpPr>
          <p:cNvPr id="9" name="Footer Placeholder 4"/>
          <p:cNvSpPr>
            <a:spLocks noGrp="1"/>
          </p:cNvSpPr>
          <p:nvPr>
            <p:ph type="ftr" sz="quarter" idx="11"/>
          </p:nvPr>
        </p:nvSpPr>
        <p:spPr>
          <a:xfrm>
            <a:off x="2514600" y="6537328"/>
            <a:ext cx="3962400" cy="244475"/>
          </a:xfrm>
          <a:prstGeom prst="rect">
            <a:avLst/>
          </a:prstGeom>
        </p:spPr>
        <p:txBody>
          <a:bodyPr/>
          <a:lstStyle>
            <a:lvl1pPr>
              <a:defRPr>
                <a:solidFill>
                  <a:srgbClr val="FFFFFF"/>
                </a:solidFill>
              </a:defRPr>
            </a:lvl1pPr>
          </a:lstStyle>
          <a:p>
            <a:endParaRPr lang="en-US" dirty="0"/>
          </a:p>
        </p:txBody>
      </p:sp>
      <p:sp>
        <p:nvSpPr>
          <p:cNvPr id="10" name="Slide Number Placeholder 5"/>
          <p:cNvSpPr>
            <a:spLocks noGrp="1"/>
          </p:cNvSpPr>
          <p:nvPr>
            <p:ph type="sldNum" sz="quarter" idx="12"/>
          </p:nvPr>
        </p:nvSpPr>
        <p:spPr>
          <a:xfrm>
            <a:off x="6553200" y="6537328"/>
            <a:ext cx="2438400" cy="244475"/>
          </a:xfrm>
          <a:prstGeom prst="rect">
            <a:avLst/>
          </a:prstGeom>
        </p:spPr>
        <p:txBody>
          <a:bodyPr/>
          <a:lstStyle>
            <a:lvl1pPr>
              <a:defRPr>
                <a:solidFill>
                  <a:srgbClr val="FFFFFF"/>
                </a:solidFill>
              </a:defRPr>
            </a:lvl1pPr>
          </a:lstStyle>
          <a:p>
            <a:fld id="{FDE6C38D-AFC4-408E-BDEC-E8F40A67916E}" type="slidenum">
              <a:rPr lang="en-US" smtClean="0"/>
              <a:pPr/>
              <a:t>‹#›</a:t>
            </a:fld>
            <a:endParaRPr lang="en-US" dirty="0"/>
          </a:p>
        </p:txBody>
      </p:sp>
      <p:sp>
        <p:nvSpPr>
          <p:cNvPr id="11" name="Title 1"/>
          <p:cNvSpPr>
            <a:spLocks noGrp="1"/>
          </p:cNvSpPr>
          <p:nvPr>
            <p:ph type="title"/>
          </p:nvPr>
        </p:nvSpPr>
        <p:spPr>
          <a:xfrm>
            <a:off x="1600202" y="76201"/>
            <a:ext cx="6629400" cy="1219200"/>
          </a:xfrm>
        </p:spPr>
        <p:txBody>
          <a:bodyPr>
            <a:normAutofit/>
          </a:bodyPr>
          <a:lstStyle>
            <a:lvl1pPr>
              <a:defRPr sz="3300">
                <a:solidFill>
                  <a:schemeClr val="bg1"/>
                </a:solidFill>
              </a:defRPr>
            </a:lvl1pPr>
          </a:lstStyle>
          <a:p>
            <a:r>
              <a:rPr lang="en-US" dirty="0"/>
              <a:t>Click to edit Master title</a:t>
            </a:r>
          </a:p>
        </p:txBody>
      </p:sp>
    </p:spTree>
    <p:extLst>
      <p:ext uri="{BB962C8B-B14F-4D97-AF65-F5344CB8AC3E}">
        <p14:creationId xmlns:p14="http://schemas.microsoft.com/office/powerpoint/2010/main" val="3044256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851942"/>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dirty="0"/>
              <a:t>Click to edit Master title style</a:t>
            </a:r>
          </a:p>
        </p:txBody>
      </p:sp>
      <p:sp>
        <p:nvSpPr>
          <p:cNvPr id="1029" name="Text Placeholder 29"/>
          <p:cNvSpPr>
            <a:spLocks noGrp="1"/>
          </p:cNvSpPr>
          <p:nvPr>
            <p:ph type="body" idx="1"/>
          </p:nvPr>
        </p:nvSpPr>
        <p:spPr bwMode="auto">
          <a:xfrm>
            <a:off x="457200" y="1628801"/>
            <a:ext cx="8229600" cy="4680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mn-cs"/>
              </a:defRPr>
            </a:lvl1pPr>
          </a:lstStyle>
          <a:p>
            <a:pPr>
              <a:defRPr/>
            </a:pPr>
            <a:fld id="{577F2406-2D8E-4038-A547-601429253C4A}" type="datetimeFigureOut">
              <a:rPr lang="en-US"/>
              <a:pPr>
                <a:defRPr/>
              </a:pPr>
              <a:t>6/20/2018</a:t>
            </a:fld>
            <a:endParaRPr lang="en-A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cs typeface="+mn-cs"/>
              </a:defRPr>
            </a:lvl1pPr>
          </a:lstStyle>
          <a:p>
            <a:pPr>
              <a:defRPr/>
            </a:pPr>
            <a:endParaRPr lang="en-A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cs typeface="+mn-cs"/>
              </a:defRPr>
            </a:lvl1pPr>
          </a:lstStyle>
          <a:p>
            <a:pPr>
              <a:defRPr/>
            </a:pPr>
            <a:fld id="{2CD3063A-E339-4C2D-8240-46A917D7AEF4}" type="slidenum">
              <a:rPr lang="en-AU"/>
              <a:pPr>
                <a:defRPr/>
              </a:pPr>
              <a:t>‹#›</a:t>
            </a:fld>
            <a:endParaRPr lang="en-AU"/>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cs typeface="+mn-cs"/>
              </a:endParaRPr>
            </a:p>
          </p:txBody>
        </p:sp>
      </p:grpSp>
    </p:spTree>
  </p:cSld>
  <p:clrMap bg1="lt1" tx1="dk1" bg2="lt2" tx2="dk2" accent1="accent1" accent2="accent2" accent3="accent3" accent4="accent4" accent5="accent5" accent6="accent6" hlink="hlink" folHlink="folHlink"/>
  <p:sldLayoutIdLst>
    <p:sldLayoutId id="2147483880" r:id="rId1"/>
    <p:sldLayoutId id="2147483878" r:id="rId2"/>
    <p:sldLayoutId id="2147483879" r:id="rId3"/>
    <p:sldLayoutId id="2147483866" r:id="rId4"/>
    <p:sldLayoutId id="2147483869" r:id="rId5"/>
    <p:sldLayoutId id="2147483877" r:id="rId6"/>
    <p:sldLayoutId id="2147483881" r:id="rId7"/>
    <p:sldLayoutId id="2147483882" r:id="rId8"/>
  </p:sldLayoutIdLst>
  <p:txStyles>
    <p:titleStyle>
      <a:lvl1pPr algn="l" rtl="0" eaLnBrk="0" fontAlgn="base" hangingPunct="0">
        <a:spcBef>
          <a:spcPct val="0"/>
        </a:spcBef>
        <a:spcAft>
          <a:spcPct val="0"/>
        </a:spcAft>
        <a:defRPr sz="5000" b="1"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3600" kern="1200" baseline="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3200" kern="1200" baseline="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800" kern="1200" baseline="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800" kern="1200" baseline="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800" kern="1200" baseline="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ridge-project.org/"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AU"/>
              <a:t> </a:t>
            </a:r>
            <a:endParaRPr lang="en-AU" sz="3600"/>
          </a:p>
        </p:txBody>
      </p:sp>
      <p:sp>
        <p:nvSpPr>
          <p:cNvPr id="6147" name="Rectangle 3"/>
          <p:cNvSpPr>
            <a:spLocks noGrp="1" noChangeArrowheads="1"/>
          </p:cNvSpPr>
          <p:nvPr>
            <p:ph idx="1"/>
          </p:nvPr>
        </p:nvSpPr>
        <p:spPr>
          <a:xfrm>
            <a:off x="380305" y="5517232"/>
            <a:ext cx="8229600" cy="629816"/>
          </a:xfrm>
        </p:spPr>
        <p:txBody>
          <a:bodyPr/>
          <a:lstStyle/>
          <a:p>
            <a:pPr marL="0" indent="0" algn="r" eaLnBrk="1" hangingPunct="1">
              <a:buNone/>
              <a:defRPr/>
            </a:pPr>
            <a:r>
              <a:rPr lang="en-AU" i="1" u="sng" dirty="0">
                <a:solidFill>
                  <a:srgbClr val="33CCFF"/>
                </a:solidFill>
                <a:latin typeface="+mj-lt"/>
                <a:hlinkClick r:id="rId3"/>
              </a:rPr>
              <a:t>http://</a:t>
            </a:r>
            <a:r>
              <a:rPr lang="en-AU" sz="3600" i="1" u="sng" dirty="0">
                <a:solidFill>
                  <a:srgbClr val="33CCFF"/>
                </a:solidFill>
                <a:latin typeface="+mj-lt"/>
                <a:hlinkClick r:id="rId3"/>
              </a:rPr>
              <a:t>bridge-project.org/</a:t>
            </a:r>
            <a:endParaRPr lang="en-AU" sz="3600" i="1" u="sng" dirty="0">
              <a:solidFill>
                <a:srgbClr val="33CCFF"/>
              </a:solidFill>
              <a:latin typeface="+mj-lt"/>
            </a:endParaRP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7249" y="1787112"/>
            <a:ext cx="8443223" cy="3298072"/>
          </a:xfrm>
          <a:prstGeom prst="rect">
            <a:avLst/>
          </a:prstGeom>
        </p:spPr>
      </p:pic>
    </p:spTree>
    <p:extLst>
      <p:ext uri="{BB962C8B-B14F-4D97-AF65-F5344CB8AC3E}">
        <p14:creationId xmlns:p14="http://schemas.microsoft.com/office/powerpoint/2010/main" val="2504668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International Instruments (Youth)</a:t>
            </a:r>
            <a:endParaRPr lang="en-AU" dirty="0"/>
          </a:p>
        </p:txBody>
      </p:sp>
      <p:sp>
        <p:nvSpPr>
          <p:cNvPr id="6" name="Content Placeholder 5"/>
          <p:cNvSpPr>
            <a:spLocks noGrp="1"/>
          </p:cNvSpPr>
          <p:nvPr>
            <p:ph sz="quarter" idx="13"/>
          </p:nvPr>
        </p:nvSpPr>
        <p:spPr>
          <a:xfrm>
            <a:off x="251520" y="1628775"/>
            <a:ext cx="8640959" cy="4679950"/>
          </a:xfrm>
        </p:spPr>
        <p:txBody>
          <a:bodyPr/>
          <a:lstStyle/>
          <a:p>
            <a:r>
              <a:rPr lang="en-AU" sz="1800" b="1" dirty="0"/>
              <a:t>The Universal Declaration of Human Rights (1948)</a:t>
            </a:r>
          </a:p>
          <a:p>
            <a:r>
              <a:rPr lang="en-AU" sz="1800" b="1" dirty="0"/>
              <a:t>International Covenant on Civil and Political Rights (ICCPR) (1966)</a:t>
            </a:r>
          </a:p>
          <a:p>
            <a:r>
              <a:rPr lang="en-AU" sz="1800" b="1" dirty="0"/>
              <a:t>The United Nations’ Convention on the Rights of the Child (1989)</a:t>
            </a:r>
          </a:p>
          <a:p>
            <a:r>
              <a:rPr lang="en-AU" sz="1800" b="1" dirty="0"/>
              <a:t>The UN World Programme of Action for Youth (WPAY) (1996)</a:t>
            </a:r>
          </a:p>
          <a:p>
            <a:r>
              <a:rPr lang="en-AU" sz="1800" b="1" dirty="0"/>
              <a:t>UN General Assembly Resolution A/RES/58/133, Policies and programmes involving youth (2003)</a:t>
            </a:r>
          </a:p>
          <a:p>
            <a:r>
              <a:rPr lang="en-AU" sz="1800" b="1" dirty="0"/>
              <a:t>United Nations Development Group - Strategic Action Plan on Young People 2010-2011 (2010)</a:t>
            </a:r>
          </a:p>
          <a:p>
            <a:r>
              <a:rPr lang="en-AU" sz="1800" b="1" dirty="0"/>
              <a:t>122nd Assembly of the Inter-Parliamentary Union (IPU) adopted an ambitious resolution on youth (2010)</a:t>
            </a:r>
          </a:p>
          <a:p>
            <a:r>
              <a:rPr lang="en-AU" sz="1800" b="1" dirty="0"/>
              <a:t>UNDP Youth Strategy (2014-2017) “Empowered Youth, Sustainable Future” (2014)</a:t>
            </a:r>
          </a:p>
          <a:p>
            <a:r>
              <a:rPr lang="en-AU" sz="1800" b="1" dirty="0"/>
              <a:t>Security Council Resolution 2250 on youth, peace and security (2015) General Assembly Resolution Transforming our world: the 2030 Agenda for Sustainable Development (2015)</a:t>
            </a:r>
          </a:p>
          <a:p>
            <a:r>
              <a:rPr lang="en-AU" sz="1800" b="1" dirty="0"/>
              <a:t>2030 Agenda for Sustainable Development and the SDG 16</a:t>
            </a:r>
          </a:p>
          <a:p>
            <a:r>
              <a:rPr lang="en-AU" sz="1800" b="1" dirty="0"/>
              <a:t>UNDP, Youth Global Programme for Sustainable Development and Peace – Youth-GPS (2016–2020) (2016)</a:t>
            </a:r>
          </a:p>
          <a:p>
            <a:r>
              <a:rPr lang="en-AU" sz="1800" b="1" dirty="0"/>
              <a:t>United Nations General Assembly Resolution A/RES/70/127 (2016)</a:t>
            </a:r>
          </a:p>
        </p:txBody>
      </p:sp>
    </p:spTree>
    <p:extLst>
      <p:ext uri="{BB962C8B-B14F-4D97-AF65-F5344CB8AC3E}">
        <p14:creationId xmlns:p14="http://schemas.microsoft.com/office/powerpoint/2010/main" val="1819002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4" name="Slide Number Placeholder 3"/>
          <p:cNvSpPr>
            <a:spLocks noGrp="1"/>
          </p:cNvSpPr>
          <p:nvPr>
            <p:ph type="sldNum" sz="quarter" idx="12"/>
          </p:nvPr>
        </p:nvSpPr>
        <p:spPr/>
        <p:txBody>
          <a:bodyPr/>
          <a:lstStyle/>
          <a:p>
            <a:fld id="{FDE6C38D-AFC4-408E-BDEC-E8F40A67916E}" type="slidenum">
              <a:rPr lang="en-US" smtClean="0"/>
              <a:pPr/>
              <a:t>11</a:t>
            </a:fld>
            <a:endParaRPr lang="en-US" dirty="0"/>
          </a:p>
        </p:txBody>
      </p:sp>
      <p:pic>
        <p:nvPicPr>
          <p:cNvPr id="5123" name="Picture 3" descr="F:\Bougainville Trip 2018\Drafts\Day 1\International Standards\CC.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43000" y="72872"/>
            <a:ext cx="5943600" cy="66623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8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en-US" b="1" dirty="0">
                <a:solidFill>
                  <a:srgbClr val="1E376C"/>
                </a:solidFill>
              </a:rPr>
              <a:t>Questions?</a:t>
            </a:r>
          </a:p>
        </p:txBody>
      </p:sp>
      <p:sp>
        <p:nvSpPr>
          <p:cNvPr id="5" name="Subtitle 4"/>
          <p:cNvSpPr>
            <a:spLocks noGrp="1"/>
          </p:cNvSpPr>
          <p:nvPr>
            <p:ph type="subTitle" idx="1"/>
          </p:nvPr>
        </p:nvSpPr>
        <p:spPr/>
        <p:txBody>
          <a:bodyPr/>
          <a:lstStyle/>
          <a:p>
            <a:r>
              <a:rPr lang="en-US" dirty="0"/>
              <a:t>Thank You</a:t>
            </a:r>
          </a:p>
        </p:txBody>
      </p:sp>
      <p:sp>
        <p:nvSpPr>
          <p:cNvPr id="2" name="Slide Number Placeholder 1"/>
          <p:cNvSpPr>
            <a:spLocks noGrp="1"/>
          </p:cNvSpPr>
          <p:nvPr>
            <p:ph type="sldNum" sz="quarter" idx="12"/>
          </p:nvPr>
        </p:nvSpPr>
        <p:spPr/>
        <p:txBody>
          <a:bodyPr/>
          <a:lstStyle/>
          <a:p>
            <a:fld id="{FDE6C38D-AFC4-408E-BDEC-E8F40A67916E}" type="slidenum">
              <a:rPr lang="en-US" smtClean="0"/>
              <a:pPr/>
              <a:t>12</a:t>
            </a:fld>
            <a:endParaRPr lang="en-US" dirty="0"/>
          </a:p>
        </p:txBody>
      </p:sp>
    </p:spTree>
    <p:extLst>
      <p:ext uri="{BB962C8B-B14F-4D97-AF65-F5344CB8AC3E}">
        <p14:creationId xmlns:p14="http://schemas.microsoft.com/office/powerpoint/2010/main" val="1595890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AU" b="1" dirty="0">
                <a:solidFill>
                  <a:schemeClr val="tx1"/>
                </a:solidFill>
              </a:rPr>
              <a:t>International Standards for Elections</a:t>
            </a:r>
            <a:endParaRPr lang="en-US" dirty="0">
              <a:solidFill>
                <a:schemeClr val="tx1"/>
              </a:solidFill>
            </a:endParaRPr>
          </a:p>
        </p:txBody>
      </p:sp>
      <p:sp>
        <p:nvSpPr>
          <p:cNvPr id="3" name="Subtitle 2"/>
          <p:cNvSpPr>
            <a:spLocks noGrp="1"/>
          </p:cNvSpPr>
          <p:nvPr>
            <p:ph type="subTitle" idx="1"/>
          </p:nvPr>
        </p:nvSpPr>
        <p:spPr>
          <a:xfrm>
            <a:off x="685800" y="3886200"/>
            <a:ext cx="7543800" cy="1752600"/>
          </a:xfrm>
        </p:spPr>
        <p:txBody>
          <a:bodyPr>
            <a:normAutofit/>
          </a:bodyPr>
          <a:lstStyle/>
          <a:p>
            <a:endParaRPr lang="en-US" dirty="0"/>
          </a:p>
        </p:txBody>
      </p:sp>
      <p:sp>
        <p:nvSpPr>
          <p:cNvPr id="4" name="Slide Number Placeholder 3"/>
          <p:cNvSpPr>
            <a:spLocks noGrp="1"/>
          </p:cNvSpPr>
          <p:nvPr>
            <p:ph type="sldNum" sz="quarter" idx="12"/>
          </p:nvPr>
        </p:nvSpPr>
        <p:spPr/>
        <p:txBody>
          <a:bodyPr/>
          <a:lstStyle/>
          <a:p>
            <a:fld id="{FDE6C38D-AFC4-408E-BDEC-E8F40A67916E}" type="slidenum">
              <a:rPr lang="en-US" smtClean="0"/>
              <a:pPr/>
              <a:t>2</a:t>
            </a:fld>
            <a:endParaRPr lang="en-US" dirty="0"/>
          </a:p>
        </p:txBody>
      </p:sp>
    </p:spTree>
    <p:extLst>
      <p:ext uri="{BB962C8B-B14F-4D97-AF65-F5344CB8AC3E}">
        <p14:creationId xmlns:p14="http://schemas.microsoft.com/office/powerpoint/2010/main" val="4203890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AU" b="1" dirty="0"/>
              <a:t>Session Objectives</a:t>
            </a:r>
          </a:p>
        </p:txBody>
      </p:sp>
      <p:sp>
        <p:nvSpPr>
          <p:cNvPr id="3" name="Content Placeholder 2"/>
          <p:cNvSpPr>
            <a:spLocks noGrp="1"/>
          </p:cNvSpPr>
          <p:nvPr>
            <p:ph idx="1"/>
          </p:nvPr>
        </p:nvSpPr>
        <p:spPr/>
        <p:txBody>
          <a:bodyPr>
            <a:normAutofit/>
          </a:bodyPr>
          <a:lstStyle/>
          <a:p>
            <a:r>
              <a:rPr lang="en-AU" sz="4400" dirty="0"/>
              <a:t>To gain awareness of the international obligations/commitments and standards in elections</a:t>
            </a:r>
          </a:p>
          <a:p>
            <a:endParaRPr lang="en-AU" dirty="0"/>
          </a:p>
        </p:txBody>
      </p:sp>
      <p:sp>
        <p:nvSpPr>
          <p:cNvPr id="4" name="Slide Number Placeholder 3"/>
          <p:cNvSpPr>
            <a:spLocks noGrp="1"/>
          </p:cNvSpPr>
          <p:nvPr>
            <p:ph type="sldNum" sz="quarter" idx="12"/>
          </p:nvPr>
        </p:nvSpPr>
        <p:spPr/>
        <p:txBody>
          <a:bodyPr/>
          <a:lstStyle/>
          <a:p>
            <a:fld id="{FDE6C38D-AFC4-408E-BDEC-E8F40A67916E}" type="slidenum">
              <a:rPr lang="en-US" smtClean="0"/>
              <a:pPr/>
              <a:t>3</a:t>
            </a:fld>
            <a:endParaRPr lang="en-US" dirty="0"/>
          </a:p>
        </p:txBody>
      </p:sp>
    </p:spTree>
    <p:extLst>
      <p:ext uri="{BB962C8B-B14F-4D97-AF65-F5344CB8AC3E}">
        <p14:creationId xmlns:p14="http://schemas.microsoft.com/office/powerpoint/2010/main" val="2024536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620688"/>
            <a:ext cx="8229600" cy="1656184"/>
          </a:xfrm>
        </p:spPr>
        <p:txBody>
          <a:bodyPr/>
          <a:lstStyle/>
          <a:p>
            <a:pPr algn="ctr"/>
            <a:r>
              <a:rPr lang="en-US" b="1" dirty="0">
                <a:latin typeface="+mn-lt"/>
              </a:rPr>
              <a:t>Credible/Democratic/Free and Fair Elections</a:t>
            </a:r>
            <a:endParaRPr lang="en-AU" dirty="0">
              <a:latin typeface="+mn-lt"/>
            </a:endParaRPr>
          </a:p>
        </p:txBody>
      </p:sp>
      <p:sp>
        <p:nvSpPr>
          <p:cNvPr id="3" name="Content Placeholder 2"/>
          <p:cNvSpPr>
            <a:spLocks noGrp="1"/>
          </p:cNvSpPr>
          <p:nvPr>
            <p:ph idx="1"/>
          </p:nvPr>
        </p:nvSpPr>
        <p:spPr>
          <a:xfrm>
            <a:off x="457200" y="2708919"/>
            <a:ext cx="8229600" cy="3615681"/>
          </a:xfrm>
        </p:spPr>
        <p:txBody>
          <a:bodyPr/>
          <a:lstStyle/>
          <a:p>
            <a:r>
              <a:rPr lang="en-US" sz="5400" b="1" dirty="0"/>
              <a:t>Universal</a:t>
            </a:r>
          </a:p>
          <a:p>
            <a:r>
              <a:rPr lang="en-US" sz="5400" b="1" dirty="0"/>
              <a:t>Equal</a:t>
            </a:r>
          </a:p>
          <a:p>
            <a:r>
              <a:rPr lang="en-US" sz="5400" b="1" dirty="0"/>
              <a:t>Secret </a:t>
            </a:r>
          </a:p>
          <a:p>
            <a:r>
              <a:rPr lang="en-US" sz="5400" b="1" dirty="0"/>
              <a:t>Competitive</a:t>
            </a:r>
          </a:p>
          <a:p>
            <a:endParaRPr lang="en-AU" dirty="0"/>
          </a:p>
        </p:txBody>
      </p:sp>
    </p:spTree>
    <p:extLst>
      <p:ext uri="{BB962C8B-B14F-4D97-AF65-F5344CB8AC3E}">
        <p14:creationId xmlns:p14="http://schemas.microsoft.com/office/powerpoint/2010/main" val="1683398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519864" cy="1440160"/>
          </a:xfrm>
        </p:spPr>
        <p:txBody>
          <a:bodyPr>
            <a:noAutofit/>
          </a:bodyPr>
          <a:lstStyle/>
          <a:p>
            <a:pPr algn="ctr"/>
            <a:r>
              <a:rPr lang="en-AU" sz="3600" b="1" dirty="0">
                <a:latin typeface="Trebuchet MS" panose="020B0603020202020204" pitchFamily="34" charset="0"/>
              </a:rPr>
              <a:t>International obligations/commitments, principles and best practices</a:t>
            </a:r>
          </a:p>
        </p:txBody>
      </p:sp>
      <p:sp>
        <p:nvSpPr>
          <p:cNvPr id="3" name="Content Placeholder 2"/>
          <p:cNvSpPr>
            <a:spLocks noGrp="1"/>
          </p:cNvSpPr>
          <p:nvPr>
            <p:ph idx="1"/>
          </p:nvPr>
        </p:nvSpPr>
        <p:spPr>
          <a:xfrm>
            <a:off x="0" y="2348880"/>
            <a:ext cx="9144000" cy="4176464"/>
          </a:xfrm>
        </p:spPr>
        <p:txBody>
          <a:bodyPr>
            <a:noAutofit/>
          </a:bodyPr>
          <a:lstStyle/>
          <a:p>
            <a:pPr marL="0" indent="0">
              <a:buNone/>
            </a:pPr>
            <a:r>
              <a:rPr lang="en-AU" sz="2400" dirty="0">
                <a:latin typeface="Trebuchet MS" panose="020B0603020202020204" pitchFamily="34" charset="0"/>
              </a:rPr>
              <a:t>Represent a common understanding of what democratic elections should or should not do:</a:t>
            </a:r>
          </a:p>
          <a:p>
            <a:endParaRPr lang="en-AU" sz="2400" dirty="0">
              <a:latin typeface="Trebuchet MS" panose="020B0603020202020204" pitchFamily="34" charset="0"/>
            </a:endParaRPr>
          </a:p>
          <a:p>
            <a:r>
              <a:rPr lang="en-AU" sz="2400" dirty="0">
                <a:latin typeface="Trebuchet MS" panose="020B0603020202020204" pitchFamily="34" charset="0"/>
              </a:rPr>
              <a:t>International Public Law, Customary law	                </a:t>
            </a:r>
          </a:p>
          <a:p>
            <a:pPr indent="-342900"/>
            <a:r>
              <a:rPr lang="en-AU" sz="2400" dirty="0">
                <a:latin typeface="Trebuchet MS" panose="020B0603020202020204" pitchFamily="34" charset="0"/>
              </a:rPr>
              <a:t>International Best Practice</a:t>
            </a:r>
          </a:p>
          <a:p>
            <a:pPr indent="-342900"/>
            <a:r>
              <a:rPr lang="en-AU" sz="2400" dirty="0">
                <a:latin typeface="Trebuchet MS" panose="020B0603020202020204" pitchFamily="34" charset="0"/>
              </a:rPr>
              <a:t>Regional treaties</a:t>
            </a:r>
          </a:p>
          <a:p>
            <a:pPr indent="-342900"/>
            <a:r>
              <a:rPr lang="en-AU" sz="2400" dirty="0">
                <a:latin typeface="Trebuchet MS" panose="020B0603020202020204" pitchFamily="34" charset="0"/>
              </a:rPr>
              <a:t>Declarations &amp; political commitments</a:t>
            </a:r>
          </a:p>
          <a:p>
            <a:pPr marL="0" indent="0">
              <a:buNone/>
            </a:pPr>
            <a:r>
              <a:rPr lang="en-AU" sz="2400" dirty="0"/>
              <a:t>International and regional treaties and agreements provide a framework of norms against which a country’s electoral legal arrangements can be deﬁned and assessed.</a:t>
            </a:r>
          </a:p>
          <a:p>
            <a:pPr indent="-342900"/>
            <a:endParaRPr lang="en-AU" sz="2400" dirty="0">
              <a:latin typeface="Trebuchet MS" panose="020B0603020202020204" pitchFamily="34" charset="0"/>
            </a:endParaRPr>
          </a:p>
        </p:txBody>
      </p:sp>
    </p:spTree>
    <p:extLst>
      <p:ext uri="{BB962C8B-B14F-4D97-AF65-F5344CB8AC3E}">
        <p14:creationId xmlns:p14="http://schemas.microsoft.com/office/powerpoint/2010/main" val="3229711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b="1" dirty="0">
                <a:solidFill>
                  <a:schemeClr val="tx1"/>
                </a:solidFill>
              </a:rPr>
              <a:t>Legal Status of International Instruments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032016498"/>
              </p:ext>
            </p:extLst>
          </p:nvPr>
        </p:nvGraphicFramePr>
        <p:xfrm>
          <a:off x="467544" y="170081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8391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323528" y="76201"/>
            <a:ext cx="8640960" cy="1219200"/>
          </a:xfrm>
        </p:spPr>
        <p:txBody>
          <a:bodyPr>
            <a:normAutofit fontScale="90000"/>
          </a:bodyPr>
          <a:lstStyle/>
          <a:p>
            <a:pPr algn="ctr"/>
            <a:r>
              <a:rPr lang="en-US" sz="4000" b="1" dirty="0">
                <a:solidFill>
                  <a:schemeClr val="tx1"/>
                </a:solidFill>
                <a:latin typeface="+mn-lt"/>
              </a:rPr>
              <a:t>Principal Obligations  for Democratic Elections:  THE BIG 10!!!</a:t>
            </a:r>
          </a:p>
        </p:txBody>
      </p:sp>
      <p:sp>
        <p:nvSpPr>
          <p:cNvPr id="172035" name="Rectangle 3"/>
          <p:cNvSpPr>
            <a:spLocks noGrp="1" noChangeArrowheads="1"/>
          </p:cNvSpPr>
          <p:nvPr>
            <p:ph type="body" sz="half" idx="1"/>
          </p:nvPr>
        </p:nvSpPr>
        <p:spPr/>
        <p:txBody>
          <a:bodyPr/>
          <a:lstStyle/>
          <a:p>
            <a:r>
              <a:rPr lang="en-US" sz="2400" b="1" dirty="0"/>
              <a:t>Free Expression of the Will of the People</a:t>
            </a:r>
          </a:p>
          <a:p>
            <a:pPr lvl="1"/>
            <a:r>
              <a:rPr lang="en-US" sz="2000" dirty="0"/>
              <a:t>Security of the Person</a:t>
            </a:r>
          </a:p>
          <a:p>
            <a:r>
              <a:rPr lang="en-US" sz="2400" b="1" dirty="0"/>
              <a:t>Genuine Elections</a:t>
            </a:r>
          </a:p>
          <a:p>
            <a:pPr lvl="1"/>
            <a:r>
              <a:rPr lang="en-US" sz="2000" dirty="0"/>
              <a:t>Transparency</a:t>
            </a:r>
          </a:p>
          <a:p>
            <a:pPr lvl="1"/>
            <a:r>
              <a:rPr lang="en-US" sz="2000" dirty="0"/>
              <a:t>Freedom from Corruption</a:t>
            </a:r>
          </a:p>
          <a:p>
            <a:pPr lvl="1"/>
            <a:r>
              <a:rPr lang="en-US" sz="2000" dirty="0"/>
              <a:t>Freedom of Movement</a:t>
            </a:r>
          </a:p>
          <a:p>
            <a:pPr lvl="1"/>
            <a:r>
              <a:rPr lang="en-US" sz="2000" dirty="0"/>
              <a:t>Freedom of Assembly</a:t>
            </a:r>
          </a:p>
          <a:p>
            <a:pPr lvl="1"/>
            <a:r>
              <a:rPr lang="en-US" sz="2000" dirty="0"/>
              <a:t>Freedom of Association</a:t>
            </a:r>
          </a:p>
          <a:p>
            <a:pPr lvl="1"/>
            <a:r>
              <a:rPr lang="en-US" sz="2000" dirty="0"/>
              <a:t>Freedom of Expression and Access to Information</a:t>
            </a:r>
          </a:p>
          <a:p>
            <a:pPr lvl="1"/>
            <a:r>
              <a:rPr lang="en-US" sz="2000" dirty="0"/>
              <a:t>Freedom from Discrimination</a:t>
            </a:r>
          </a:p>
          <a:p>
            <a:pPr lvl="1"/>
            <a:endParaRPr lang="en-US" sz="2000" dirty="0">
              <a:latin typeface="Californian FB" pitchFamily="18" charset="0"/>
            </a:endParaRPr>
          </a:p>
        </p:txBody>
      </p:sp>
      <p:sp>
        <p:nvSpPr>
          <p:cNvPr id="172036" name="Rectangle 4"/>
          <p:cNvSpPr>
            <a:spLocks noGrp="1" noChangeArrowheads="1"/>
          </p:cNvSpPr>
          <p:nvPr>
            <p:ph type="body" sz="half" idx="2"/>
          </p:nvPr>
        </p:nvSpPr>
        <p:spPr/>
        <p:txBody>
          <a:bodyPr>
            <a:normAutofit lnSpcReduction="10000"/>
          </a:bodyPr>
          <a:lstStyle/>
          <a:p>
            <a:r>
              <a:rPr lang="en-US" sz="2400" b="1" dirty="0"/>
              <a:t>Periodic Elections</a:t>
            </a:r>
          </a:p>
          <a:p>
            <a:r>
              <a:rPr lang="en-US" sz="2400" b="1" dirty="0"/>
              <a:t>Universal Suffrage</a:t>
            </a:r>
          </a:p>
          <a:p>
            <a:r>
              <a:rPr lang="en-US" sz="2400" b="1" dirty="0"/>
              <a:t>Equal Suffrage</a:t>
            </a:r>
          </a:p>
          <a:p>
            <a:r>
              <a:rPr lang="en-US" sz="2400" b="1" dirty="0"/>
              <a:t>Right to participate in public affairs</a:t>
            </a:r>
          </a:p>
          <a:p>
            <a:r>
              <a:rPr lang="en-US" sz="2400" b="1" dirty="0"/>
              <a:t>Right to Vote</a:t>
            </a:r>
          </a:p>
          <a:p>
            <a:r>
              <a:rPr lang="en-US" sz="2400" b="1" dirty="0"/>
              <a:t>Right to be Elected</a:t>
            </a:r>
          </a:p>
          <a:p>
            <a:r>
              <a:rPr lang="en-US" sz="2400" b="1" dirty="0"/>
              <a:t>Secret Ballot</a:t>
            </a:r>
          </a:p>
          <a:p>
            <a:r>
              <a:rPr lang="en-US" sz="2400" b="1" dirty="0"/>
              <a:t>Right to Effective Remedy</a:t>
            </a:r>
          </a:p>
          <a:p>
            <a:pPr lvl="1"/>
            <a:r>
              <a:rPr lang="en-US" sz="2000" dirty="0"/>
              <a:t>Right to a fair and impartial hearing</a:t>
            </a:r>
          </a:p>
          <a:p>
            <a:endParaRPr lang="en-US" sz="2400" dirty="0">
              <a:latin typeface="Californian FB" pitchFamily="18" charset="0"/>
            </a:endParaRPr>
          </a:p>
        </p:txBody>
      </p:sp>
    </p:spTree>
    <p:extLst>
      <p:ext uri="{BB962C8B-B14F-4D97-AF65-F5344CB8AC3E}">
        <p14:creationId xmlns:p14="http://schemas.microsoft.com/office/powerpoint/2010/main" val="357326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457200" y="260648"/>
            <a:ext cx="8305800" cy="1296144"/>
          </a:xfrm>
        </p:spPr>
        <p:txBody>
          <a:bodyPr/>
          <a:lstStyle/>
          <a:p>
            <a:pPr algn="ctr">
              <a:defRPr/>
            </a:pPr>
            <a:r>
              <a:rPr lang="en-US" b="1" dirty="0">
                <a:solidFill>
                  <a:schemeClr val="tx1"/>
                </a:solidFill>
                <a:latin typeface="Helvetica Neue Light" charset="0"/>
                <a:ea typeface="ヒラギノ角ゴ ProN W3" charset="0"/>
                <a:cs typeface="ヒラギノ角ゴ ProN W3" charset="0"/>
              </a:rPr>
              <a:t>The </a:t>
            </a:r>
            <a:r>
              <a:rPr lang="ja-JP" altLang="en-US" b="1" dirty="0">
                <a:solidFill>
                  <a:schemeClr val="tx1"/>
                </a:solidFill>
                <a:latin typeface="Helvetica Neue Light" charset="0"/>
                <a:ea typeface="ヒラギノ角ゴ ProN W3" charset="0"/>
                <a:cs typeface="ヒラギノ角ゴ ProN W3" charset="0"/>
              </a:rPr>
              <a:t>“</a:t>
            </a:r>
            <a:r>
              <a:rPr lang="en-US" altLang="ja-JP" b="1" dirty="0">
                <a:solidFill>
                  <a:schemeClr val="tx1"/>
                </a:solidFill>
                <a:latin typeface="Helvetica Neue Light" charset="0"/>
                <a:ea typeface="ヒラギノ角ゴ ProN W3" charset="0"/>
                <a:cs typeface="ヒラギノ角ゴ ProN W3" charset="0"/>
              </a:rPr>
              <a:t>Essentials</a:t>
            </a:r>
            <a:r>
              <a:rPr lang="ja-JP" altLang="en-US" b="1" dirty="0">
                <a:solidFill>
                  <a:schemeClr val="tx1"/>
                </a:solidFill>
                <a:latin typeface="Helvetica Neue Light" charset="0"/>
                <a:ea typeface="ヒラギノ角ゴ ProN W3" charset="0"/>
                <a:cs typeface="ヒラギノ角ゴ ProN W3" charset="0"/>
              </a:rPr>
              <a:t>”</a:t>
            </a:r>
            <a:endParaRPr lang="en-US" b="1" dirty="0">
              <a:solidFill>
                <a:schemeClr val="tx1"/>
              </a:solidFill>
              <a:latin typeface="Helvetica Neue Light" charset="0"/>
              <a:ea typeface="ヒラギノ角ゴ ProN W3" charset="0"/>
              <a:cs typeface="ヒラギノ角ゴ ProN W3" charset="0"/>
            </a:endParaRPr>
          </a:p>
        </p:txBody>
      </p:sp>
      <p:sp>
        <p:nvSpPr>
          <p:cNvPr id="7" name="Text Placeholder 2"/>
          <p:cNvSpPr txBox="1">
            <a:spLocks/>
          </p:cNvSpPr>
          <p:nvPr/>
        </p:nvSpPr>
        <p:spPr>
          <a:xfrm>
            <a:off x="386927" y="1676400"/>
            <a:ext cx="2646512" cy="639762"/>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0" indent="0">
              <a:buNone/>
            </a:pPr>
            <a:r>
              <a:rPr lang="en-US" dirty="0">
                <a:solidFill>
                  <a:schemeClr val="accent2"/>
                </a:solidFill>
                <a:sym typeface="Helvetica Neue" charset="0"/>
              </a:rPr>
              <a:t>UNDHR Art 21</a:t>
            </a:r>
          </a:p>
          <a:p>
            <a:pPr marL="0" indent="0">
              <a:buNone/>
            </a:pPr>
            <a:endParaRPr lang="en-US" dirty="0">
              <a:solidFill>
                <a:schemeClr val="accent2"/>
              </a:solidFill>
            </a:endParaRPr>
          </a:p>
        </p:txBody>
      </p:sp>
      <p:sp>
        <p:nvSpPr>
          <p:cNvPr id="8" name="Content Placeholder 3"/>
          <p:cNvSpPr txBox="1">
            <a:spLocks/>
          </p:cNvSpPr>
          <p:nvPr/>
        </p:nvSpPr>
        <p:spPr>
          <a:xfrm>
            <a:off x="295610" y="2636912"/>
            <a:ext cx="2646512" cy="3951288"/>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Will of the people</a:t>
            </a:r>
            <a:r>
              <a:rPr lang="en-US" sz="2800" dirty="0"/>
              <a:t> </a:t>
            </a:r>
          </a:p>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Periodic</a:t>
            </a:r>
            <a:r>
              <a:rPr lang="en-US" sz="2800" dirty="0"/>
              <a:t> </a:t>
            </a:r>
          </a:p>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Genuine elections</a:t>
            </a:r>
            <a:r>
              <a:rPr lang="en-US" sz="2800" dirty="0"/>
              <a:t> </a:t>
            </a:r>
          </a:p>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Universal</a:t>
            </a:r>
            <a:r>
              <a:rPr lang="en-US" sz="2800" dirty="0"/>
              <a:t> </a:t>
            </a:r>
            <a:r>
              <a:rPr lang="en-US" sz="2800" dirty="0">
                <a:sym typeface="Helvetica Neue" charset="0"/>
              </a:rPr>
              <a:t>suffrage</a:t>
            </a:r>
            <a:endParaRPr lang="en-US" sz="2800" dirty="0"/>
          </a:p>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Equal suffrage</a:t>
            </a:r>
            <a:endParaRPr lang="en-US" sz="2800" dirty="0"/>
          </a:p>
          <a:p>
            <a:pPr marL="446456" indent="-446456" defTabSz="765353" fontAlgn="base">
              <a:spcBef>
                <a:spcPct val="0"/>
              </a:spcBef>
              <a:spcAft>
                <a:spcPct val="0"/>
              </a:spcAft>
              <a:buClrTx/>
              <a:buSzPct val="125000"/>
              <a:buFontTx/>
              <a:buChar char="•"/>
              <a:tabLst>
                <a:tab pos="977951" algn="l"/>
              </a:tabLst>
            </a:pPr>
            <a:r>
              <a:rPr lang="en-US" sz="2800" dirty="0">
                <a:sym typeface="Helvetica Neue" charset="0"/>
              </a:rPr>
              <a:t>Secret vote</a:t>
            </a:r>
          </a:p>
          <a:p>
            <a:endParaRPr lang="en-US" dirty="0"/>
          </a:p>
        </p:txBody>
      </p:sp>
      <p:sp>
        <p:nvSpPr>
          <p:cNvPr id="9" name="Text Placeholder 4"/>
          <p:cNvSpPr txBox="1">
            <a:spLocks/>
          </p:cNvSpPr>
          <p:nvPr/>
        </p:nvSpPr>
        <p:spPr>
          <a:xfrm>
            <a:off x="3084069" y="1676400"/>
            <a:ext cx="3006850" cy="639762"/>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0" indent="0">
              <a:buNone/>
            </a:pPr>
            <a:r>
              <a:rPr lang="en-US" dirty="0">
                <a:solidFill>
                  <a:schemeClr val="accent2"/>
                </a:solidFill>
                <a:sym typeface="Helvetica Neue" charset="0"/>
              </a:rPr>
              <a:t>ICCPR Art 25</a:t>
            </a:r>
          </a:p>
          <a:p>
            <a:pPr marL="0" indent="0">
              <a:buNone/>
            </a:pPr>
            <a:endParaRPr lang="en-US" dirty="0">
              <a:solidFill>
                <a:schemeClr val="accent2"/>
              </a:solidFill>
            </a:endParaRPr>
          </a:p>
        </p:txBody>
      </p:sp>
      <p:sp>
        <p:nvSpPr>
          <p:cNvPr id="10" name="Content Placeholder 5"/>
          <p:cNvSpPr txBox="1">
            <a:spLocks/>
          </p:cNvSpPr>
          <p:nvPr/>
        </p:nvSpPr>
        <p:spPr>
          <a:xfrm>
            <a:off x="3084069" y="2438400"/>
            <a:ext cx="3006850" cy="3951288"/>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Right to vote</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Right to be elected </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Genuine elections </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Periodic elections</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Universal suffrage</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Equal suffrage </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Secret ballot</a:t>
            </a:r>
          </a:p>
          <a:p>
            <a:pPr marL="457086" indent="-457086" defTabSz="765353" fontAlgn="base">
              <a:spcBef>
                <a:spcPct val="0"/>
              </a:spcBef>
              <a:spcAft>
                <a:spcPct val="0"/>
              </a:spcAft>
              <a:buClrTx/>
              <a:buSzPct val="125000"/>
              <a:buFontTx/>
              <a:buChar char="•"/>
              <a:tabLst>
                <a:tab pos="977951" algn="l"/>
              </a:tabLst>
            </a:pPr>
            <a:r>
              <a:rPr lang="en-US" sz="2400" dirty="0">
                <a:sym typeface="Helvetica Neue" charset="0"/>
              </a:rPr>
              <a:t>Free expression of the will of the electors</a:t>
            </a:r>
          </a:p>
          <a:p>
            <a:endParaRPr lang="en-US" dirty="0"/>
          </a:p>
        </p:txBody>
      </p:sp>
      <p:sp>
        <p:nvSpPr>
          <p:cNvPr id="11" name="Text Placeholder 4"/>
          <p:cNvSpPr txBox="1">
            <a:spLocks/>
          </p:cNvSpPr>
          <p:nvPr/>
        </p:nvSpPr>
        <p:spPr>
          <a:xfrm>
            <a:off x="6223168" y="1656928"/>
            <a:ext cx="3006850" cy="639762"/>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0" indent="0">
              <a:buNone/>
            </a:pPr>
            <a:r>
              <a:rPr lang="en-US" dirty="0">
                <a:solidFill>
                  <a:schemeClr val="accent2"/>
                </a:solidFill>
                <a:sym typeface="Helvetica Neue" charset="0"/>
              </a:rPr>
              <a:t>CEDAW</a:t>
            </a:r>
          </a:p>
          <a:p>
            <a:pPr marL="0" indent="0">
              <a:buNone/>
            </a:pPr>
            <a:endParaRPr lang="en-US" dirty="0">
              <a:solidFill>
                <a:schemeClr val="accent2"/>
              </a:solidFill>
            </a:endParaRPr>
          </a:p>
        </p:txBody>
      </p:sp>
      <p:sp>
        <p:nvSpPr>
          <p:cNvPr id="12" name="Content Placeholder 5"/>
          <p:cNvSpPr txBox="1">
            <a:spLocks/>
          </p:cNvSpPr>
          <p:nvPr/>
        </p:nvSpPr>
        <p:spPr>
          <a:xfrm>
            <a:off x="6223168" y="2418928"/>
            <a:ext cx="3006850" cy="3951288"/>
          </a:xfrm>
          <a:prstGeom prst="rect">
            <a:avLst/>
          </a:prstGeom>
        </p:spPr>
        <p:txBody>
          <a:bodyPr lIns="76535" tIns="38268" rIns="76535" bIns="38268"/>
          <a:lstStyle>
            <a:lvl1pPr marL="260092" indent="-260092" algn="l" defTabSz="1300460" rtl="0" eaLnBrk="1" latinLnBrk="0" hangingPunct="1">
              <a:spcBef>
                <a:spcPct val="20000"/>
              </a:spcBef>
              <a:buClr>
                <a:schemeClr val="accent1"/>
              </a:buClr>
              <a:buSzPct val="85000"/>
              <a:buFont typeface="Arial" pitchFamily="34" charset="0"/>
              <a:buChar char="•"/>
              <a:defRPr sz="3400" kern="1200">
                <a:solidFill>
                  <a:schemeClr val="tx1"/>
                </a:solidFill>
                <a:latin typeface="+mn-lt"/>
                <a:ea typeface="+mn-ea"/>
                <a:cs typeface="+mn-cs"/>
              </a:defRPr>
            </a:lvl1pPr>
            <a:lvl2pPr marL="650230" indent="-260092" algn="l" defTabSz="130046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2pPr>
            <a:lvl3pPr marL="1040368" indent="-260092" algn="l" defTabSz="1300460" rtl="0" eaLnBrk="1" latinLnBrk="0" hangingPunct="1">
              <a:spcBef>
                <a:spcPct val="20000"/>
              </a:spcBef>
              <a:buClr>
                <a:schemeClr val="accent1"/>
              </a:buClr>
              <a:buSzPct val="90000"/>
              <a:buFont typeface="Arial" pitchFamily="34" charset="0"/>
              <a:buChar char="•"/>
              <a:defRPr sz="2600" kern="1200">
                <a:solidFill>
                  <a:schemeClr val="tx1"/>
                </a:solidFill>
                <a:latin typeface="+mn-lt"/>
                <a:ea typeface="+mn-ea"/>
                <a:cs typeface="+mn-cs"/>
              </a:defRPr>
            </a:lvl3pPr>
            <a:lvl4pPr marL="1430506" indent="-260092" algn="l" defTabSz="1300460" rtl="0" eaLnBrk="1" latinLnBrk="0" hangingPunct="1">
              <a:spcBef>
                <a:spcPct val="20000"/>
              </a:spcBef>
              <a:buClr>
                <a:schemeClr val="accent1"/>
              </a:buClr>
              <a:buFont typeface="Arial" pitchFamily="34" charset="0"/>
              <a:buChar char="•"/>
              <a:defRPr sz="2300" kern="1200">
                <a:solidFill>
                  <a:schemeClr val="tx1"/>
                </a:solidFill>
                <a:latin typeface="+mn-lt"/>
                <a:ea typeface="+mn-ea"/>
                <a:cs typeface="+mn-cs"/>
              </a:defRPr>
            </a:lvl4pPr>
            <a:lvl5pPr marL="1690598" indent="-195069" algn="l" defTabSz="1300460" rtl="0" eaLnBrk="1" latinLnBrk="0" hangingPunct="1">
              <a:spcBef>
                <a:spcPct val="20000"/>
              </a:spcBef>
              <a:buClr>
                <a:schemeClr val="accent1"/>
              </a:buClr>
              <a:buSzPct val="100000"/>
              <a:buFont typeface="Arial" pitchFamily="34" charset="0"/>
              <a:buChar char="•"/>
              <a:defRPr sz="2000" kern="1200" baseline="0">
                <a:solidFill>
                  <a:schemeClr val="tx1"/>
                </a:solidFill>
                <a:latin typeface="+mn-lt"/>
                <a:ea typeface="+mn-ea"/>
                <a:cs typeface="+mn-cs"/>
              </a:defRPr>
            </a:lvl5pPr>
            <a:lvl6pPr marL="1950690"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2210781"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2470873"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2730965" indent="-260092" algn="l" defTabSz="130046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pPr marL="457086" indent="-457086" defTabSz="765353">
              <a:spcBef>
                <a:spcPct val="0"/>
              </a:spcBef>
              <a:buClrTx/>
              <a:buSzPct val="125000"/>
              <a:buFontTx/>
              <a:buChar char="•"/>
              <a:tabLst>
                <a:tab pos="977951" algn="l"/>
              </a:tabLst>
            </a:pPr>
            <a:r>
              <a:rPr lang="en-US" dirty="0"/>
              <a:t>Right to Vote</a:t>
            </a:r>
          </a:p>
          <a:p>
            <a:pPr marL="457086" indent="-457086" defTabSz="765353">
              <a:spcBef>
                <a:spcPct val="0"/>
              </a:spcBef>
              <a:buClrTx/>
              <a:buSzPct val="125000"/>
              <a:buFontTx/>
              <a:buChar char="•"/>
              <a:tabLst>
                <a:tab pos="977951" algn="l"/>
              </a:tabLst>
            </a:pPr>
            <a:r>
              <a:rPr lang="en-US" dirty="0"/>
              <a:t>Right to Participation</a:t>
            </a:r>
          </a:p>
          <a:p>
            <a:pPr marL="457086" indent="-457086" defTabSz="765353">
              <a:spcBef>
                <a:spcPct val="0"/>
              </a:spcBef>
              <a:buClrTx/>
              <a:buSzPct val="125000"/>
              <a:buFontTx/>
              <a:buChar char="•"/>
              <a:tabLst>
                <a:tab pos="977951" algn="l"/>
              </a:tabLst>
            </a:pPr>
            <a:r>
              <a:rPr lang="en-US" dirty="0"/>
              <a:t>temporary special measures</a:t>
            </a:r>
          </a:p>
        </p:txBody>
      </p:sp>
      <p:cxnSp>
        <p:nvCxnSpPr>
          <p:cNvPr id="13" name="Straight Connector 12"/>
          <p:cNvCxnSpPr/>
          <p:nvPr/>
        </p:nvCxnSpPr>
        <p:spPr>
          <a:xfrm flipH="1">
            <a:off x="6094468" y="1960712"/>
            <a:ext cx="13720" cy="4287506"/>
          </a:xfrm>
          <a:prstGeom prst="line">
            <a:avLst/>
          </a:prstGeom>
          <a:ln>
            <a:solidFill>
              <a:srgbClr val="F0AD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2918458" y="1910081"/>
            <a:ext cx="13720" cy="4287506"/>
          </a:xfrm>
          <a:prstGeom prst="line">
            <a:avLst/>
          </a:prstGeom>
          <a:ln>
            <a:solidFill>
              <a:srgbClr val="F0AD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4905034"/>
      </p:ext>
    </p:extLst>
  </p:cSld>
  <p:clrMapOvr>
    <a:masterClrMapping/>
  </p:clrMapOvr>
  <p:transition>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dirty="0"/>
              <a:t>International Instruments (Gender)</a:t>
            </a:r>
            <a:endParaRPr lang="en-AU" dirty="0"/>
          </a:p>
        </p:txBody>
      </p:sp>
      <p:sp>
        <p:nvSpPr>
          <p:cNvPr id="6" name="Content Placeholder 5"/>
          <p:cNvSpPr>
            <a:spLocks noGrp="1"/>
          </p:cNvSpPr>
          <p:nvPr>
            <p:ph sz="quarter" idx="13"/>
          </p:nvPr>
        </p:nvSpPr>
        <p:spPr>
          <a:xfrm>
            <a:off x="251520" y="1628775"/>
            <a:ext cx="8892480" cy="4679950"/>
          </a:xfrm>
        </p:spPr>
        <p:txBody>
          <a:bodyPr/>
          <a:lstStyle/>
          <a:p>
            <a:r>
              <a:rPr lang="en-AU" sz="2400" b="1" dirty="0"/>
              <a:t>The Universal Declaration of Human Rights (1948)</a:t>
            </a:r>
          </a:p>
          <a:p>
            <a:r>
              <a:rPr lang="en-AU" sz="2400" b="1" dirty="0"/>
              <a:t>International Covenant on Civil and Political Rights (ICCPR) (1966)</a:t>
            </a:r>
          </a:p>
          <a:p>
            <a:r>
              <a:rPr lang="en-AU" sz="2400" b="1" dirty="0"/>
              <a:t>Convention on the Elimination of All Forms of Discrimination against Women (CEDAW) (1979)</a:t>
            </a:r>
          </a:p>
          <a:p>
            <a:r>
              <a:rPr lang="en-AU" sz="2400" b="1" dirty="0"/>
              <a:t>Beijing Declaration and Platform of Action (1995)</a:t>
            </a:r>
          </a:p>
          <a:p>
            <a:r>
              <a:rPr lang="en-AU" sz="2400" b="1" dirty="0"/>
              <a:t>UN General Assembly Resolution 66/130 (2011) on Women and Political Participation</a:t>
            </a:r>
          </a:p>
          <a:p>
            <a:r>
              <a:rPr lang="en-AU" sz="2400" b="1" dirty="0"/>
              <a:t>United Nations Security Council Resolution 1325 on Women, Peace and Security (UNSC 1325)</a:t>
            </a:r>
          </a:p>
          <a:p>
            <a:r>
              <a:rPr lang="en-AU" sz="2400" b="1" dirty="0"/>
              <a:t>Convention on the Rights of Persons with Disabilities (CPRD) </a:t>
            </a:r>
            <a:endParaRPr lang="en-US" sz="2400" b="1" dirty="0"/>
          </a:p>
          <a:p>
            <a:r>
              <a:rPr lang="en-AU" sz="2400" b="1" dirty="0"/>
              <a:t>2030 Agenda for Sustainable Development</a:t>
            </a:r>
          </a:p>
        </p:txBody>
      </p:sp>
    </p:spTree>
    <p:extLst>
      <p:ext uri="{BB962C8B-B14F-4D97-AF65-F5344CB8AC3E}">
        <p14:creationId xmlns:p14="http://schemas.microsoft.com/office/powerpoint/2010/main" val="6016665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1117</TotalTime>
  <Words>2199</Words>
  <Application>Microsoft Office PowerPoint</Application>
  <PresentationFormat>On-screen Show (4:3)</PresentationFormat>
  <Paragraphs>177</Paragraphs>
  <Slides>12</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Calibri</vt:lpstr>
      <vt:lpstr>Californian FB</vt:lpstr>
      <vt:lpstr>Helvetica Neue</vt:lpstr>
      <vt:lpstr>Helvetica Neue Light</vt:lpstr>
      <vt:lpstr>Times New Roman</vt:lpstr>
      <vt:lpstr>Trebuchet MS</vt:lpstr>
      <vt:lpstr>Wingdings</vt:lpstr>
      <vt:lpstr>Wingdings 2</vt:lpstr>
      <vt:lpstr>ヒラギノ角ゴ ProN W3</vt:lpstr>
      <vt:lpstr>Flow</vt:lpstr>
      <vt:lpstr> </vt:lpstr>
      <vt:lpstr>International Standards for Elections</vt:lpstr>
      <vt:lpstr>Session Objectives</vt:lpstr>
      <vt:lpstr>Credible/Democratic/Free and Fair Elections</vt:lpstr>
      <vt:lpstr>International obligations/commitments, principles and best practices</vt:lpstr>
      <vt:lpstr>Legal Status of International Instruments</vt:lpstr>
      <vt:lpstr>Principal Obligations  for Democratic Elections:  THE BIG 10!!!</vt:lpstr>
      <vt:lpstr>The “Essentials”</vt:lpstr>
      <vt:lpstr>International Instruments (Gender)</vt:lpstr>
      <vt:lpstr>International Instruments (Youth)</vt:lpstr>
      <vt:lpstr>PowerPoint Presentation</vt:lpstr>
      <vt:lpstr>Questions?</vt:lpstr>
    </vt:vector>
  </TitlesOfParts>
  <Company>Australian Electoral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BRIDGE Project Version 2</dc:title>
  <dc:creator>mchan</dc:creator>
  <cp:lastModifiedBy>Yvonne Goudie</cp:lastModifiedBy>
  <cp:revision>125</cp:revision>
  <dcterms:created xsi:type="dcterms:W3CDTF">2007-07-01T23:30:43Z</dcterms:created>
  <dcterms:modified xsi:type="dcterms:W3CDTF">2018-06-20T02:17:26Z</dcterms:modified>
</cp:coreProperties>
</file>