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257" r:id="rId2"/>
    <p:sldId id="4159" r:id="rId3"/>
    <p:sldId id="4160" r:id="rId4"/>
    <p:sldId id="4146" r:id="rId5"/>
    <p:sldId id="4161" r:id="rId6"/>
    <p:sldId id="256" r:id="rId7"/>
    <p:sldId id="4162" r:id="rId8"/>
    <p:sldId id="4147" r:id="rId9"/>
    <p:sldId id="4148" r:id="rId10"/>
    <p:sldId id="513" r:id="rId11"/>
    <p:sldId id="505" r:id="rId12"/>
    <p:sldId id="4152" r:id="rId13"/>
    <p:sldId id="4157" r:id="rId14"/>
    <p:sldId id="4158" r:id="rId15"/>
    <p:sldId id="4156" r:id="rId16"/>
    <p:sldId id="4163"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3E90"/>
    <a:srgbClr val="196B24"/>
    <a:srgbClr val="E97132"/>
    <a:srgbClr val="FCBD24"/>
    <a:srgbClr val="A02B93"/>
    <a:srgbClr val="4EA72E"/>
    <a:srgbClr val="0F9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54" autoAdjust="0"/>
  </p:normalViewPr>
  <p:slideViewPr>
    <p:cSldViewPr snapToGrid="0">
      <p:cViewPr varScale="1">
        <p:scale>
          <a:sx n="89" d="100"/>
          <a:sy n="89" d="100"/>
        </p:scale>
        <p:origin x="13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DDDB4-58CC-4BF2-9293-5E71D2208432}"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3B2A5F2D-3596-4A52-8FA5-799AC37EDD3C}">
      <dgm:prSet phldrT="[Text]" custT="1"/>
      <dgm:spPr>
        <a:xfrm>
          <a:off x="517518" y="352186"/>
          <a:ext cx="8374217" cy="704740"/>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mn-MN" sz="1200" dirty="0"/>
            <a:t>Монгол Улсын 2025 оны нэгдсэн төсвийн төсөлд өрийн үлдэгдлийг нэрлэсэн дүнгээр тооцож 40,493.0 тэрбум төгрөгөөр төлөвлөснөөс дотоод үнэт цаас 426.7 тэрбум төгрөг, гадаад үнэт цаас 8,998.3 тэрбум төгрөг, гадаад зээл 24,464.8 тэрбум төгрөг, Засгийн газрын өрийн баталгаа 5,792.2 тэрбум төгрөг, орон нутгийн зээллэг 811.0 тэрбум төгрөг байхаар тусгасан байна.</a:t>
          </a:r>
          <a:endParaRPr lang="en-US" sz="1200" dirty="0">
            <a:solidFill>
              <a:schemeClr val="bg1"/>
            </a:solidFill>
            <a:latin typeface="Arial" panose="020B0604020202020204" pitchFamily="34" charset="0"/>
            <a:ea typeface="+mn-ea"/>
            <a:cs typeface="Arial" panose="020B0604020202020204" pitchFamily="34" charset="0"/>
          </a:endParaRPr>
        </a:p>
      </dgm:t>
    </dgm:pt>
    <dgm:pt modelId="{18A0E468-0B2F-4C15-A857-11909946D046}" type="parTrans" cxnId="{D1279DB7-CF28-4893-A118-E6E9813ABBBF}">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B2776F65-6AD8-474E-834E-AD209040BB0C}" type="sibTrans" cxnId="{D1279DB7-CF28-4893-A118-E6E9813ABBBF}">
      <dgm:prSet/>
      <dgm:spPr>
        <a:xfrm>
          <a:off x="-5179254" y="-793331"/>
          <a:ext cx="6167657" cy="6167657"/>
        </a:xfrm>
        <a:noFill/>
        <a:ln w="25400" cap="flat" cmpd="sng" algn="ctr">
          <a:solidFill>
            <a:srgbClr val="8064A2">
              <a:hueOff val="0"/>
              <a:satOff val="0"/>
              <a:lumOff val="0"/>
              <a:alphaOff val="0"/>
            </a:srgbClr>
          </a:solidFill>
          <a:prstDash val="solid"/>
        </a:ln>
        <a:effectLst/>
      </dgm:spPr>
      <dgm:t>
        <a:bodyPr/>
        <a:lstStyle/>
        <a:p>
          <a:endParaRPr lang="en-US">
            <a:solidFill>
              <a:schemeClr val="bg1"/>
            </a:solidFill>
            <a:latin typeface="Arial" panose="020B0604020202020204" pitchFamily="34" charset="0"/>
            <a:cs typeface="Arial" panose="020B0604020202020204" pitchFamily="34" charset="0"/>
          </a:endParaRPr>
        </a:p>
      </dgm:t>
    </dgm:pt>
    <dgm:pt modelId="{AD246EA8-22CD-47EA-9DE3-3B7AAA1A7B95}">
      <dgm:prSet custT="1"/>
      <dgm:spPr>
        <a:xfrm>
          <a:off x="921561" y="1409480"/>
          <a:ext cx="7970174" cy="704740"/>
        </a:xfr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mn-MN" sz="1200" dirty="0"/>
            <a:t>Засгийн газрын өрийн нэрлэсэн дүнгээр илэрхийлэгдсэн үлдэгдлийн ДНБ-д эзлэх хэмжээ 2024 оны хүлээгдэж буй гүйцэтгэлээр 44.4 хувьтай, 2025 оны төсөөллөөр 42.6 хувьтай буюу хуулийн тусгай шаардлагыг хангаж байна. </a:t>
          </a:r>
          <a:endParaRPr lang="mn-MN" sz="1200" dirty="0">
            <a:solidFill>
              <a:schemeClr val="bg1"/>
            </a:solidFill>
            <a:latin typeface="Arial" panose="020B0604020202020204" pitchFamily="34" charset="0"/>
            <a:ea typeface="+mn-ea"/>
            <a:cs typeface="Arial" panose="020B0604020202020204" pitchFamily="34" charset="0"/>
          </a:endParaRPr>
        </a:p>
      </dgm:t>
    </dgm:pt>
    <dgm:pt modelId="{16C61BA4-D62D-4CA8-A355-1AC1050294BC}" type="parTrans" cxnId="{C83D8E96-7458-4EB6-9DA2-7159D5D2DCFE}">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7138AECF-17AD-4388-8528-5C73BE4B5B35}" type="sibTrans" cxnId="{C83D8E96-7458-4EB6-9DA2-7159D5D2DCFE}">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A2081167-BC8E-443A-A04A-75971ABA3E9D}">
      <dgm:prSet/>
      <dgm:spPr>
        <a:xfrm>
          <a:off x="921561" y="2466774"/>
          <a:ext cx="7970174" cy="704740"/>
        </a:xfr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mn-MN" dirty="0"/>
            <a:t>Төсвийн төслийн 2025 оны өрийн үлдэгдлийг өмнөх оны дүнтэй харьцуулахад дотоод үнэт цаас 10.6 тэрбум төгрөгөөр орон нутгийн зээллэг 204.0 тэрбум төгрөгөөр буурахаар байгаа бол гадаад өр 1,690.7 тэрбум төгрөгөөр, Засгийн газрын өрийн баталгаа 3,806.8 тэрбум төгрөгөөр нэмэгдэхээр байна . </a:t>
          </a:r>
          <a:endParaRPr lang="mn-MN" dirty="0">
            <a:solidFill>
              <a:schemeClr val="bg1"/>
            </a:solidFill>
            <a:latin typeface="Arial" panose="020B0604020202020204" pitchFamily="34" charset="0"/>
            <a:ea typeface="+mn-ea"/>
            <a:cs typeface="Arial" panose="020B0604020202020204" pitchFamily="34" charset="0"/>
          </a:endParaRPr>
        </a:p>
      </dgm:t>
    </dgm:pt>
    <dgm:pt modelId="{7AF4B308-8A07-41AD-A39A-45E3991EA499}" type="parTrans" cxnId="{1A6CC30C-DC07-4D0C-807B-FD800CFC1609}">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4CF4297B-9A0A-4D4D-AEFA-73C2B224A31D}" type="sibTrans" cxnId="{1A6CC30C-DC07-4D0C-807B-FD800CFC1609}">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6A1292B7-7E56-4741-9BE9-CD66C9AA87CB}">
      <dgm:prSet custT="1"/>
      <dgm:spPr>
        <a:xfrm>
          <a:off x="517518" y="3524067"/>
          <a:ext cx="8374217" cy="704740"/>
        </a:xfr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algn="just"/>
          <a:r>
            <a:rPr lang="mn-MN" sz="1200" dirty="0"/>
            <a:t>Шинээр ашиглахаар тооцсон зээлийн ашиглалтыг өрийн удирдлагын тухай хуульд заасан шалгуурт бүрэн нийцүүлэх, Засгийн газрын гадаад зээлийн хөрөнгөөр хэрэгжиж байгаа төслүүдийн үр ашгийг нэмэгдүүлэх, ашиглагдаагүй зээлийн хэмжээг хязгаарлах, гадаад зээлийн гэрээ хэлэлцээр байгуулахаас өмнөх төслийн бэлтгэл ажлыг шуурхай хэрэгжүүлэх зайлшгүй шаардлагатай байна. </a:t>
          </a:r>
          <a:endParaRPr lang="mn-MN" sz="1200" dirty="0">
            <a:solidFill>
              <a:schemeClr val="bg1"/>
            </a:solidFill>
            <a:latin typeface="Arial" panose="020B0604020202020204" pitchFamily="34" charset="0"/>
            <a:ea typeface="+mn-ea"/>
            <a:cs typeface="Arial" panose="020B0604020202020204" pitchFamily="34" charset="0"/>
          </a:endParaRPr>
        </a:p>
      </dgm:t>
    </dgm:pt>
    <dgm:pt modelId="{4669600C-7C34-45C3-BFDA-5F3ACC1AA74D}" type="parTrans" cxnId="{0403DF9C-D41D-494F-8D25-67CE7DA63C20}">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97467B71-0F1F-4AC5-A8F2-E1232E9C7257}" type="sibTrans" cxnId="{0403DF9C-D41D-494F-8D25-67CE7DA63C20}">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746985E1-E1FF-43B5-8041-8B2AEDCE13E3}" type="pres">
      <dgm:prSet presAssocID="{A63DDDB4-58CC-4BF2-9293-5E71D2208432}" presName="Name0" presStyleCnt="0">
        <dgm:presLayoutVars>
          <dgm:chMax val="7"/>
          <dgm:chPref val="7"/>
          <dgm:dir/>
        </dgm:presLayoutVars>
      </dgm:prSet>
      <dgm:spPr/>
    </dgm:pt>
    <dgm:pt modelId="{2EC17A04-865F-4B10-A986-8F3195B8B6BA}" type="pres">
      <dgm:prSet presAssocID="{A63DDDB4-58CC-4BF2-9293-5E71D2208432}" presName="Name1" presStyleCnt="0"/>
      <dgm:spPr/>
    </dgm:pt>
    <dgm:pt modelId="{BD5F4AA9-E955-4603-BD60-B9F4CC8307F3}" type="pres">
      <dgm:prSet presAssocID="{A63DDDB4-58CC-4BF2-9293-5E71D2208432}" presName="cycle" presStyleCnt="0"/>
      <dgm:spPr/>
    </dgm:pt>
    <dgm:pt modelId="{A440C53A-4BBB-4627-B6C1-EBFAD7946BCA}" type="pres">
      <dgm:prSet presAssocID="{A63DDDB4-58CC-4BF2-9293-5E71D2208432}" presName="srcNode" presStyleLbl="node1" presStyleIdx="0" presStyleCnt="4"/>
      <dgm:spPr/>
    </dgm:pt>
    <dgm:pt modelId="{E2AE8BEA-359E-48A3-AC55-EA7ED97FB2B1}" type="pres">
      <dgm:prSet presAssocID="{A63DDDB4-58CC-4BF2-9293-5E71D2208432}" presName="conn" presStyleLbl="parChTrans1D2" presStyleIdx="0" presStyleCnt="1"/>
      <dgm:spPr>
        <a:prstGeom prst="blockArc">
          <a:avLst>
            <a:gd name="adj1" fmla="val 18900000"/>
            <a:gd name="adj2" fmla="val 2700000"/>
            <a:gd name="adj3" fmla="val 350"/>
          </a:avLst>
        </a:prstGeom>
      </dgm:spPr>
    </dgm:pt>
    <dgm:pt modelId="{14E3D8CD-09BF-478C-8F82-DFA08B09D807}" type="pres">
      <dgm:prSet presAssocID="{A63DDDB4-58CC-4BF2-9293-5E71D2208432}" presName="extraNode" presStyleLbl="node1" presStyleIdx="0" presStyleCnt="4"/>
      <dgm:spPr/>
    </dgm:pt>
    <dgm:pt modelId="{2262FF07-36AC-4C2E-9C7C-E3118AE6AEE6}" type="pres">
      <dgm:prSet presAssocID="{A63DDDB4-58CC-4BF2-9293-5E71D2208432}" presName="dstNode" presStyleLbl="node1" presStyleIdx="0" presStyleCnt="4"/>
      <dgm:spPr/>
    </dgm:pt>
    <dgm:pt modelId="{70ABD04E-5096-4BA2-AA77-2FCE449578FF}" type="pres">
      <dgm:prSet presAssocID="{3B2A5F2D-3596-4A52-8FA5-799AC37EDD3C}" presName="text_1" presStyleLbl="node1" presStyleIdx="0" presStyleCnt="4" custScaleX="102723" custScaleY="122212">
        <dgm:presLayoutVars>
          <dgm:bulletEnabled val="1"/>
        </dgm:presLayoutVars>
      </dgm:prSet>
      <dgm:spPr>
        <a:prstGeom prst="rect">
          <a:avLst/>
        </a:prstGeom>
      </dgm:spPr>
    </dgm:pt>
    <dgm:pt modelId="{D2E8589B-85D3-4600-A31F-63AE6367B895}" type="pres">
      <dgm:prSet presAssocID="{3B2A5F2D-3596-4A52-8FA5-799AC37EDD3C}" presName="accent_1" presStyleCnt="0"/>
      <dgm:spPr/>
    </dgm:pt>
    <dgm:pt modelId="{DD01D11C-0350-4CA1-AF39-420DDFD98E1F}" type="pres">
      <dgm:prSet presAssocID="{3B2A5F2D-3596-4A52-8FA5-799AC37EDD3C}" presName="accentRepeatNode" presStyleLbl="solidFgAcc1" presStyleIdx="0" presStyleCnt="4"/>
      <dgm:spPr>
        <a:xfrm>
          <a:off x="77055" y="264094"/>
          <a:ext cx="880925" cy="880925"/>
        </a:xfrm>
        <a:prstGeom prst="ellipse">
          <a:avLst/>
        </a:prstGeom>
        <a:solidFill>
          <a:sysClr val="window" lastClr="FFFFFF">
            <a:hueOff val="0"/>
            <a:satOff val="0"/>
            <a:lumOff val="0"/>
            <a:alphaOff val="0"/>
          </a:sysClr>
        </a:solidFill>
        <a:ln w="25400" cap="flat" cmpd="sng" algn="ctr">
          <a:solidFill>
            <a:srgbClr val="9BBB59">
              <a:hueOff val="0"/>
              <a:satOff val="0"/>
              <a:lumOff val="0"/>
              <a:alphaOff val="0"/>
            </a:srgbClr>
          </a:solidFill>
          <a:prstDash val="solid"/>
        </a:ln>
        <a:effectLst/>
      </dgm:spPr>
    </dgm:pt>
    <dgm:pt modelId="{6C825728-34FA-4C15-9A56-7A2672DDBE21}" type="pres">
      <dgm:prSet presAssocID="{AD246EA8-22CD-47EA-9DE3-3B7AAA1A7B95}" presName="text_2" presStyleLbl="node1" presStyleIdx="1" presStyleCnt="4">
        <dgm:presLayoutVars>
          <dgm:bulletEnabled val="1"/>
        </dgm:presLayoutVars>
      </dgm:prSet>
      <dgm:spPr>
        <a:prstGeom prst="rect">
          <a:avLst/>
        </a:prstGeom>
      </dgm:spPr>
    </dgm:pt>
    <dgm:pt modelId="{463B3D58-79A3-4402-9ECB-3BDBC30A3FC6}" type="pres">
      <dgm:prSet presAssocID="{AD246EA8-22CD-47EA-9DE3-3B7AAA1A7B95}" presName="accent_2" presStyleCnt="0"/>
      <dgm:spPr/>
    </dgm:pt>
    <dgm:pt modelId="{F64B79A1-F2BD-4889-A81B-6F76B1EE787B}" type="pres">
      <dgm:prSet presAssocID="{AD246EA8-22CD-47EA-9DE3-3B7AAA1A7B95}" presName="accentRepeatNode" presStyleLbl="solidFgAcc1" presStyleIdx="1" presStyleCnt="4"/>
      <dgm:spPr>
        <a:xfrm>
          <a:off x="481099" y="1321388"/>
          <a:ext cx="880925" cy="880925"/>
        </a:xfrm>
        <a:prstGeom prst="ellipse">
          <a:avLst/>
        </a:prstGeom>
        <a:solidFill>
          <a:sysClr val="window" lastClr="FFFFFF">
            <a:hueOff val="0"/>
            <a:satOff val="0"/>
            <a:lumOff val="0"/>
            <a:alphaOff val="0"/>
          </a:sysClr>
        </a:solidFill>
        <a:ln w="25400" cap="flat" cmpd="sng" algn="ctr">
          <a:solidFill>
            <a:srgbClr val="9BBB59">
              <a:hueOff val="3750088"/>
              <a:satOff val="-5627"/>
              <a:lumOff val="-915"/>
              <a:alphaOff val="0"/>
            </a:srgbClr>
          </a:solidFill>
          <a:prstDash val="solid"/>
        </a:ln>
        <a:effectLst/>
      </dgm:spPr>
    </dgm:pt>
    <dgm:pt modelId="{B6F62A54-3358-4DE1-B2F8-2301CBED8A77}" type="pres">
      <dgm:prSet presAssocID="{A2081167-BC8E-443A-A04A-75971ABA3E9D}" presName="text_3" presStyleLbl="node1" presStyleIdx="2" presStyleCnt="4">
        <dgm:presLayoutVars>
          <dgm:bulletEnabled val="1"/>
        </dgm:presLayoutVars>
      </dgm:prSet>
      <dgm:spPr>
        <a:prstGeom prst="rect">
          <a:avLst/>
        </a:prstGeom>
      </dgm:spPr>
    </dgm:pt>
    <dgm:pt modelId="{765FDBDF-418A-4787-BF0D-661A3D04C512}" type="pres">
      <dgm:prSet presAssocID="{A2081167-BC8E-443A-A04A-75971ABA3E9D}" presName="accent_3" presStyleCnt="0"/>
      <dgm:spPr/>
    </dgm:pt>
    <dgm:pt modelId="{B747FD42-3BC6-497D-B507-5B7317B6739D}" type="pres">
      <dgm:prSet presAssocID="{A2081167-BC8E-443A-A04A-75971ABA3E9D}" presName="accentRepeatNode" presStyleLbl="solidFgAcc1" presStyleIdx="2" presStyleCnt="4"/>
      <dgm:spPr>
        <a:xfrm>
          <a:off x="481099" y="2378681"/>
          <a:ext cx="880925" cy="880925"/>
        </a:xfrm>
        <a:prstGeom prst="ellipse">
          <a:avLst/>
        </a:prstGeom>
        <a:solidFill>
          <a:sysClr val="window" lastClr="FFFFFF">
            <a:hueOff val="0"/>
            <a:satOff val="0"/>
            <a:lumOff val="0"/>
            <a:alphaOff val="0"/>
          </a:sysClr>
        </a:solidFill>
        <a:ln w="25400" cap="flat" cmpd="sng" algn="ctr">
          <a:solidFill>
            <a:srgbClr val="9BBB59">
              <a:hueOff val="7500176"/>
              <a:satOff val="-11253"/>
              <a:lumOff val="-1830"/>
              <a:alphaOff val="0"/>
            </a:srgbClr>
          </a:solidFill>
          <a:prstDash val="solid"/>
        </a:ln>
        <a:effectLst/>
      </dgm:spPr>
    </dgm:pt>
    <dgm:pt modelId="{87F4F1E0-8776-46E0-983D-8A2F1B64D6FA}" type="pres">
      <dgm:prSet presAssocID="{6A1292B7-7E56-4741-9BE9-CD66C9AA87CB}" presName="text_4" presStyleLbl="node1" presStyleIdx="3" presStyleCnt="4" custScaleY="139486">
        <dgm:presLayoutVars>
          <dgm:bulletEnabled val="1"/>
        </dgm:presLayoutVars>
      </dgm:prSet>
      <dgm:spPr>
        <a:prstGeom prst="rect">
          <a:avLst/>
        </a:prstGeom>
      </dgm:spPr>
    </dgm:pt>
    <dgm:pt modelId="{D321BB0B-1713-4A1B-8D57-203887513982}" type="pres">
      <dgm:prSet presAssocID="{6A1292B7-7E56-4741-9BE9-CD66C9AA87CB}" presName="accent_4" presStyleCnt="0"/>
      <dgm:spPr/>
    </dgm:pt>
    <dgm:pt modelId="{64061E35-D211-4AF6-84A9-16A10D200B83}" type="pres">
      <dgm:prSet presAssocID="{6A1292B7-7E56-4741-9BE9-CD66C9AA87CB}" presName="accentRepeatNode" presStyleLbl="solidFgAcc1" presStyleIdx="3" presStyleCnt="4"/>
      <dgm:spPr>
        <a:xfrm>
          <a:off x="77055" y="3435975"/>
          <a:ext cx="880925" cy="880925"/>
        </a:xfrm>
        <a:prstGeom prst="ellipse">
          <a:avLst/>
        </a:prstGeom>
        <a:solidFill>
          <a:sysClr val="window" lastClr="FFFFFF">
            <a:hueOff val="0"/>
            <a:satOff val="0"/>
            <a:lumOff val="0"/>
            <a:alphaOff val="0"/>
          </a:sysClr>
        </a:solidFill>
        <a:ln w="25400" cap="flat" cmpd="sng" algn="ctr">
          <a:solidFill>
            <a:srgbClr val="9BBB59">
              <a:hueOff val="11250264"/>
              <a:satOff val="-16880"/>
              <a:lumOff val="-2745"/>
              <a:alphaOff val="0"/>
            </a:srgbClr>
          </a:solidFill>
          <a:prstDash val="solid"/>
        </a:ln>
        <a:effectLst/>
      </dgm:spPr>
    </dgm:pt>
  </dgm:ptLst>
  <dgm:cxnLst>
    <dgm:cxn modelId="{1A6CC30C-DC07-4D0C-807B-FD800CFC1609}" srcId="{A63DDDB4-58CC-4BF2-9293-5E71D2208432}" destId="{A2081167-BC8E-443A-A04A-75971ABA3E9D}" srcOrd="2" destOrd="0" parTransId="{7AF4B308-8A07-41AD-A39A-45E3991EA499}" sibTransId="{4CF4297B-9A0A-4D4D-AEFA-73C2B224A31D}"/>
    <dgm:cxn modelId="{D5F3FF34-DA05-4373-A6E4-F3FD4DCB0469}" type="presOf" srcId="{AD246EA8-22CD-47EA-9DE3-3B7AAA1A7B95}" destId="{6C825728-34FA-4C15-9A56-7A2672DDBE21}" srcOrd="0" destOrd="0" presId="urn:microsoft.com/office/officeart/2008/layout/VerticalCurvedList"/>
    <dgm:cxn modelId="{F7006A78-E792-4EED-A993-8AF219CF556F}" type="presOf" srcId="{3B2A5F2D-3596-4A52-8FA5-799AC37EDD3C}" destId="{70ABD04E-5096-4BA2-AA77-2FCE449578FF}" srcOrd="0" destOrd="0" presId="urn:microsoft.com/office/officeart/2008/layout/VerticalCurvedList"/>
    <dgm:cxn modelId="{3857A68D-F876-49C1-8F2C-BA4AF37857CB}" type="presOf" srcId="{B2776F65-6AD8-474E-834E-AD209040BB0C}" destId="{E2AE8BEA-359E-48A3-AC55-EA7ED97FB2B1}" srcOrd="0" destOrd="0" presId="urn:microsoft.com/office/officeart/2008/layout/VerticalCurvedList"/>
    <dgm:cxn modelId="{C83D8E96-7458-4EB6-9DA2-7159D5D2DCFE}" srcId="{A63DDDB4-58CC-4BF2-9293-5E71D2208432}" destId="{AD246EA8-22CD-47EA-9DE3-3B7AAA1A7B95}" srcOrd="1" destOrd="0" parTransId="{16C61BA4-D62D-4CA8-A355-1AC1050294BC}" sibTransId="{7138AECF-17AD-4388-8528-5C73BE4B5B35}"/>
    <dgm:cxn modelId="{0403DF9C-D41D-494F-8D25-67CE7DA63C20}" srcId="{A63DDDB4-58CC-4BF2-9293-5E71D2208432}" destId="{6A1292B7-7E56-4741-9BE9-CD66C9AA87CB}" srcOrd="3" destOrd="0" parTransId="{4669600C-7C34-45C3-BFDA-5F3ACC1AA74D}" sibTransId="{97467B71-0F1F-4AC5-A8F2-E1232E9C7257}"/>
    <dgm:cxn modelId="{A75CD1AD-B28B-4191-81B8-970A12ABFB1A}" type="presOf" srcId="{A2081167-BC8E-443A-A04A-75971ABA3E9D}" destId="{B6F62A54-3358-4DE1-B2F8-2301CBED8A77}" srcOrd="0" destOrd="0" presId="urn:microsoft.com/office/officeart/2008/layout/VerticalCurvedList"/>
    <dgm:cxn modelId="{86C0C3B4-4E12-4FA3-9626-12E07D394126}" type="presOf" srcId="{A63DDDB4-58CC-4BF2-9293-5E71D2208432}" destId="{746985E1-E1FF-43B5-8041-8B2AEDCE13E3}" srcOrd="0" destOrd="0" presId="urn:microsoft.com/office/officeart/2008/layout/VerticalCurvedList"/>
    <dgm:cxn modelId="{D1279DB7-CF28-4893-A118-E6E9813ABBBF}" srcId="{A63DDDB4-58CC-4BF2-9293-5E71D2208432}" destId="{3B2A5F2D-3596-4A52-8FA5-799AC37EDD3C}" srcOrd="0" destOrd="0" parTransId="{18A0E468-0B2F-4C15-A857-11909946D046}" sibTransId="{B2776F65-6AD8-474E-834E-AD209040BB0C}"/>
    <dgm:cxn modelId="{FF1040F4-6B00-44FC-ADEE-CF5583FC9829}" type="presOf" srcId="{6A1292B7-7E56-4741-9BE9-CD66C9AA87CB}" destId="{87F4F1E0-8776-46E0-983D-8A2F1B64D6FA}" srcOrd="0" destOrd="0" presId="urn:microsoft.com/office/officeart/2008/layout/VerticalCurvedList"/>
    <dgm:cxn modelId="{BE6D3F11-4D6D-42ED-A5D4-910DF122951B}" type="presParOf" srcId="{746985E1-E1FF-43B5-8041-8B2AEDCE13E3}" destId="{2EC17A04-865F-4B10-A986-8F3195B8B6BA}" srcOrd="0" destOrd="0" presId="urn:microsoft.com/office/officeart/2008/layout/VerticalCurvedList"/>
    <dgm:cxn modelId="{72FF570D-6AC8-4AF3-BE9A-481C1AF2DB7B}" type="presParOf" srcId="{2EC17A04-865F-4B10-A986-8F3195B8B6BA}" destId="{BD5F4AA9-E955-4603-BD60-B9F4CC8307F3}" srcOrd="0" destOrd="0" presId="urn:microsoft.com/office/officeart/2008/layout/VerticalCurvedList"/>
    <dgm:cxn modelId="{7C6D3419-6604-4490-8F06-6A0968E65D4C}" type="presParOf" srcId="{BD5F4AA9-E955-4603-BD60-B9F4CC8307F3}" destId="{A440C53A-4BBB-4627-B6C1-EBFAD7946BCA}" srcOrd="0" destOrd="0" presId="urn:microsoft.com/office/officeart/2008/layout/VerticalCurvedList"/>
    <dgm:cxn modelId="{D41E1595-C2BC-4616-BEB3-F3F5E587B995}" type="presParOf" srcId="{BD5F4AA9-E955-4603-BD60-B9F4CC8307F3}" destId="{E2AE8BEA-359E-48A3-AC55-EA7ED97FB2B1}" srcOrd="1" destOrd="0" presId="urn:microsoft.com/office/officeart/2008/layout/VerticalCurvedList"/>
    <dgm:cxn modelId="{DB25809D-F4B6-4B3D-B494-46707921A1C3}" type="presParOf" srcId="{BD5F4AA9-E955-4603-BD60-B9F4CC8307F3}" destId="{14E3D8CD-09BF-478C-8F82-DFA08B09D807}" srcOrd="2" destOrd="0" presId="urn:microsoft.com/office/officeart/2008/layout/VerticalCurvedList"/>
    <dgm:cxn modelId="{D5BDA5F5-2C3A-4EA7-AE86-ED85FD08B989}" type="presParOf" srcId="{BD5F4AA9-E955-4603-BD60-B9F4CC8307F3}" destId="{2262FF07-36AC-4C2E-9C7C-E3118AE6AEE6}" srcOrd="3" destOrd="0" presId="urn:microsoft.com/office/officeart/2008/layout/VerticalCurvedList"/>
    <dgm:cxn modelId="{85BD7BAB-DEA3-4E07-8905-1EBA13B945E8}" type="presParOf" srcId="{2EC17A04-865F-4B10-A986-8F3195B8B6BA}" destId="{70ABD04E-5096-4BA2-AA77-2FCE449578FF}" srcOrd="1" destOrd="0" presId="urn:microsoft.com/office/officeart/2008/layout/VerticalCurvedList"/>
    <dgm:cxn modelId="{325D0506-297D-42C8-9E08-099A3A3665E8}" type="presParOf" srcId="{2EC17A04-865F-4B10-A986-8F3195B8B6BA}" destId="{D2E8589B-85D3-4600-A31F-63AE6367B895}" srcOrd="2" destOrd="0" presId="urn:microsoft.com/office/officeart/2008/layout/VerticalCurvedList"/>
    <dgm:cxn modelId="{77C9214F-D1DC-4569-9DC2-4DCE872C0E45}" type="presParOf" srcId="{D2E8589B-85D3-4600-A31F-63AE6367B895}" destId="{DD01D11C-0350-4CA1-AF39-420DDFD98E1F}" srcOrd="0" destOrd="0" presId="urn:microsoft.com/office/officeart/2008/layout/VerticalCurvedList"/>
    <dgm:cxn modelId="{C069F306-73B4-4C22-8CBF-A8CF0D217ACB}" type="presParOf" srcId="{2EC17A04-865F-4B10-A986-8F3195B8B6BA}" destId="{6C825728-34FA-4C15-9A56-7A2672DDBE21}" srcOrd="3" destOrd="0" presId="urn:microsoft.com/office/officeart/2008/layout/VerticalCurvedList"/>
    <dgm:cxn modelId="{920C40F5-D95A-4106-86CE-775CC1762ABA}" type="presParOf" srcId="{2EC17A04-865F-4B10-A986-8F3195B8B6BA}" destId="{463B3D58-79A3-4402-9ECB-3BDBC30A3FC6}" srcOrd="4" destOrd="0" presId="urn:microsoft.com/office/officeart/2008/layout/VerticalCurvedList"/>
    <dgm:cxn modelId="{2802DC7E-120A-4E43-BAB7-7C46980A5FC1}" type="presParOf" srcId="{463B3D58-79A3-4402-9ECB-3BDBC30A3FC6}" destId="{F64B79A1-F2BD-4889-A81B-6F76B1EE787B}" srcOrd="0" destOrd="0" presId="urn:microsoft.com/office/officeart/2008/layout/VerticalCurvedList"/>
    <dgm:cxn modelId="{06A7F8A5-1200-4CF5-8DD4-DB355D3CBE1C}" type="presParOf" srcId="{2EC17A04-865F-4B10-A986-8F3195B8B6BA}" destId="{B6F62A54-3358-4DE1-B2F8-2301CBED8A77}" srcOrd="5" destOrd="0" presId="urn:microsoft.com/office/officeart/2008/layout/VerticalCurvedList"/>
    <dgm:cxn modelId="{2ADD4C88-18D5-4173-BE7E-E4299314AC2B}" type="presParOf" srcId="{2EC17A04-865F-4B10-A986-8F3195B8B6BA}" destId="{765FDBDF-418A-4787-BF0D-661A3D04C512}" srcOrd="6" destOrd="0" presId="urn:microsoft.com/office/officeart/2008/layout/VerticalCurvedList"/>
    <dgm:cxn modelId="{751CFAAE-9F0F-4617-889A-82CAEED8912A}" type="presParOf" srcId="{765FDBDF-418A-4787-BF0D-661A3D04C512}" destId="{B747FD42-3BC6-497D-B507-5B7317B6739D}" srcOrd="0" destOrd="0" presId="urn:microsoft.com/office/officeart/2008/layout/VerticalCurvedList"/>
    <dgm:cxn modelId="{DFA6A460-F840-4473-AD9B-756ABDA3B42E}" type="presParOf" srcId="{2EC17A04-865F-4B10-A986-8F3195B8B6BA}" destId="{87F4F1E0-8776-46E0-983D-8A2F1B64D6FA}" srcOrd="7" destOrd="0" presId="urn:microsoft.com/office/officeart/2008/layout/VerticalCurvedList"/>
    <dgm:cxn modelId="{8D3BD79C-DCAB-4CBB-B1C7-F55D996399B3}" type="presParOf" srcId="{2EC17A04-865F-4B10-A986-8F3195B8B6BA}" destId="{D321BB0B-1713-4A1B-8D57-203887513982}" srcOrd="8" destOrd="0" presId="urn:microsoft.com/office/officeart/2008/layout/VerticalCurvedList"/>
    <dgm:cxn modelId="{723B4B44-E90A-4CAA-8BB9-743B3AB05EC5}" type="presParOf" srcId="{D321BB0B-1713-4A1B-8D57-203887513982}" destId="{64061E35-D211-4AF6-84A9-16A10D200B8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E8BEA-359E-48A3-AC55-EA7ED97FB2B1}">
      <dsp:nvSpPr>
        <dsp:cNvPr id="0" name=""/>
        <dsp:cNvSpPr/>
      </dsp:nvSpPr>
      <dsp:spPr>
        <a:xfrm>
          <a:off x="-5749705" y="-872985"/>
          <a:ext cx="6790074" cy="6790074"/>
        </a:xfrm>
        <a:prstGeom prst="blockArc">
          <a:avLst>
            <a:gd name="adj1" fmla="val 18900000"/>
            <a:gd name="adj2" fmla="val 2700000"/>
            <a:gd name="adj3" fmla="val 350"/>
          </a:avLst>
        </a:prstGeom>
        <a:noFill/>
        <a:ln w="25400" cap="flat" cmpd="sng" algn="ctr">
          <a:solidFill>
            <a:srgbClr val="8064A2">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0ABD04E-5096-4BA2-AA77-2FCE449578FF}">
      <dsp:nvSpPr>
        <dsp:cNvPr id="0" name=""/>
        <dsp:cNvSpPr/>
      </dsp:nvSpPr>
      <dsp:spPr>
        <a:xfrm>
          <a:off x="429429" y="301609"/>
          <a:ext cx="7016530" cy="948346"/>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38" tIns="30480" rIns="30480" bIns="30480" numCol="1" spcCol="1270" anchor="ctr" anchorCtr="0">
          <a:noAutofit/>
        </a:bodyPr>
        <a:lstStyle/>
        <a:p>
          <a:pPr marL="0" lvl="0" indent="0" algn="just" defTabSz="533400">
            <a:lnSpc>
              <a:spcPct val="90000"/>
            </a:lnSpc>
            <a:spcBef>
              <a:spcPct val="0"/>
            </a:spcBef>
            <a:spcAft>
              <a:spcPct val="35000"/>
            </a:spcAft>
            <a:buNone/>
          </a:pPr>
          <a:r>
            <a:rPr lang="mn-MN" sz="1200" kern="1200" dirty="0"/>
            <a:t>Монгол Улсын 2025 оны нэгдсэн төсвийн төсөлд өрийн үлдэгдлийг нэрлэсэн дүнгээр тооцож 40,493.0 тэрбум төгрөгөөр төлөвлөснөөс дотоод үнэт цаас 426.7 тэрбум төгрөг, гадаад үнэт цаас 8,998.3 тэрбум төгрөг, гадаад зээл 24,464.8 тэрбум төгрөг, Засгийн газрын өрийн баталгаа 5,792.2 тэрбум төгрөг, орон нутгийн зээллэг 811.0 тэрбум төгрөг байхаар тусгасан байна.</a:t>
          </a:r>
          <a:endParaRPr lang="en-US" sz="1200" kern="1200" dirty="0">
            <a:solidFill>
              <a:schemeClr val="bg1"/>
            </a:solidFill>
            <a:latin typeface="Arial" panose="020B0604020202020204" pitchFamily="34" charset="0"/>
            <a:ea typeface="+mn-ea"/>
            <a:cs typeface="Arial" panose="020B0604020202020204" pitchFamily="34" charset="0"/>
          </a:endParaRPr>
        </a:p>
      </dsp:txBody>
      <dsp:txXfrm>
        <a:off x="429429" y="301609"/>
        <a:ext cx="7016530" cy="948346"/>
      </dsp:txXfrm>
    </dsp:sp>
    <dsp:sp modelId="{DD01D11C-0350-4CA1-AF39-420DDFD98E1F}">
      <dsp:nvSpPr>
        <dsp:cNvPr id="0" name=""/>
        <dsp:cNvSpPr/>
      </dsp:nvSpPr>
      <dsp:spPr>
        <a:xfrm>
          <a:off x="37436" y="290792"/>
          <a:ext cx="969981" cy="969981"/>
        </a:xfrm>
        <a:prstGeom prst="ellipse">
          <a:avLst/>
        </a:prstGeom>
        <a:solidFill>
          <a:sysClr val="window" lastClr="FFFFFF">
            <a:hueOff val="0"/>
            <a:satOff val="0"/>
            <a:lumOff val="0"/>
            <a:alphaOff val="0"/>
          </a:sys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C825728-34FA-4C15-9A56-7A2672DDBE21}">
      <dsp:nvSpPr>
        <dsp:cNvPr id="0" name=""/>
        <dsp:cNvSpPr/>
      </dsp:nvSpPr>
      <dsp:spPr>
        <a:xfrm>
          <a:off x="967317" y="1551969"/>
          <a:ext cx="6385644" cy="775984"/>
        </a:xfrm>
        <a:prstGeom prst="rect">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38" tIns="30480" rIns="30480" bIns="30480" numCol="1" spcCol="1270" anchor="ctr" anchorCtr="0">
          <a:noAutofit/>
        </a:bodyPr>
        <a:lstStyle/>
        <a:p>
          <a:pPr marL="0" lvl="0" indent="0" algn="l" defTabSz="533400">
            <a:lnSpc>
              <a:spcPct val="90000"/>
            </a:lnSpc>
            <a:spcBef>
              <a:spcPct val="0"/>
            </a:spcBef>
            <a:spcAft>
              <a:spcPct val="35000"/>
            </a:spcAft>
            <a:buNone/>
          </a:pPr>
          <a:r>
            <a:rPr lang="mn-MN" sz="1200" kern="1200" dirty="0"/>
            <a:t>Засгийн газрын өрийн нэрлэсэн дүнгээр илэрхийлэгдсэн үлдэгдлийн ДНБ-д эзлэх хэмжээ 2024 оны хүлээгдэж буй гүйцэтгэлээр 44.4 хувьтай, 2025 оны төсөөллөөр 42.6 хувьтай буюу хуулийн тусгай шаардлагыг хангаж байна. </a:t>
          </a:r>
          <a:endParaRPr lang="mn-MN" sz="1200" kern="1200" dirty="0">
            <a:solidFill>
              <a:schemeClr val="bg1"/>
            </a:solidFill>
            <a:latin typeface="Arial" panose="020B0604020202020204" pitchFamily="34" charset="0"/>
            <a:ea typeface="+mn-ea"/>
            <a:cs typeface="Arial" panose="020B0604020202020204" pitchFamily="34" charset="0"/>
          </a:endParaRPr>
        </a:p>
      </dsp:txBody>
      <dsp:txXfrm>
        <a:off x="967317" y="1551969"/>
        <a:ext cx="6385644" cy="775984"/>
      </dsp:txXfrm>
    </dsp:sp>
    <dsp:sp modelId="{F64B79A1-F2BD-4889-A81B-6F76B1EE787B}">
      <dsp:nvSpPr>
        <dsp:cNvPr id="0" name=""/>
        <dsp:cNvSpPr/>
      </dsp:nvSpPr>
      <dsp:spPr>
        <a:xfrm>
          <a:off x="482326" y="1454971"/>
          <a:ext cx="969981" cy="969981"/>
        </a:xfrm>
        <a:prstGeom prst="ellipse">
          <a:avLst/>
        </a:prstGeom>
        <a:solidFill>
          <a:sysClr val="window" lastClr="FFFFFF">
            <a:hueOff val="0"/>
            <a:satOff val="0"/>
            <a:lumOff val="0"/>
            <a:alphaOff val="0"/>
          </a:sysClr>
        </a:solidFill>
        <a:ln w="25400" cap="flat" cmpd="sng" algn="ctr">
          <a:solidFill>
            <a:srgbClr val="9BBB59">
              <a:hueOff val="3750088"/>
              <a:satOff val="-5627"/>
              <a:lumOff val="-915"/>
              <a:alphaOff val="0"/>
            </a:srgbClr>
          </a:solidFill>
          <a:prstDash val="solid"/>
          <a:miter lim="800000"/>
        </a:ln>
        <a:effectLst/>
      </dsp:spPr>
      <dsp:style>
        <a:lnRef idx="2">
          <a:scrgbClr r="0" g="0" b="0"/>
        </a:lnRef>
        <a:fillRef idx="1">
          <a:scrgbClr r="0" g="0" b="0"/>
        </a:fillRef>
        <a:effectRef idx="0">
          <a:scrgbClr r="0" g="0" b="0"/>
        </a:effectRef>
        <a:fontRef idx="minor"/>
      </dsp:style>
    </dsp:sp>
    <dsp:sp modelId="{B6F62A54-3358-4DE1-B2F8-2301CBED8A77}">
      <dsp:nvSpPr>
        <dsp:cNvPr id="0" name=""/>
        <dsp:cNvSpPr/>
      </dsp:nvSpPr>
      <dsp:spPr>
        <a:xfrm>
          <a:off x="967317" y="2716148"/>
          <a:ext cx="6385644" cy="775984"/>
        </a:xfrm>
        <a:prstGeom prst="rect">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38" tIns="30480" rIns="30480" bIns="30480" numCol="1" spcCol="1270" anchor="ctr" anchorCtr="0">
          <a:noAutofit/>
        </a:bodyPr>
        <a:lstStyle/>
        <a:p>
          <a:pPr marL="0" lvl="0" indent="0" algn="l" defTabSz="533400">
            <a:lnSpc>
              <a:spcPct val="90000"/>
            </a:lnSpc>
            <a:spcBef>
              <a:spcPct val="0"/>
            </a:spcBef>
            <a:spcAft>
              <a:spcPct val="35000"/>
            </a:spcAft>
            <a:buNone/>
          </a:pPr>
          <a:r>
            <a:rPr lang="mn-MN" sz="1200" kern="1200" dirty="0"/>
            <a:t>Төсвийн төслийн 2025 оны өрийн үлдэгдлийг өмнөх оны дүнтэй харьцуулахад дотоод үнэт цаас 10.6 тэрбум төгрөгөөр орон нутгийн зээллэг 204.0 тэрбум төгрөгөөр буурахаар байгаа бол гадаад өр 1,690.7 тэрбум төгрөгөөр, Засгийн газрын өрийн баталгаа 3,806.8 тэрбум төгрөгөөр нэмэгдэхээр байна . </a:t>
          </a:r>
          <a:endParaRPr lang="mn-MN" sz="1200" kern="1200" dirty="0">
            <a:solidFill>
              <a:schemeClr val="bg1"/>
            </a:solidFill>
            <a:latin typeface="Arial" panose="020B0604020202020204" pitchFamily="34" charset="0"/>
            <a:ea typeface="+mn-ea"/>
            <a:cs typeface="Arial" panose="020B0604020202020204" pitchFamily="34" charset="0"/>
          </a:endParaRPr>
        </a:p>
      </dsp:txBody>
      <dsp:txXfrm>
        <a:off x="967317" y="2716148"/>
        <a:ext cx="6385644" cy="775984"/>
      </dsp:txXfrm>
    </dsp:sp>
    <dsp:sp modelId="{B747FD42-3BC6-497D-B507-5B7317B6739D}">
      <dsp:nvSpPr>
        <dsp:cNvPr id="0" name=""/>
        <dsp:cNvSpPr/>
      </dsp:nvSpPr>
      <dsp:spPr>
        <a:xfrm>
          <a:off x="482326" y="2619150"/>
          <a:ext cx="969981" cy="969981"/>
        </a:xfrm>
        <a:prstGeom prst="ellipse">
          <a:avLst/>
        </a:prstGeom>
        <a:solidFill>
          <a:sysClr val="window" lastClr="FFFFFF">
            <a:hueOff val="0"/>
            <a:satOff val="0"/>
            <a:lumOff val="0"/>
            <a:alphaOff val="0"/>
          </a:sysClr>
        </a:solidFill>
        <a:ln w="25400" cap="flat" cmpd="sng" algn="ctr">
          <a:solidFill>
            <a:srgbClr val="9BBB59">
              <a:hueOff val="7500176"/>
              <a:satOff val="-11253"/>
              <a:lumOff val="-1830"/>
              <a:alphaOff val="0"/>
            </a:srgbClr>
          </a:solidFill>
          <a:prstDash val="solid"/>
          <a:miter lim="800000"/>
        </a:ln>
        <a:effectLst/>
      </dsp:spPr>
      <dsp:style>
        <a:lnRef idx="2">
          <a:scrgbClr r="0" g="0" b="0"/>
        </a:lnRef>
        <a:fillRef idx="1">
          <a:scrgbClr r="0" g="0" b="0"/>
        </a:fillRef>
        <a:effectRef idx="0">
          <a:scrgbClr r="0" g="0" b="0"/>
        </a:effectRef>
        <a:fontRef idx="minor"/>
      </dsp:style>
    </dsp:sp>
    <dsp:sp modelId="{87F4F1E0-8776-46E0-983D-8A2F1B64D6FA}">
      <dsp:nvSpPr>
        <dsp:cNvPr id="0" name=""/>
        <dsp:cNvSpPr/>
      </dsp:nvSpPr>
      <dsp:spPr>
        <a:xfrm>
          <a:off x="522427" y="3727124"/>
          <a:ext cx="6830534" cy="1082390"/>
        </a:xfrm>
        <a:prstGeom prst="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38" tIns="30480" rIns="30480" bIns="30480" numCol="1" spcCol="1270" anchor="ctr" anchorCtr="0">
          <a:noAutofit/>
        </a:bodyPr>
        <a:lstStyle/>
        <a:p>
          <a:pPr marL="0" lvl="0" indent="0" algn="just" defTabSz="533400">
            <a:lnSpc>
              <a:spcPct val="90000"/>
            </a:lnSpc>
            <a:spcBef>
              <a:spcPct val="0"/>
            </a:spcBef>
            <a:spcAft>
              <a:spcPct val="35000"/>
            </a:spcAft>
            <a:buNone/>
          </a:pPr>
          <a:r>
            <a:rPr lang="mn-MN" sz="1200" kern="1200" dirty="0"/>
            <a:t>Шинээр ашиглахаар тооцсон зээлийн ашиглалтыг өрийн удирдлагын тухай хуульд заасан шалгуурт бүрэн нийцүүлэх, Засгийн газрын гадаад зээлийн хөрөнгөөр хэрэгжиж байгаа төслүүдийн үр ашгийг нэмэгдүүлэх, ашиглагдаагүй зээлийн хэмжээг хязгаарлах, гадаад зээлийн гэрээ хэлэлцээр байгуулахаас өмнөх төслийн бэлтгэл ажлыг шуурхай хэрэгжүүлэх зайлшгүй шаардлагатай байна. </a:t>
          </a:r>
          <a:endParaRPr lang="mn-MN" sz="1200" kern="1200" dirty="0">
            <a:solidFill>
              <a:schemeClr val="bg1"/>
            </a:solidFill>
            <a:latin typeface="Arial" panose="020B0604020202020204" pitchFamily="34" charset="0"/>
            <a:ea typeface="+mn-ea"/>
            <a:cs typeface="Arial" panose="020B0604020202020204" pitchFamily="34" charset="0"/>
          </a:endParaRPr>
        </a:p>
      </dsp:txBody>
      <dsp:txXfrm>
        <a:off x="522427" y="3727124"/>
        <a:ext cx="6830534" cy="1082390"/>
      </dsp:txXfrm>
    </dsp:sp>
    <dsp:sp modelId="{64061E35-D211-4AF6-84A9-16A10D200B83}">
      <dsp:nvSpPr>
        <dsp:cNvPr id="0" name=""/>
        <dsp:cNvSpPr/>
      </dsp:nvSpPr>
      <dsp:spPr>
        <a:xfrm>
          <a:off x="37436" y="3783329"/>
          <a:ext cx="969981" cy="969981"/>
        </a:xfrm>
        <a:prstGeom prst="ellipse">
          <a:avLst/>
        </a:prstGeom>
        <a:solidFill>
          <a:sysClr val="window" lastClr="FFFFFF">
            <a:hueOff val="0"/>
            <a:satOff val="0"/>
            <a:lumOff val="0"/>
            <a:alphaOff val="0"/>
          </a:sysClr>
        </a:solidFill>
        <a:ln w="25400" cap="flat" cmpd="sng" algn="ctr">
          <a:solidFill>
            <a:srgbClr val="9BBB59">
              <a:hueOff val="11250264"/>
              <a:satOff val="-16880"/>
              <a:lumOff val="-2745"/>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A8A1B-45DC-4985-BEE2-DF46D5D12F5C}"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CE131-DCF0-4A8F-B3FF-2DFCD9884473}" type="slidenum">
              <a:rPr lang="en-US" smtClean="0"/>
              <a:t>‹#›</a:t>
            </a:fld>
            <a:endParaRPr lang="en-US"/>
          </a:p>
        </p:txBody>
      </p:sp>
    </p:spTree>
    <p:extLst>
      <p:ext uri="{BB962C8B-B14F-4D97-AF65-F5344CB8AC3E}">
        <p14:creationId xmlns:p14="http://schemas.microsoft.com/office/powerpoint/2010/main" val="311163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800" i="1" dirty="0">
                <a:effectLst/>
                <a:latin typeface="Arial" panose="020B0604020202020204" pitchFamily="34" charset="0"/>
                <a:ea typeface="Calibri" panose="020F0502020204030204" pitchFamily="34" charset="0"/>
              </a:rPr>
              <a:t>ТАБ нь Монгол Улсын Их Хурлын Хяналт шалгалтын тухай хуулийн </a:t>
            </a:r>
            <a:r>
              <a:rPr lang="mn-MN" sz="1800" i="1" dirty="0">
                <a:effectLst/>
                <a:latin typeface="Arial" panose="020B0604020202020204" pitchFamily="34" charset="0"/>
                <a:ea typeface="Arial" panose="020B0604020202020204" pitchFamily="34" charset="0"/>
              </a:rPr>
              <a:t>23 дугаар зүйлийн 23.1.1-д заасан Төсвийн төсөл нь Үндсэн хуулийн Хорин тавдугаар зүйлийн 1 дэх хэсгийн 7-д заасны дагуу улсын хөгжлийн болон үндэсний аюулгүй байдлын бодлогод нийцсэн эсэхэд дүгнэлт гаргах хуулийн зохицуулалттай.  </a:t>
            </a:r>
            <a:endParaRPr lang="mn-MN" dirty="0"/>
          </a:p>
          <a:p>
            <a:pPr marL="0" marR="0" lvl="0" indent="0" algn="l" defTabSz="914400" rtl="0" eaLnBrk="1" fontAlgn="auto" latinLnBrk="0" hangingPunct="1">
              <a:lnSpc>
                <a:spcPct val="100000"/>
              </a:lnSpc>
              <a:spcBef>
                <a:spcPts val="0"/>
              </a:spcBef>
              <a:spcAft>
                <a:spcPts val="0"/>
              </a:spcAft>
              <a:buClrTx/>
              <a:buSzTx/>
              <a:buFontTx/>
              <a:buNone/>
              <a:tabLst/>
              <a:defRPr/>
            </a:pPr>
            <a:r>
              <a:rPr lang="mn-MN" dirty="0"/>
              <a:t>Тухайлбал:  </a:t>
            </a:r>
            <a:r>
              <a:rPr lang="mn-MN" sz="1800" dirty="0">
                <a:effectLst/>
                <a:latin typeface="Arial" panose="020B0604020202020204" pitchFamily="34" charset="0"/>
                <a:ea typeface="Yu Mincho" panose="02020400000000000000" pitchFamily="18" charset="-128"/>
              </a:rPr>
              <a:t>Үндэсний аюулгүй байдлын үзэл баримтлалын 3.2. “Эдийн засгийн аюулгүй байдал”-ын 3.2.1.3-д “</a:t>
            </a:r>
            <a:r>
              <a:rPr lang="mn-MN" sz="1800" i="1" dirty="0">
                <a:effectLst/>
                <a:latin typeface="Arial" panose="020B0604020202020204" pitchFamily="34" charset="0"/>
                <a:ea typeface="Yu Mincho" panose="02020400000000000000" pitchFamily="18" charset="-128"/>
              </a:rPr>
              <a:t>Ил тод, хариуцлагатай уул уурхай, эрдэс баялгийн салбарыг хөгжүүлж, түүнээс олох орлогыг ойрын болон дунд хугацаанд эдийн засгийн бие даасан хөгжлийг хангах олон тулгуурт бүтцийг бий болгох, хүний хөгжлийг дэмжиж, боловсрол, эрүүл мэнд, нийтийн биеийн тамир, спортыг хөгжүүлэхэд зарцуулна</a:t>
            </a:r>
            <a:r>
              <a:rPr lang="mn-MN" sz="1800" dirty="0">
                <a:effectLst/>
                <a:latin typeface="Arial" panose="020B0604020202020204" pitchFamily="34" charset="0"/>
                <a:ea typeface="Yu Mincho" panose="02020400000000000000" pitchFamily="18" charset="-128"/>
              </a:rPr>
              <a:t>” гэсэн бодлогын хүрээнд:</a:t>
            </a:r>
            <a:endParaRPr lang="en-US" sz="1800" dirty="0">
              <a:effectLst/>
              <a:latin typeface="Times New Roman" panose="02020603050405020304" pitchFamily="18" charset="0"/>
              <a:ea typeface="Times New Roman" panose="02020603050405020304" pitchFamily="18" charset="0"/>
            </a:endParaRPr>
          </a:p>
          <a:p>
            <a:pPr marL="342900" marR="685800" lvl="0" indent="-342900" algn="just">
              <a:spcBef>
                <a:spcPts val="2000"/>
              </a:spcBef>
              <a:spcAft>
                <a:spcPts val="2000"/>
              </a:spcAft>
              <a:buFont typeface="Symbol" panose="05050102010706020507" pitchFamily="18" charset="2"/>
              <a:buChar char=""/>
            </a:pPr>
            <a:r>
              <a:rPr lang="mn-MN" sz="1800" i="1" dirty="0">
                <a:effectLst/>
                <a:latin typeface="Arial" panose="020B0604020202020204" pitchFamily="34" charset="0"/>
                <a:ea typeface="Times New Roman" panose="02020603050405020304" pitchFamily="18" charset="0"/>
              </a:rPr>
              <a:t>ОНХС-гийн хуваарилалтаас уул уурхайн олборлолт хийгдэж буй аймаг, сумдад түлхүү хуваарилах, </a:t>
            </a:r>
          </a:p>
          <a:p>
            <a:pPr marL="342900" marR="685800" lvl="0" indent="-342900" algn="just">
              <a:spcBef>
                <a:spcPts val="2000"/>
              </a:spcBef>
              <a:spcAft>
                <a:spcPts val="2000"/>
              </a:spcAft>
              <a:buFont typeface="Symbol" panose="05050102010706020507" pitchFamily="18" charset="2"/>
              <a:buChar char=""/>
            </a:pPr>
            <a:r>
              <a:rPr lang="mn-MN" sz="1800" i="1" dirty="0">
                <a:solidFill>
                  <a:srgbClr val="000000"/>
                </a:solidFill>
                <a:effectLst/>
                <a:latin typeface="Arial" panose="020B0604020202020204" pitchFamily="34" charset="0"/>
                <a:ea typeface="Times New Roman" panose="02020603050405020304" pitchFamily="18" charset="0"/>
              </a:rPr>
              <a:t>Уул уурхайн бүтээгдэхүүний биржийн үйл ажиллагаа нэвтэрснээр биржээр борлуулах бүтээгдэхүүний нэр төрөл, тоо хэмжээ нэмэгдэж, эдгээр бүтээгдэхүүний үнэ  зах зээлийн, шударга өрсөлдөөний зарчмаар илүү бодитой тогтоох;</a:t>
            </a:r>
            <a:endParaRPr lang="en-US" sz="1800" dirty="0">
              <a:effectLst/>
              <a:latin typeface="Times New Roman" panose="02020603050405020304" pitchFamily="18" charset="0"/>
              <a:ea typeface="Times New Roman" panose="02020603050405020304" pitchFamily="18" charset="0"/>
            </a:endParaRPr>
          </a:p>
          <a:p>
            <a:pPr marL="342900" marR="685800" lvl="0" indent="-342900" algn="just">
              <a:spcBef>
                <a:spcPts val="2000"/>
              </a:spcBef>
              <a:spcAft>
                <a:spcPts val="2000"/>
              </a:spcAft>
              <a:buFont typeface="Symbol" panose="05050102010706020507" pitchFamily="18" charset="2"/>
              <a:buChar char=""/>
            </a:pPr>
            <a:r>
              <a:rPr lang="mn-MN" sz="1800" i="1" dirty="0">
                <a:solidFill>
                  <a:srgbClr val="000000"/>
                </a:solidFill>
                <a:effectLst/>
                <a:latin typeface="Arial" panose="020B0604020202020204" pitchFamily="34" charset="0"/>
                <a:ea typeface="Times New Roman" panose="02020603050405020304" pitchFamily="18" charset="0"/>
              </a:rPr>
              <a:t>Монгол Улсын бүсчилсэн хөгжлийн бодлого болон “Засгийн газрын 2024-2028 оны үйл ажиллагааны хөтөлбөр”-т туссан бүсүүдийн авто зам, эрчим хүч, дэд бүтцийн хөгжлийн бүтээн байгуулалтуудыг санхүүжүүлэхэд улсын төсвийн хөрөнгө оруулалт, гадаад зээл, тусламжийн санхүүжүүлэлтийг чиглүүлэх;</a:t>
            </a:r>
            <a:endParaRPr lang="en-US" sz="1800" dirty="0">
              <a:effectLst/>
              <a:latin typeface="Times New Roman" panose="02020603050405020304" pitchFamily="18" charset="0"/>
              <a:ea typeface="Times New Roman" panose="02020603050405020304" pitchFamily="18" charset="0"/>
            </a:endParaRPr>
          </a:p>
          <a:p>
            <a:pPr marL="342900" marR="685800" lvl="0" indent="-342900" algn="just">
              <a:spcBef>
                <a:spcPts val="2000"/>
              </a:spcBef>
              <a:spcAft>
                <a:spcPts val="2000"/>
              </a:spcAft>
              <a:buFont typeface="Symbol" panose="05050102010706020507" pitchFamily="18" charset="2"/>
              <a:buChar char=""/>
            </a:pPr>
            <a:r>
              <a:rPr lang="mn-MN" sz="1800" i="1" dirty="0">
                <a:solidFill>
                  <a:srgbClr val="000000"/>
                </a:solidFill>
                <a:effectLst/>
                <a:latin typeface="Arial" panose="020B0604020202020204" pitchFamily="34" charset="0"/>
                <a:ea typeface="Times New Roman" panose="02020603050405020304" pitchFamily="18" charset="0"/>
              </a:rPr>
              <a:t>Хот хөдөөгийн сэргэлт, төвлөрлийг сааруулах, иргэдийг орон сууцжуулах.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CCE131-DCF0-4A8F-B3FF-2DFCD9884473}" type="slidenum">
              <a:rPr lang="en-US" smtClean="0"/>
              <a:t>4</a:t>
            </a:fld>
            <a:endParaRPr lang="en-US"/>
          </a:p>
        </p:txBody>
      </p:sp>
    </p:spTree>
    <p:extLst>
      <p:ext uri="{BB962C8B-B14F-4D97-AF65-F5344CB8AC3E}">
        <p14:creationId xmlns:p14="http://schemas.microsoft.com/office/powerpoint/2010/main" val="19554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just">
              <a:spcBef>
                <a:spcPts val="600"/>
              </a:spcBef>
              <a:spcAft>
                <a:spcPts val="600"/>
              </a:spcAft>
              <a:buFont typeface="+mj-lt"/>
              <a:buAutoNum type="arabicPeriod"/>
            </a:pPr>
            <a:r>
              <a:rPr lang="mn-MN" sz="1100" dirty="0">
                <a:solidFill>
                  <a:srgbClr val="333333"/>
                </a:solidFill>
                <a:effectLst/>
                <a:latin typeface="Arial" panose="020B0604020202020204" pitchFamily="34" charset="0"/>
                <a:ea typeface="Times New Roman" panose="02020603050405020304" pitchFamily="18" charset="0"/>
              </a:rPr>
              <a:t>Хөгжлийн бодлого, төлөвлөлт, түүний удирдлагын тухай хуулийн 9 дүгээр зүйлийн 9.5.1-д Санхүү, төсвийн асуудал эрхэлсэн төрийн захиргааны төв байгууллага улсын болон орон нутгийн төсвийн төлөвлөлтийг хөгжлийн бодлого, төлөвлөлттэй уялдуулахаар заасан байна.</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CCE131-DCF0-4A8F-B3FF-2DFCD9884473}" type="slidenum">
              <a:rPr lang="en-US" smtClean="0"/>
              <a:t>5</a:t>
            </a:fld>
            <a:endParaRPr lang="en-US"/>
          </a:p>
        </p:txBody>
      </p:sp>
    </p:spTree>
    <p:extLst>
      <p:ext uri="{BB962C8B-B14F-4D97-AF65-F5344CB8AC3E}">
        <p14:creationId xmlns:p14="http://schemas.microsoft.com/office/powerpoint/2010/main" val="216192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b="0" dirty="0">
                <a:solidFill>
                  <a:schemeClr val="tx1"/>
                </a:solidFill>
                <a:effectLst/>
                <a:latin typeface="Arial" panose="020B0604020202020204" pitchFamily="34" charset="0"/>
                <a:cs typeface="Arial" panose="020B0604020202020204" pitchFamily="34" charset="0"/>
              </a:rPr>
              <a:t>6.1.2. Нэгдсэн төсвийн суурь тэнцэл нь тухайн жилийн дотоодын нийт бүтээгдэхүүний хоёр буюу түүнээс дээш хувийн ашигтай байх;</a:t>
            </a:r>
            <a:r>
              <a:rPr lang="mn-MN" sz="1200" b="1" dirty="0">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mn-MN" sz="1200" b="0" dirty="0">
                <a:solidFill>
                  <a:schemeClr val="tx1"/>
                </a:solidFill>
                <a:effectLst/>
                <a:latin typeface="Arial" panose="020B0604020202020204" pitchFamily="34" charset="0"/>
                <a:cs typeface="Arial" panose="020B0604020202020204" pitchFamily="34" charset="0"/>
              </a:rPr>
              <a:t>6.1.4. Засгийн газрын өрийн нэрлэсэн дүнгээр илэрхийлэгдсэн үлдэгдэл нь тухайн жилийн оны үнээр тооцсон ДНБ-ий 60 хувиас хэтрэхгүй байх;</a:t>
            </a:r>
            <a:r>
              <a:rPr lang="mn-MN" sz="1200" b="1" dirty="0">
                <a:solidFill>
                  <a:schemeClr val="tx1"/>
                </a:solidFill>
                <a:effectLst/>
                <a:latin typeface="Arial" panose="020B0604020202020204" pitchFamily="34" charset="0"/>
                <a:cs typeface="Arial" panose="020B0604020202020204" pitchFamily="34" charset="0"/>
              </a:rPr>
              <a:t> </a:t>
            </a:r>
            <a:endParaRPr lang="mn-MN" sz="1200" b="1"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mn-MN" sz="1200" b="1" i="0" dirty="0">
              <a:solidFill>
                <a:schemeClr val="tx1"/>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5CCE131-DCF0-4A8F-B3FF-2DFCD9884473}" type="slidenum">
              <a:rPr lang="en-US" smtClean="0"/>
              <a:t>7</a:t>
            </a:fld>
            <a:endParaRPr lang="en-US"/>
          </a:p>
        </p:txBody>
      </p:sp>
    </p:spTree>
    <p:extLst>
      <p:ext uri="{BB962C8B-B14F-4D97-AF65-F5344CB8AC3E}">
        <p14:creationId xmlns:p14="http://schemas.microsoft.com/office/powerpoint/2010/main" val="166973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Олон улсын шинжээчдийн таамаглалаар дэлхийн зах зээлд 2025 онд өмнөх оноос тонн тутамд зэсийн дундаж үнэ 500.0 ам.доллароор өсөх бол алтны үнэ унц тутамд 350.0 ам доллароор, тонн тутамд төмрийн хүдэр 20.0 ам.доллар, нүүрсний үнэ 35.0 ам.доллар, газрын тосны үнэ баррель тутамд 5.0 ам.доллароор тус тус буурах төлөвтэй байна.</a:t>
            </a:r>
          </a:p>
          <a:p>
            <a:pPr marL="0" marR="0" lvl="0" indent="0" algn="l" defTabSz="914400" rtl="0" eaLnBrk="1" fontAlgn="auto" latinLnBrk="0" hangingPunct="1">
              <a:lnSpc>
                <a:spcPct val="100000"/>
              </a:lnSpc>
              <a:spcBef>
                <a:spcPts val="0"/>
              </a:spcBef>
              <a:spcAft>
                <a:spcPts val="0"/>
              </a:spcAft>
              <a:buClrTx/>
              <a:buSzTx/>
              <a:buFontTx/>
              <a:buNone/>
              <a:tabLst/>
              <a:defRPr/>
            </a:pPr>
            <a:r>
              <a:rPr lang="mn-MN" sz="1800" dirty="0">
                <a:effectLst/>
                <a:latin typeface="Arial" panose="020B0604020202020204" pitchFamily="34" charset="0"/>
                <a:ea typeface="Arial" panose="020B0604020202020204" pitchFamily="34" charset="0"/>
              </a:rPr>
              <a:t>Төмрийн хүдрийн экспортын биет хэмжээг 9.0 сая тонн, борлуулах үнийг 65 ам.доллар байхаар 2025 оны төсвийн төсөлд тусгажээ. Гэтэл төмрийн хүдрийн 2024 оны хүлээгдэж буй гүйцэтгэл 8.4 сая тонн, 8 сарын бодит гүйцэтгэлээр 4.8 сая тонн төмрийн хүдрийг экспортод гаргасан байна.</a:t>
            </a:r>
            <a:endParaRPr lang="en-US" sz="1800" dirty="0">
              <a:effectLst/>
              <a:latin typeface="Times New Roman" panose="02020603050405020304" pitchFamily="18" charset="0"/>
              <a:ea typeface="Times New Roman" panose="02020603050405020304" pitchFamily="18" charset="0"/>
            </a:endParaRPr>
          </a:p>
          <a:p>
            <a:r>
              <a:rPr lang="mn-MN" dirty="0"/>
              <a:t>Мөн 2025 онд нийт 83.3 сая тонн нүүрс экспортлохоор төлөвлөсөн бөгөөд үүний 37.9 сая тонн буюу 45.5 хувийг Эрдэнэс таван толгой ХК дангаараа эзэлж байна. Монгол улс 2024 оны 8 сарын бодит гүйцэтгэлээр 55.4 сая тонн нүүрс экспортолсноос тус компани 21.6 сая тонн нүүрсийг экспортолсон нь ирэх жилийн зорилтод түвшинд хүрэхэд хүндрэл үүсэж болзошгүй юм.</a:t>
            </a:r>
          </a:p>
          <a:p>
            <a:r>
              <a:rPr lang="mn-MN" dirty="0"/>
              <a:t>Монгол Улсын Засгийн газраас экспортын зах зээлийг өргөжүүлэх, хилийн боомтуудын дэд бүтцийг нэмэгдүүлж, ачаа нэвтрүүлэх процессыг хөнгөвчлөх зэрэг арга хэмжээнүүдийг хэрэгжүүлснээр экспортын дүн өсөхөөр төлөвлөжээ.</a:t>
            </a:r>
          </a:p>
          <a:p>
            <a:endParaRPr lang="en-US" dirty="0"/>
          </a:p>
        </p:txBody>
      </p:sp>
      <p:sp>
        <p:nvSpPr>
          <p:cNvPr id="4" name="Slide Number Placeholder 3"/>
          <p:cNvSpPr>
            <a:spLocks noGrp="1"/>
          </p:cNvSpPr>
          <p:nvPr>
            <p:ph type="sldNum" sz="quarter" idx="5"/>
          </p:nvPr>
        </p:nvSpPr>
        <p:spPr/>
        <p:txBody>
          <a:bodyPr/>
          <a:lstStyle/>
          <a:p>
            <a:fld id="{D5CCE131-DCF0-4A8F-B3FF-2DFCD9884473}" type="slidenum">
              <a:rPr lang="en-US" smtClean="0"/>
              <a:t>8</a:t>
            </a:fld>
            <a:endParaRPr lang="en-US"/>
          </a:p>
        </p:txBody>
      </p:sp>
    </p:spTree>
    <p:extLst>
      <p:ext uri="{BB962C8B-B14F-4D97-AF65-F5344CB8AC3E}">
        <p14:creationId xmlns:p14="http://schemas.microsoft.com/office/powerpoint/2010/main" val="333369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67D914-0429-49F9-9C8C-C6BB92A6048A}" type="slidenum">
              <a:rPr lang="en-US" smtClean="0"/>
              <a:t>10</a:t>
            </a:fld>
            <a:endParaRPr lang="en-US"/>
          </a:p>
        </p:txBody>
      </p:sp>
    </p:spTree>
    <p:extLst>
      <p:ext uri="{BB962C8B-B14F-4D97-AF65-F5344CB8AC3E}">
        <p14:creationId xmlns:p14="http://schemas.microsoft.com/office/powerpoint/2010/main" val="316088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7262-EE75-6EE4-DA10-8308EE8905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0CFFBC-EF6F-691F-E065-7BCDFB030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4BF031-ED9C-FA03-DC82-5FD2BA706F27}"/>
              </a:ext>
            </a:extLst>
          </p:cNvPr>
          <p:cNvSpPr>
            <a:spLocks noGrp="1"/>
          </p:cNvSpPr>
          <p:nvPr>
            <p:ph type="dt" sz="half" idx="10"/>
          </p:nvPr>
        </p:nvSpPr>
        <p:spPr/>
        <p:txBody>
          <a:bodyPr/>
          <a:lstStyle/>
          <a:p>
            <a:fld id="{71161979-F89D-44EC-A636-7A447D53318E}" type="datetimeFigureOut">
              <a:rPr lang="en-US" smtClean="0"/>
              <a:t>10/10/2024</a:t>
            </a:fld>
            <a:endParaRPr lang="en-US"/>
          </a:p>
        </p:txBody>
      </p:sp>
      <p:sp>
        <p:nvSpPr>
          <p:cNvPr id="5" name="Footer Placeholder 4">
            <a:extLst>
              <a:ext uri="{FF2B5EF4-FFF2-40B4-BE49-F238E27FC236}">
                <a16:creationId xmlns:a16="http://schemas.microsoft.com/office/drawing/2014/main" id="{152535B4-C167-138D-3A69-BD8EAA469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27E01-45AA-852B-F3E5-6CCD4EBAF406}"/>
              </a:ext>
            </a:extLst>
          </p:cNvPr>
          <p:cNvSpPr>
            <a:spLocks noGrp="1"/>
          </p:cNvSpPr>
          <p:nvPr>
            <p:ph type="sldNum" sz="quarter" idx="12"/>
          </p:nvPr>
        </p:nvSpPr>
        <p:spPr/>
        <p:txBody>
          <a:bodyPr/>
          <a:lstStyle/>
          <a:p>
            <a:fld id="{3827FCA2-3078-4EB9-B6BA-21C69C9AA654}" type="slidenum">
              <a:rPr lang="en-US" smtClean="0"/>
              <a:t>‹#›</a:t>
            </a:fld>
            <a:endParaRPr lang="en-US"/>
          </a:p>
        </p:txBody>
      </p:sp>
    </p:spTree>
    <p:extLst>
      <p:ext uri="{BB962C8B-B14F-4D97-AF65-F5344CB8AC3E}">
        <p14:creationId xmlns:p14="http://schemas.microsoft.com/office/powerpoint/2010/main" val="244282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79D3-74A3-0AD8-3776-A188529E0B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119148-79E0-CCD6-1340-A22D9F6514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CE66E-2FA5-2E56-2F96-F9347E7CDF9F}"/>
              </a:ext>
            </a:extLst>
          </p:cNvPr>
          <p:cNvSpPr>
            <a:spLocks noGrp="1"/>
          </p:cNvSpPr>
          <p:nvPr>
            <p:ph type="dt" sz="half" idx="10"/>
          </p:nvPr>
        </p:nvSpPr>
        <p:spPr/>
        <p:txBody>
          <a:bodyPr/>
          <a:lstStyle/>
          <a:p>
            <a:fld id="{71161979-F89D-44EC-A636-7A447D53318E}" type="datetimeFigureOut">
              <a:rPr lang="en-US" smtClean="0"/>
              <a:t>10/10/2024</a:t>
            </a:fld>
            <a:endParaRPr lang="en-US"/>
          </a:p>
        </p:txBody>
      </p:sp>
      <p:sp>
        <p:nvSpPr>
          <p:cNvPr id="5" name="Footer Placeholder 4">
            <a:extLst>
              <a:ext uri="{FF2B5EF4-FFF2-40B4-BE49-F238E27FC236}">
                <a16:creationId xmlns:a16="http://schemas.microsoft.com/office/drawing/2014/main" id="{A7FD8F5C-C533-17FC-A790-BE7EFDE01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260F9-93B6-9BCF-7736-4AEF4DFB3BBC}"/>
              </a:ext>
            </a:extLst>
          </p:cNvPr>
          <p:cNvSpPr>
            <a:spLocks noGrp="1"/>
          </p:cNvSpPr>
          <p:nvPr>
            <p:ph type="sldNum" sz="quarter" idx="12"/>
          </p:nvPr>
        </p:nvSpPr>
        <p:spPr/>
        <p:txBody>
          <a:bodyPr/>
          <a:lstStyle/>
          <a:p>
            <a:fld id="{3827FCA2-3078-4EB9-B6BA-21C69C9AA654}" type="slidenum">
              <a:rPr lang="en-US" smtClean="0"/>
              <a:t>‹#›</a:t>
            </a:fld>
            <a:endParaRPr lang="en-US"/>
          </a:p>
        </p:txBody>
      </p:sp>
    </p:spTree>
    <p:extLst>
      <p:ext uri="{BB962C8B-B14F-4D97-AF65-F5344CB8AC3E}">
        <p14:creationId xmlns:p14="http://schemas.microsoft.com/office/powerpoint/2010/main" val="27814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E50CE8-D939-B788-5CE8-D7F8C4C489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292B3E-824C-1151-0888-EB28348579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B5F61-645D-7B11-12D8-D41D9E717236}"/>
              </a:ext>
            </a:extLst>
          </p:cNvPr>
          <p:cNvSpPr>
            <a:spLocks noGrp="1"/>
          </p:cNvSpPr>
          <p:nvPr>
            <p:ph type="dt" sz="half" idx="10"/>
          </p:nvPr>
        </p:nvSpPr>
        <p:spPr/>
        <p:txBody>
          <a:bodyPr/>
          <a:lstStyle/>
          <a:p>
            <a:fld id="{71161979-F89D-44EC-A636-7A447D53318E}" type="datetimeFigureOut">
              <a:rPr lang="en-US" smtClean="0"/>
              <a:t>10/10/2024</a:t>
            </a:fld>
            <a:endParaRPr lang="en-US"/>
          </a:p>
        </p:txBody>
      </p:sp>
      <p:sp>
        <p:nvSpPr>
          <p:cNvPr id="5" name="Footer Placeholder 4">
            <a:extLst>
              <a:ext uri="{FF2B5EF4-FFF2-40B4-BE49-F238E27FC236}">
                <a16:creationId xmlns:a16="http://schemas.microsoft.com/office/drawing/2014/main" id="{D8FADCD2-BB16-F6F5-8AE1-118D67D2F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7FF69-CBED-641F-C0C1-F6030D828021}"/>
              </a:ext>
            </a:extLst>
          </p:cNvPr>
          <p:cNvSpPr>
            <a:spLocks noGrp="1"/>
          </p:cNvSpPr>
          <p:nvPr>
            <p:ph type="sldNum" sz="quarter" idx="12"/>
          </p:nvPr>
        </p:nvSpPr>
        <p:spPr/>
        <p:txBody>
          <a:bodyPr/>
          <a:lstStyle/>
          <a:p>
            <a:fld id="{3827FCA2-3078-4EB9-B6BA-21C69C9AA654}" type="slidenum">
              <a:rPr lang="en-US" smtClean="0"/>
              <a:t>‹#›</a:t>
            </a:fld>
            <a:endParaRPr lang="en-US"/>
          </a:p>
        </p:txBody>
      </p:sp>
    </p:spTree>
    <p:extLst>
      <p:ext uri="{BB962C8B-B14F-4D97-AF65-F5344CB8AC3E}">
        <p14:creationId xmlns:p14="http://schemas.microsoft.com/office/powerpoint/2010/main" val="8408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0579-3275-9B53-A6BF-B95C7BC57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507404-1E4A-5AF4-1444-E5517A420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51FF1-2F75-9750-00D4-84B5F87D3902}"/>
              </a:ext>
            </a:extLst>
          </p:cNvPr>
          <p:cNvSpPr>
            <a:spLocks noGrp="1"/>
          </p:cNvSpPr>
          <p:nvPr>
            <p:ph type="dt" sz="half" idx="10"/>
          </p:nvPr>
        </p:nvSpPr>
        <p:spPr/>
        <p:txBody>
          <a:bodyPr/>
          <a:lstStyle/>
          <a:p>
            <a:fld id="{71161979-F89D-44EC-A636-7A447D53318E}" type="datetimeFigureOut">
              <a:rPr lang="en-US" smtClean="0"/>
              <a:t>10/10/2024</a:t>
            </a:fld>
            <a:endParaRPr lang="en-US"/>
          </a:p>
        </p:txBody>
      </p:sp>
      <p:sp>
        <p:nvSpPr>
          <p:cNvPr id="5" name="Footer Placeholder 4">
            <a:extLst>
              <a:ext uri="{FF2B5EF4-FFF2-40B4-BE49-F238E27FC236}">
                <a16:creationId xmlns:a16="http://schemas.microsoft.com/office/drawing/2014/main" id="{F04D42D7-A00F-A690-9F27-865278C91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F571A-12B5-C25C-667B-44DCC1E1F22E}"/>
              </a:ext>
            </a:extLst>
          </p:cNvPr>
          <p:cNvSpPr>
            <a:spLocks noGrp="1"/>
          </p:cNvSpPr>
          <p:nvPr>
            <p:ph type="sldNum" sz="quarter" idx="12"/>
          </p:nvPr>
        </p:nvSpPr>
        <p:spPr/>
        <p:txBody>
          <a:bodyPr/>
          <a:lstStyle/>
          <a:p>
            <a:fld id="{3827FCA2-3078-4EB9-B6BA-21C69C9AA654}" type="slidenum">
              <a:rPr lang="en-US" smtClean="0"/>
              <a:t>‹#›</a:t>
            </a:fld>
            <a:endParaRPr lang="en-US"/>
          </a:p>
        </p:txBody>
      </p:sp>
    </p:spTree>
    <p:extLst>
      <p:ext uri="{BB962C8B-B14F-4D97-AF65-F5344CB8AC3E}">
        <p14:creationId xmlns:p14="http://schemas.microsoft.com/office/powerpoint/2010/main" val="261286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153D-974D-3BB5-0A5C-110BD2E642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BF0293-AF34-67FA-1490-28891B7F2B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20656B-58E7-6BEC-E147-F2B40A73EE30}"/>
              </a:ext>
            </a:extLst>
          </p:cNvPr>
          <p:cNvSpPr>
            <a:spLocks noGrp="1"/>
          </p:cNvSpPr>
          <p:nvPr>
            <p:ph type="dt" sz="half" idx="10"/>
          </p:nvPr>
        </p:nvSpPr>
        <p:spPr/>
        <p:txBody>
          <a:bodyPr/>
          <a:lstStyle/>
          <a:p>
            <a:fld id="{71161979-F89D-44EC-A636-7A447D53318E}" type="datetimeFigureOut">
              <a:rPr lang="en-US" smtClean="0"/>
              <a:t>10/10/2024</a:t>
            </a:fld>
            <a:endParaRPr lang="en-US"/>
          </a:p>
        </p:txBody>
      </p:sp>
      <p:sp>
        <p:nvSpPr>
          <p:cNvPr id="5" name="Footer Placeholder 4">
            <a:extLst>
              <a:ext uri="{FF2B5EF4-FFF2-40B4-BE49-F238E27FC236}">
                <a16:creationId xmlns:a16="http://schemas.microsoft.com/office/drawing/2014/main" id="{14CE40CA-1459-62E9-999C-D5F2D5CAE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4A1E1-582E-AC37-F492-2C536527D674}"/>
              </a:ext>
            </a:extLst>
          </p:cNvPr>
          <p:cNvSpPr>
            <a:spLocks noGrp="1"/>
          </p:cNvSpPr>
          <p:nvPr>
            <p:ph type="sldNum" sz="quarter" idx="12"/>
          </p:nvPr>
        </p:nvSpPr>
        <p:spPr/>
        <p:txBody>
          <a:bodyPr/>
          <a:lstStyle/>
          <a:p>
            <a:fld id="{3827FCA2-3078-4EB9-B6BA-21C69C9AA654}" type="slidenum">
              <a:rPr lang="en-US" smtClean="0"/>
              <a:t>‹#›</a:t>
            </a:fld>
            <a:endParaRPr lang="en-US"/>
          </a:p>
        </p:txBody>
      </p:sp>
    </p:spTree>
    <p:extLst>
      <p:ext uri="{BB962C8B-B14F-4D97-AF65-F5344CB8AC3E}">
        <p14:creationId xmlns:p14="http://schemas.microsoft.com/office/powerpoint/2010/main" val="81068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C640-1B45-6BCF-ABCE-B2FB8200D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BD508E-92B3-4F45-B1F5-ECB1A88E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7ADC77-2D57-1BA4-6611-526C59F788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AE2EE-8254-116A-866D-5551B35F439C}"/>
              </a:ext>
            </a:extLst>
          </p:cNvPr>
          <p:cNvSpPr>
            <a:spLocks noGrp="1"/>
          </p:cNvSpPr>
          <p:nvPr>
            <p:ph type="dt" sz="half" idx="10"/>
          </p:nvPr>
        </p:nvSpPr>
        <p:spPr/>
        <p:txBody>
          <a:bodyPr/>
          <a:lstStyle/>
          <a:p>
            <a:fld id="{71161979-F89D-44EC-A636-7A447D53318E}" type="datetimeFigureOut">
              <a:rPr lang="en-US" smtClean="0"/>
              <a:t>10/10/2024</a:t>
            </a:fld>
            <a:endParaRPr lang="en-US"/>
          </a:p>
        </p:txBody>
      </p:sp>
      <p:sp>
        <p:nvSpPr>
          <p:cNvPr id="6" name="Footer Placeholder 5">
            <a:extLst>
              <a:ext uri="{FF2B5EF4-FFF2-40B4-BE49-F238E27FC236}">
                <a16:creationId xmlns:a16="http://schemas.microsoft.com/office/drawing/2014/main" id="{B2D2612C-8C5D-6A49-B906-258230C70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D31E7-7C38-B473-3511-080EFE873405}"/>
              </a:ext>
            </a:extLst>
          </p:cNvPr>
          <p:cNvSpPr>
            <a:spLocks noGrp="1"/>
          </p:cNvSpPr>
          <p:nvPr>
            <p:ph type="sldNum" sz="quarter" idx="12"/>
          </p:nvPr>
        </p:nvSpPr>
        <p:spPr/>
        <p:txBody>
          <a:bodyPr/>
          <a:lstStyle/>
          <a:p>
            <a:fld id="{3827FCA2-3078-4EB9-B6BA-21C69C9AA654}" type="slidenum">
              <a:rPr lang="en-US" smtClean="0"/>
              <a:t>‹#›</a:t>
            </a:fld>
            <a:endParaRPr lang="en-US"/>
          </a:p>
        </p:txBody>
      </p:sp>
    </p:spTree>
    <p:extLst>
      <p:ext uri="{BB962C8B-B14F-4D97-AF65-F5344CB8AC3E}">
        <p14:creationId xmlns:p14="http://schemas.microsoft.com/office/powerpoint/2010/main" val="21401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D3DC-E572-C5B7-2EC8-A94400AFB5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D1FA02-A72C-5D52-24DD-C6D4643EA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9B8B39-86CF-C6FD-AEAD-ACD1B0A19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5024F2-9F0B-5981-6399-A4587D8B48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A94A5F-F849-F144-4DD3-C381918CC9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14BAA-CAD6-FD6F-A8E1-6A504F9114A3}"/>
              </a:ext>
            </a:extLst>
          </p:cNvPr>
          <p:cNvSpPr>
            <a:spLocks noGrp="1"/>
          </p:cNvSpPr>
          <p:nvPr>
            <p:ph type="dt" sz="half" idx="10"/>
          </p:nvPr>
        </p:nvSpPr>
        <p:spPr/>
        <p:txBody>
          <a:bodyPr/>
          <a:lstStyle/>
          <a:p>
            <a:fld id="{71161979-F89D-44EC-A636-7A447D53318E}" type="datetimeFigureOut">
              <a:rPr lang="en-US" smtClean="0"/>
              <a:t>10/10/2024</a:t>
            </a:fld>
            <a:endParaRPr lang="en-US"/>
          </a:p>
        </p:txBody>
      </p:sp>
      <p:sp>
        <p:nvSpPr>
          <p:cNvPr id="8" name="Footer Placeholder 7">
            <a:extLst>
              <a:ext uri="{FF2B5EF4-FFF2-40B4-BE49-F238E27FC236}">
                <a16:creationId xmlns:a16="http://schemas.microsoft.com/office/drawing/2014/main" id="{D5369663-9C7B-1142-4FDD-31C5A74AF9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7DBFE6-4E1B-81B4-E2C4-5AE86EDFA137}"/>
              </a:ext>
            </a:extLst>
          </p:cNvPr>
          <p:cNvSpPr>
            <a:spLocks noGrp="1"/>
          </p:cNvSpPr>
          <p:nvPr>
            <p:ph type="sldNum" sz="quarter" idx="12"/>
          </p:nvPr>
        </p:nvSpPr>
        <p:spPr/>
        <p:txBody>
          <a:bodyPr/>
          <a:lstStyle/>
          <a:p>
            <a:fld id="{3827FCA2-3078-4EB9-B6BA-21C69C9AA654}" type="slidenum">
              <a:rPr lang="en-US" smtClean="0"/>
              <a:t>‹#›</a:t>
            </a:fld>
            <a:endParaRPr lang="en-US"/>
          </a:p>
        </p:txBody>
      </p:sp>
    </p:spTree>
    <p:extLst>
      <p:ext uri="{BB962C8B-B14F-4D97-AF65-F5344CB8AC3E}">
        <p14:creationId xmlns:p14="http://schemas.microsoft.com/office/powerpoint/2010/main" val="179285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718EE-0A9A-0794-7E3F-0668A7EE30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75B473-35A4-A3CC-9C62-B8D1A797A74F}"/>
              </a:ext>
            </a:extLst>
          </p:cNvPr>
          <p:cNvSpPr>
            <a:spLocks noGrp="1"/>
          </p:cNvSpPr>
          <p:nvPr>
            <p:ph type="dt" sz="half" idx="10"/>
          </p:nvPr>
        </p:nvSpPr>
        <p:spPr/>
        <p:txBody>
          <a:bodyPr/>
          <a:lstStyle/>
          <a:p>
            <a:fld id="{71161979-F89D-44EC-A636-7A447D53318E}" type="datetimeFigureOut">
              <a:rPr lang="en-US" smtClean="0"/>
              <a:t>10/10/2024</a:t>
            </a:fld>
            <a:endParaRPr lang="en-US"/>
          </a:p>
        </p:txBody>
      </p:sp>
      <p:sp>
        <p:nvSpPr>
          <p:cNvPr id="4" name="Footer Placeholder 3">
            <a:extLst>
              <a:ext uri="{FF2B5EF4-FFF2-40B4-BE49-F238E27FC236}">
                <a16:creationId xmlns:a16="http://schemas.microsoft.com/office/drawing/2014/main" id="{26AB2B79-7B3E-1380-71E5-0A7642FF71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65E8BC-A4B9-A4DC-4F5B-B6C93588974F}"/>
              </a:ext>
            </a:extLst>
          </p:cNvPr>
          <p:cNvSpPr>
            <a:spLocks noGrp="1"/>
          </p:cNvSpPr>
          <p:nvPr>
            <p:ph type="sldNum" sz="quarter" idx="12"/>
          </p:nvPr>
        </p:nvSpPr>
        <p:spPr/>
        <p:txBody>
          <a:bodyPr/>
          <a:lstStyle/>
          <a:p>
            <a:fld id="{3827FCA2-3078-4EB9-B6BA-21C69C9AA654}" type="slidenum">
              <a:rPr lang="en-US" smtClean="0"/>
              <a:t>‹#›</a:t>
            </a:fld>
            <a:endParaRPr lang="en-US"/>
          </a:p>
        </p:txBody>
      </p:sp>
    </p:spTree>
    <p:extLst>
      <p:ext uri="{BB962C8B-B14F-4D97-AF65-F5344CB8AC3E}">
        <p14:creationId xmlns:p14="http://schemas.microsoft.com/office/powerpoint/2010/main" val="17651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63F58-B8FA-8E2D-410C-A3F66393449A}"/>
              </a:ext>
            </a:extLst>
          </p:cNvPr>
          <p:cNvSpPr>
            <a:spLocks noGrp="1"/>
          </p:cNvSpPr>
          <p:nvPr>
            <p:ph type="dt" sz="half" idx="10"/>
          </p:nvPr>
        </p:nvSpPr>
        <p:spPr/>
        <p:txBody>
          <a:bodyPr/>
          <a:lstStyle/>
          <a:p>
            <a:fld id="{71161979-F89D-44EC-A636-7A447D53318E}" type="datetimeFigureOut">
              <a:rPr lang="en-US" smtClean="0"/>
              <a:t>10/10/2024</a:t>
            </a:fld>
            <a:endParaRPr lang="en-US"/>
          </a:p>
        </p:txBody>
      </p:sp>
      <p:sp>
        <p:nvSpPr>
          <p:cNvPr id="3" name="Footer Placeholder 2">
            <a:extLst>
              <a:ext uri="{FF2B5EF4-FFF2-40B4-BE49-F238E27FC236}">
                <a16:creationId xmlns:a16="http://schemas.microsoft.com/office/drawing/2014/main" id="{989C3B10-5CDF-0BAD-6EB1-8589ABAC7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F808AC-AA0A-D67F-1916-3F816FD4EBF0}"/>
              </a:ext>
            </a:extLst>
          </p:cNvPr>
          <p:cNvSpPr>
            <a:spLocks noGrp="1"/>
          </p:cNvSpPr>
          <p:nvPr>
            <p:ph type="sldNum" sz="quarter" idx="12"/>
          </p:nvPr>
        </p:nvSpPr>
        <p:spPr/>
        <p:txBody>
          <a:bodyPr/>
          <a:lstStyle/>
          <a:p>
            <a:fld id="{3827FCA2-3078-4EB9-B6BA-21C69C9AA654}" type="slidenum">
              <a:rPr lang="en-US" smtClean="0"/>
              <a:t>‹#›</a:t>
            </a:fld>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A18C5F0B-E868-50D3-87B3-3413BADBA5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3" r="872" b="5123"/>
          <a:stretch/>
        </p:blipFill>
        <p:spPr>
          <a:xfrm>
            <a:off x="0" y="-42868"/>
            <a:ext cx="12192000" cy="6858000"/>
          </a:xfrm>
          <a:prstGeom prst="rect">
            <a:avLst/>
          </a:prstGeom>
        </p:spPr>
      </p:pic>
      <p:sp>
        <p:nvSpPr>
          <p:cNvPr id="6" name="Rectangle 5">
            <a:extLst>
              <a:ext uri="{FF2B5EF4-FFF2-40B4-BE49-F238E27FC236}">
                <a16:creationId xmlns:a16="http://schemas.microsoft.com/office/drawing/2014/main" id="{15AF32FA-2E74-92AB-2E4B-177163B60C26}"/>
              </a:ext>
            </a:extLst>
          </p:cNvPr>
          <p:cNvSpPr/>
          <p:nvPr userDrawn="1"/>
        </p:nvSpPr>
        <p:spPr>
          <a:xfrm>
            <a:off x="0" y="-42867"/>
            <a:ext cx="12192000" cy="6927273"/>
          </a:xfrm>
          <a:prstGeom prst="rect">
            <a:avLst/>
          </a:prstGeom>
          <a:solidFill>
            <a:schemeClr val="bg1">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5E1297-D3BC-F624-31AC-89F187F7465A}"/>
              </a:ext>
            </a:extLst>
          </p:cNvPr>
          <p:cNvSpPr/>
          <p:nvPr userDrawn="1"/>
        </p:nvSpPr>
        <p:spPr>
          <a:xfrm>
            <a:off x="0" y="0"/>
            <a:ext cx="12192000" cy="951723"/>
          </a:xfrm>
          <a:prstGeom prst="rect">
            <a:avLst/>
          </a:prstGeom>
          <a:solidFill>
            <a:srgbClr val="073E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A541E6D-2A52-F65D-44DC-753CB5BD8C3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14604" y="100304"/>
            <a:ext cx="751114" cy="751114"/>
          </a:xfrm>
          <a:prstGeom prst="rect">
            <a:avLst/>
          </a:prstGeom>
        </p:spPr>
      </p:pic>
      <p:sp>
        <p:nvSpPr>
          <p:cNvPr id="10" name="Rectangle 9">
            <a:extLst>
              <a:ext uri="{FF2B5EF4-FFF2-40B4-BE49-F238E27FC236}">
                <a16:creationId xmlns:a16="http://schemas.microsoft.com/office/drawing/2014/main" id="{46A5FD77-6D73-3476-A421-C03A7C4410B3}"/>
              </a:ext>
            </a:extLst>
          </p:cNvPr>
          <p:cNvSpPr/>
          <p:nvPr userDrawn="1"/>
        </p:nvSpPr>
        <p:spPr>
          <a:xfrm>
            <a:off x="0" y="6670212"/>
            <a:ext cx="12192000" cy="214194"/>
          </a:xfrm>
          <a:prstGeom prst="rect">
            <a:avLst/>
          </a:prstGeom>
          <a:solidFill>
            <a:srgbClr val="073E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1" name="Rectangle 10">
            <a:extLst>
              <a:ext uri="{FF2B5EF4-FFF2-40B4-BE49-F238E27FC236}">
                <a16:creationId xmlns:a16="http://schemas.microsoft.com/office/drawing/2014/main" id="{2DC37B84-AF55-38CA-8EAF-5D3988DC9468}"/>
              </a:ext>
            </a:extLst>
          </p:cNvPr>
          <p:cNvSpPr/>
          <p:nvPr userDrawn="1"/>
        </p:nvSpPr>
        <p:spPr>
          <a:xfrm>
            <a:off x="0" y="6638810"/>
            <a:ext cx="12191999" cy="261610"/>
          </a:xfrm>
          <a:prstGeom prst="rect">
            <a:avLst/>
          </a:prstGeom>
        </p:spPr>
        <p:txBody>
          <a:bodyPr wrap="square" anchor="ctr">
            <a:spAutoFit/>
          </a:bodyPr>
          <a:lstStyle/>
          <a:p>
            <a:pPr algn="ctr"/>
            <a:r>
              <a:rPr lang="mn-MN" altLang="en-US" sz="11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ҮНДЭСНИЙ АУДИТЫН ГАЗАР</a:t>
            </a:r>
            <a:endParaRPr lang="en-US" altLang="en-US" sz="11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57899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3EDC-CDCE-6D35-C6A0-A8F17B3DE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39E37B-BDA7-6A46-90C8-D820B1C665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FBA651-C64C-3E5B-3988-7257D42D9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20EE63-8AB1-A8EB-2BE1-1C15E9F17905}"/>
              </a:ext>
            </a:extLst>
          </p:cNvPr>
          <p:cNvSpPr>
            <a:spLocks noGrp="1"/>
          </p:cNvSpPr>
          <p:nvPr>
            <p:ph type="dt" sz="half" idx="10"/>
          </p:nvPr>
        </p:nvSpPr>
        <p:spPr/>
        <p:txBody>
          <a:bodyPr/>
          <a:lstStyle/>
          <a:p>
            <a:fld id="{71161979-F89D-44EC-A636-7A447D53318E}" type="datetimeFigureOut">
              <a:rPr lang="en-US" smtClean="0"/>
              <a:t>10/10/2024</a:t>
            </a:fld>
            <a:endParaRPr lang="en-US"/>
          </a:p>
        </p:txBody>
      </p:sp>
      <p:sp>
        <p:nvSpPr>
          <p:cNvPr id="6" name="Footer Placeholder 5">
            <a:extLst>
              <a:ext uri="{FF2B5EF4-FFF2-40B4-BE49-F238E27FC236}">
                <a16:creationId xmlns:a16="http://schemas.microsoft.com/office/drawing/2014/main" id="{600B478B-9BE1-29B1-1768-D5B778B886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CD0FB6-3260-B85D-AD2A-E32F78242F18}"/>
              </a:ext>
            </a:extLst>
          </p:cNvPr>
          <p:cNvSpPr>
            <a:spLocks noGrp="1"/>
          </p:cNvSpPr>
          <p:nvPr>
            <p:ph type="sldNum" sz="quarter" idx="12"/>
          </p:nvPr>
        </p:nvSpPr>
        <p:spPr/>
        <p:txBody>
          <a:bodyPr/>
          <a:lstStyle/>
          <a:p>
            <a:fld id="{3827FCA2-3078-4EB9-B6BA-21C69C9AA654}" type="slidenum">
              <a:rPr lang="en-US" smtClean="0"/>
              <a:t>‹#›</a:t>
            </a:fld>
            <a:endParaRPr lang="en-US"/>
          </a:p>
        </p:txBody>
      </p:sp>
    </p:spTree>
    <p:extLst>
      <p:ext uri="{BB962C8B-B14F-4D97-AF65-F5344CB8AC3E}">
        <p14:creationId xmlns:p14="http://schemas.microsoft.com/office/powerpoint/2010/main" val="408815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3AEF-4546-7DC4-35C0-A8682C752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15D3A5-D3EB-B1D9-6EAD-E511AC1E7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85A95-EC57-4013-F6AC-7B6816CAE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C2508D-7A8B-7DA0-9B3F-24ECB2035823}"/>
              </a:ext>
            </a:extLst>
          </p:cNvPr>
          <p:cNvSpPr>
            <a:spLocks noGrp="1"/>
          </p:cNvSpPr>
          <p:nvPr>
            <p:ph type="dt" sz="half" idx="10"/>
          </p:nvPr>
        </p:nvSpPr>
        <p:spPr/>
        <p:txBody>
          <a:bodyPr/>
          <a:lstStyle/>
          <a:p>
            <a:fld id="{71161979-F89D-44EC-A636-7A447D53318E}" type="datetimeFigureOut">
              <a:rPr lang="en-US" smtClean="0"/>
              <a:t>10/10/2024</a:t>
            </a:fld>
            <a:endParaRPr lang="en-US"/>
          </a:p>
        </p:txBody>
      </p:sp>
      <p:sp>
        <p:nvSpPr>
          <p:cNvPr id="6" name="Footer Placeholder 5">
            <a:extLst>
              <a:ext uri="{FF2B5EF4-FFF2-40B4-BE49-F238E27FC236}">
                <a16:creationId xmlns:a16="http://schemas.microsoft.com/office/drawing/2014/main" id="{292BA253-8E11-0683-EEA3-DA90019F5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167FB6-74BB-0036-D192-6A99DC5F0BF6}"/>
              </a:ext>
            </a:extLst>
          </p:cNvPr>
          <p:cNvSpPr>
            <a:spLocks noGrp="1"/>
          </p:cNvSpPr>
          <p:nvPr>
            <p:ph type="sldNum" sz="quarter" idx="12"/>
          </p:nvPr>
        </p:nvSpPr>
        <p:spPr/>
        <p:txBody>
          <a:bodyPr/>
          <a:lstStyle/>
          <a:p>
            <a:fld id="{3827FCA2-3078-4EB9-B6BA-21C69C9AA654}" type="slidenum">
              <a:rPr lang="en-US" smtClean="0"/>
              <a:t>‹#›</a:t>
            </a:fld>
            <a:endParaRPr lang="en-US"/>
          </a:p>
        </p:txBody>
      </p:sp>
    </p:spTree>
    <p:extLst>
      <p:ext uri="{BB962C8B-B14F-4D97-AF65-F5344CB8AC3E}">
        <p14:creationId xmlns:p14="http://schemas.microsoft.com/office/powerpoint/2010/main" val="171723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D2B9AC-862A-2632-D7C4-AF14ECD7A3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B66E83-121E-2132-7DDB-D85321296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06DE3-8F49-DE7B-FAD3-DB584C48FD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161979-F89D-44EC-A636-7A447D53318E}" type="datetimeFigureOut">
              <a:rPr lang="en-US" smtClean="0"/>
              <a:t>10/10/2024</a:t>
            </a:fld>
            <a:endParaRPr lang="en-US"/>
          </a:p>
        </p:txBody>
      </p:sp>
      <p:sp>
        <p:nvSpPr>
          <p:cNvPr id="5" name="Footer Placeholder 4">
            <a:extLst>
              <a:ext uri="{FF2B5EF4-FFF2-40B4-BE49-F238E27FC236}">
                <a16:creationId xmlns:a16="http://schemas.microsoft.com/office/drawing/2014/main" id="{232B60AE-48EF-30DF-F287-D541EE68D9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4AE954-72E3-52C6-5D3C-1679B58F1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27FCA2-3078-4EB9-B6BA-21C69C9AA654}" type="slidenum">
              <a:rPr lang="en-US" smtClean="0"/>
              <a:t>‹#›</a:t>
            </a:fld>
            <a:endParaRPr lang="en-US"/>
          </a:p>
        </p:txBody>
      </p:sp>
    </p:spTree>
    <p:extLst>
      <p:ext uri="{BB962C8B-B14F-4D97-AF65-F5344CB8AC3E}">
        <p14:creationId xmlns:p14="http://schemas.microsoft.com/office/powerpoint/2010/main" val="241652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12"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9.png"/><Relationship Id="rId5" Type="http://schemas.openxmlformats.org/officeDocument/2006/relationships/diagramLayout" Target="../diagrams/layout1.xml"/><Relationship Id="rId10" Type="http://schemas.openxmlformats.org/officeDocument/2006/relationships/image" Target="../media/image18.png"/><Relationship Id="rId4" Type="http://schemas.openxmlformats.org/officeDocument/2006/relationships/diagramData" Target="../diagrams/data1.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0030B0-DDF9-245F-4E97-AF545CF2DAB4}"/>
              </a:ext>
            </a:extLst>
          </p:cNvPr>
          <p:cNvSpPr/>
          <p:nvPr/>
        </p:nvSpPr>
        <p:spPr>
          <a:xfrm>
            <a:off x="-1" y="-1"/>
            <a:ext cx="12192001" cy="685799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3" name="Picture 22" descr="A black background with small black lines&#10;&#10;Description automatically generated">
            <a:extLst>
              <a:ext uri="{FF2B5EF4-FFF2-40B4-BE49-F238E27FC236}">
                <a16:creationId xmlns:a16="http://schemas.microsoft.com/office/drawing/2014/main" id="{7A55ADCC-0A36-4294-5055-CAE6490F9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 y="-4518"/>
            <a:ext cx="12192000" cy="6857999"/>
          </a:xfrm>
          <a:prstGeom prst="rect">
            <a:avLst/>
          </a:prstGeom>
        </p:spPr>
      </p:pic>
      <p:sp>
        <p:nvSpPr>
          <p:cNvPr id="6" name="TextBox 5">
            <a:extLst>
              <a:ext uri="{FF2B5EF4-FFF2-40B4-BE49-F238E27FC236}">
                <a16:creationId xmlns:a16="http://schemas.microsoft.com/office/drawing/2014/main" id="{C41DF615-6F28-6F81-0417-B42B16BA6CD0}"/>
              </a:ext>
            </a:extLst>
          </p:cNvPr>
          <p:cNvSpPr txBox="1"/>
          <p:nvPr/>
        </p:nvSpPr>
        <p:spPr>
          <a:xfrm>
            <a:off x="1786730" y="3268643"/>
            <a:ext cx="8618538" cy="1569660"/>
          </a:xfrm>
          <a:prstGeom prst="rect">
            <a:avLst/>
          </a:prstGeom>
          <a:noFill/>
        </p:spPr>
        <p:txBody>
          <a:bodyPr wrap="square">
            <a:spAutoFit/>
          </a:bodyPr>
          <a:lstStyle/>
          <a:p>
            <a:pPr marR="0" algn="ctr" rtl="0"/>
            <a:r>
              <a:rPr lang="mn-MN" sz="3200" b="1">
                <a:solidFill>
                  <a:srgbClr val="FFFFFF"/>
                </a:solidFill>
                <a:latin typeface="Arial" panose="020B0604020202020204" pitchFamily="34" charset="0"/>
                <a:cs typeface="Arial" panose="020B0604020202020204" pitchFamily="34" charset="0"/>
              </a:rPr>
              <a:t>“Монгол Улсын 2025 оны нэгдсэн төсвийн төсөлд дүгнэлт өгөх” </a:t>
            </a:r>
          </a:p>
          <a:p>
            <a:pPr marR="0" algn="ctr" rtl="0"/>
            <a:r>
              <a:rPr lang="mn-MN" sz="3200" b="1">
                <a:solidFill>
                  <a:srgbClr val="FFFFFF"/>
                </a:solidFill>
                <a:latin typeface="Arial" panose="020B0604020202020204" pitchFamily="34" charset="0"/>
                <a:cs typeface="Arial" panose="020B0604020202020204" pitchFamily="34" charset="0"/>
              </a:rPr>
              <a:t>аудитын тайлан, дүгнэлт</a:t>
            </a:r>
            <a:endParaRPr lang="en-US" sz="3200" b="1" i="0" u="none" strike="noStrike" baseline="30000">
              <a:solidFill>
                <a:schemeClr val="bg1"/>
              </a:solidFill>
              <a:latin typeface="Arial" panose="020B0604020202020204" pitchFamily="34" charset="0"/>
              <a:ea typeface="Roboto Slab" pitchFamily="2"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70DCCEA-23D9-582B-EE24-E0EADBFD0361}"/>
              </a:ext>
            </a:extLst>
          </p:cNvPr>
          <p:cNvCxnSpPr>
            <a:cxnSpLocks/>
          </p:cNvCxnSpPr>
          <p:nvPr/>
        </p:nvCxnSpPr>
        <p:spPr>
          <a:xfrm>
            <a:off x="0" y="1675564"/>
            <a:ext cx="433578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DBA354F-1397-7DB2-A8DD-C112E847C7BC}"/>
              </a:ext>
            </a:extLst>
          </p:cNvPr>
          <p:cNvSpPr txBox="1"/>
          <p:nvPr/>
        </p:nvSpPr>
        <p:spPr>
          <a:xfrm>
            <a:off x="2971800" y="1554770"/>
            <a:ext cx="6248400" cy="261610"/>
          </a:xfrm>
          <a:prstGeom prst="rect">
            <a:avLst/>
          </a:prstGeom>
          <a:noFill/>
        </p:spPr>
        <p:txBody>
          <a:bodyPr wrap="square">
            <a:spAutoFit/>
          </a:bodyPr>
          <a:lstStyle/>
          <a:p>
            <a:pPr algn="ctr"/>
            <a:r>
              <a:rPr lang="mn-MN" sz="1100" b="0" spc="300">
                <a:solidFill>
                  <a:schemeClr val="bg1"/>
                </a:solidFill>
                <a:latin typeface="Arial" panose="020B0604020202020204" pitchFamily="34" charset="0"/>
                <a:ea typeface="Roboto Slab Thin" pitchFamily="2" charset="0"/>
                <a:cs typeface="Arial" panose="020B0604020202020204" pitchFamily="34" charset="0"/>
              </a:rPr>
              <a:t>Үндэсний аудитын газар</a:t>
            </a:r>
            <a:endParaRPr lang="en-US" sz="1100" b="0" spc="300">
              <a:solidFill>
                <a:schemeClr val="bg1"/>
              </a:solidFill>
              <a:latin typeface="Arial" panose="020B0604020202020204" pitchFamily="34" charset="0"/>
              <a:ea typeface="Roboto Slab Thin" pitchFamily="2" charset="0"/>
              <a:cs typeface="Arial" panose="020B0604020202020204" pitchFamily="34" charset="0"/>
            </a:endParaRPr>
          </a:p>
        </p:txBody>
      </p:sp>
      <p:cxnSp>
        <p:nvCxnSpPr>
          <p:cNvPr id="22" name="Straight Connector 21">
            <a:extLst>
              <a:ext uri="{FF2B5EF4-FFF2-40B4-BE49-F238E27FC236}">
                <a16:creationId xmlns:a16="http://schemas.microsoft.com/office/drawing/2014/main" id="{97EAF5F6-26CA-ABAD-D1C4-3BDFC6AFD8AD}"/>
              </a:ext>
            </a:extLst>
          </p:cNvPr>
          <p:cNvCxnSpPr>
            <a:cxnSpLocks/>
          </p:cNvCxnSpPr>
          <p:nvPr/>
        </p:nvCxnSpPr>
        <p:spPr>
          <a:xfrm>
            <a:off x="7847648" y="1675564"/>
            <a:ext cx="433578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5B1E984-666C-B0EA-149B-457DCBDAD041}"/>
              </a:ext>
            </a:extLst>
          </p:cNvPr>
          <p:cNvCxnSpPr>
            <a:cxnSpLocks/>
          </p:cNvCxnSpPr>
          <p:nvPr/>
        </p:nvCxnSpPr>
        <p:spPr>
          <a:xfrm>
            <a:off x="-1" y="6801040"/>
            <a:ext cx="12192001" cy="0"/>
          </a:xfrm>
          <a:prstGeom prst="line">
            <a:avLst/>
          </a:prstGeom>
          <a:ln w="101600">
            <a:solidFill>
              <a:srgbClr val="FFC000"/>
            </a:solidFill>
          </a:ln>
        </p:spPr>
        <p:style>
          <a:lnRef idx="2">
            <a:schemeClr val="accent1"/>
          </a:lnRef>
          <a:fillRef idx="0">
            <a:schemeClr val="accent1"/>
          </a:fillRef>
          <a:effectRef idx="1">
            <a:schemeClr val="accent1"/>
          </a:effectRef>
          <a:fontRef idx="minor">
            <a:schemeClr val="tx1"/>
          </a:fontRef>
        </p:style>
      </p:cxnSp>
      <p:pic>
        <p:nvPicPr>
          <p:cNvPr id="3" name="Picture 2" descr="A blue and yellow logo&#10;&#10;Description automatically generated">
            <a:extLst>
              <a:ext uri="{FF2B5EF4-FFF2-40B4-BE49-F238E27FC236}">
                <a16:creationId xmlns:a16="http://schemas.microsoft.com/office/drawing/2014/main" id="{7F5EF71F-2AE1-4DAD-BF0A-E4DBDD950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793" y="628900"/>
            <a:ext cx="862413" cy="861836"/>
          </a:xfrm>
          <a:prstGeom prst="rect">
            <a:avLst/>
          </a:prstGeom>
        </p:spPr>
      </p:pic>
      <p:sp>
        <p:nvSpPr>
          <p:cNvPr id="2" name="TextBox 1">
            <a:extLst>
              <a:ext uri="{FF2B5EF4-FFF2-40B4-BE49-F238E27FC236}">
                <a16:creationId xmlns:a16="http://schemas.microsoft.com/office/drawing/2014/main" id="{8D0BAAB6-AA1C-D68B-6012-05F2942A87C2}"/>
              </a:ext>
            </a:extLst>
          </p:cNvPr>
          <p:cNvSpPr txBox="1"/>
          <p:nvPr/>
        </p:nvSpPr>
        <p:spPr>
          <a:xfrm>
            <a:off x="2971800" y="6437105"/>
            <a:ext cx="6248400" cy="261610"/>
          </a:xfrm>
          <a:prstGeom prst="rect">
            <a:avLst/>
          </a:prstGeom>
          <a:noFill/>
        </p:spPr>
        <p:txBody>
          <a:bodyPr wrap="square">
            <a:spAutoFit/>
          </a:bodyPr>
          <a:lstStyle/>
          <a:p>
            <a:pPr algn="ctr"/>
            <a:r>
              <a:rPr lang="mn-MN" sz="1100" b="0" spc="300">
                <a:solidFill>
                  <a:schemeClr val="bg1"/>
                </a:solidFill>
                <a:latin typeface="Arial" panose="020B0604020202020204" pitchFamily="34" charset="0"/>
                <a:ea typeface="Roboto Slab Thin" pitchFamily="2" charset="0"/>
                <a:cs typeface="Arial" panose="020B0604020202020204" pitchFamily="34" charset="0"/>
              </a:rPr>
              <a:t>2024 он</a:t>
            </a:r>
            <a:endParaRPr lang="en-US" sz="1100" b="0" spc="300">
              <a:solidFill>
                <a:schemeClr val="bg1"/>
              </a:solidFill>
              <a:latin typeface="Arial" panose="020B0604020202020204" pitchFamily="34" charset="0"/>
              <a:ea typeface="Roboto Slab Thin" pitchFamily="2" charset="0"/>
              <a:cs typeface="Arial" panose="020B0604020202020204" pitchFamily="34" charset="0"/>
            </a:endParaRPr>
          </a:p>
        </p:txBody>
      </p:sp>
    </p:spTree>
    <p:extLst>
      <p:ext uri="{BB962C8B-B14F-4D97-AF65-F5344CB8AC3E}">
        <p14:creationId xmlns:p14="http://schemas.microsoft.com/office/powerpoint/2010/main" val="15287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75E1D6-FB31-43F0-924A-BD0410E734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14989"/>
            <a:ext cx="12192000" cy="6858000"/>
          </a:xfrm>
          <a:prstGeom prst="rect">
            <a:avLst/>
          </a:prstGeom>
        </p:spPr>
      </p:pic>
      <p:sp>
        <p:nvSpPr>
          <p:cNvPr id="3" name="Content Placeholder 2">
            <a:extLst>
              <a:ext uri="{FF2B5EF4-FFF2-40B4-BE49-F238E27FC236}">
                <a16:creationId xmlns:a16="http://schemas.microsoft.com/office/drawing/2014/main" id="{93FC84B2-3470-427F-A354-8604B2CB3EAE}"/>
              </a:ext>
            </a:extLst>
          </p:cNvPr>
          <p:cNvSpPr txBox="1">
            <a:spLocks/>
          </p:cNvSpPr>
          <p:nvPr/>
        </p:nvSpPr>
        <p:spPr>
          <a:xfrm>
            <a:off x="1280430" y="1350628"/>
            <a:ext cx="10347539" cy="46303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07000"/>
              </a:lnSpc>
            </a:pPr>
            <a:endParaRPr lang="mn-MN"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0D4DC21-3B7F-487A-8DBC-13A90F310A4D}"/>
              </a:ext>
            </a:extLst>
          </p:cNvPr>
          <p:cNvSpPr txBox="1"/>
          <p:nvPr/>
        </p:nvSpPr>
        <p:spPr>
          <a:xfrm>
            <a:off x="1506765" y="32892"/>
            <a:ext cx="6314044" cy="400110"/>
          </a:xfrm>
          <a:prstGeom prst="rect">
            <a:avLst/>
          </a:prstGeom>
          <a:noFill/>
        </p:spPr>
        <p:txBody>
          <a:bodyPr wrap="square" rtlCol="0">
            <a:spAutoFit/>
          </a:bodyPr>
          <a:lstStyle/>
          <a:p>
            <a:r>
              <a:rPr lang="mn-MN" sz="2000" b="1" u="sng" dirty="0"/>
              <a:t>ХӨРӨНГӨ ОРУУЛАЛТЫН ТАЛААР</a:t>
            </a:r>
            <a:endParaRPr lang="en-US" sz="2000" b="1" u="sng" dirty="0"/>
          </a:p>
        </p:txBody>
      </p:sp>
      <p:sp>
        <p:nvSpPr>
          <p:cNvPr id="6" name="Rectangle 5"/>
          <p:cNvSpPr/>
          <p:nvPr/>
        </p:nvSpPr>
        <p:spPr>
          <a:xfrm>
            <a:off x="1506765" y="1089197"/>
            <a:ext cx="3120653" cy="23547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Rectangle 8"/>
          <p:cNvSpPr/>
          <p:nvPr/>
        </p:nvSpPr>
        <p:spPr>
          <a:xfrm>
            <a:off x="4074065" y="1245014"/>
            <a:ext cx="7729178" cy="22765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Rounded Rectangle 10"/>
          <p:cNvSpPr/>
          <p:nvPr/>
        </p:nvSpPr>
        <p:spPr>
          <a:xfrm>
            <a:off x="4074065" y="587007"/>
            <a:ext cx="6453064" cy="925035"/>
          </a:xfrm>
          <a:prstGeom prst="roundRect">
            <a:avLst/>
          </a:prstGeom>
          <a:solidFill>
            <a:sysClr val="window" lastClr="FFFFFF"/>
          </a:solidFill>
          <a:ln w="9525" cap="flat" cmpd="sng" algn="ctr">
            <a:solidFill>
              <a:srgbClr val="EB2D2D"/>
            </a:solidFill>
            <a:prstDash val="solid"/>
          </a:ln>
          <a:effectLst>
            <a:outerShdw blurRad="40000" dist="20000" dir="5400000" rotWithShape="0">
              <a:srgbClr val="000000">
                <a:alpha val="38000"/>
              </a:srgbClr>
            </a:outerShdw>
          </a:effectLst>
        </p:spPr>
        <p:txBody>
          <a:bodyPr lIns="45720" tIns="22860" rIns="45720" bIns="22860" rtlCol="0" anchor="ctr"/>
          <a:lstStyle/>
          <a:p>
            <a:pPr defTabSz="914172"/>
            <a:r>
              <a:rPr lang="mn-MN" sz="1200" dirty="0">
                <a:solidFill>
                  <a:srgbClr val="FF0000"/>
                </a:solidFill>
                <a:effectLst/>
                <a:latin typeface="Arial" panose="020B0604020202020204" pitchFamily="34" charset="0"/>
                <a:ea typeface="Times New Roman" panose="02020603050405020304" pitchFamily="18" charset="0"/>
              </a:rPr>
              <a:t>Монгол Улсын 2025 оны төсвийн төсөлд улсын төсвийн хөрөнгө оруулалтаар болон концессын эргэн төлөгдөх нөхцөлөөр 32 төсвийн ерөнхийлөн захирагчийн төсвийн багцад 2025 оноос эхлэн хэрэгжих 108, өмнөх оноос үргэлжлэн хэрэгжих 532, нийт 12,421.4 тэрбум төгрөгийн төсөвт өртөгтэй 640 ТАХ-г 4,276.8 тэрбум төгрөгөөр санхүүжүүлэхээр тусгажээ. </a:t>
            </a:r>
            <a:endParaRPr lang="en-US" kern="0" dirty="0">
              <a:solidFill>
                <a:srgbClr val="EB2D2D"/>
              </a:solidFill>
              <a:latin typeface="Arial" panose="020B0604020202020204" pitchFamily="34" charset="0"/>
              <a:cs typeface="Arial" panose="020B0604020202020204" pitchFamily="34" charset="0"/>
            </a:endParaRPr>
          </a:p>
        </p:txBody>
      </p:sp>
      <p:sp>
        <p:nvSpPr>
          <p:cNvPr id="13" name="Rounded Rectangle 12"/>
          <p:cNvSpPr/>
          <p:nvPr/>
        </p:nvSpPr>
        <p:spPr>
          <a:xfrm>
            <a:off x="4226373" y="1663985"/>
            <a:ext cx="6300983" cy="998654"/>
          </a:xfrm>
          <a:prstGeom prst="roundRect">
            <a:avLst/>
          </a:prstGeom>
          <a:solidFill>
            <a:sysClr val="window" lastClr="FFFFFF"/>
          </a:solidFill>
          <a:ln w="9525" cap="flat" cmpd="sng" algn="ctr">
            <a:solidFill>
              <a:srgbClr val="FA7822"/>
            </a:solidFill>
            <a:prstDash val="solid"/>
          </a:ln>
          <a:effectLst>
            <a:outerShdw blurRad="40000" dist="20000" dir="5400000" rotWithShape="0">
              <a:srgbClr val="000000">
                <a:alpha val="38000"/>
              </a:srgbClr>
            </a:outerShdw>
          </a:effectLst>
        </p:spPr>
        <p:txBody>
          <a:bodyPr lIns="45720" tIns="22860" rIns="45720" bIns="22860" rtlCol="0" anchor="ctr"/>
          <a:lstStyle/>
          <a:p>
            <a:pPr marL="292027" indent="-292027" algn="just" defTabSz="914172"/>
            <a:r>
              <a:rPr lang="mn-MN" sz="1400" dirty="0">
                <a:solidFill>
                  <a:schemeClr val="accent2">
                    <a:lumMod val="75000"/>
                  </a:schemeClr>
                </a:solidFill>
                <a:effectLst/>
                <a:latin typeface="Arial" panose="020B0604020202020204" pitchFamily="34" charset="0"/>
                <a:ea typeface="Arial" panose="020B0604020202020204" pitchFamily="34" charset="0"/>
              </a:rPr>
              <a:t>Нийт санхүүжилтийн 91.2 хувийг барилга, байгууламжийн ТАХ, 5.4 хувийг тоног төхөөрөмж, 2.6 хувийг их засвар, 0.8 хувийг ТЭЗҮ боловсруулахад тус тус зарцуулахаар төлөвлөжээ. </a:t>
            </a:r>
            <a:endParaRPr lang="en-US" kern="0" dirty="0">
              <a:solidFill>
                <a:srgbClr val="DD5C05"/>
              </a:solidFill>
              <a:latin typeface="Arial" panose="020B0604020202020204" pitchFamily="34" charset="0"/>
              <a:cs typeface="Arial" panose="020B0604020202020204" pitchFamily="34" charset="0"/>
            </a:endParaRPr>
          </a:p>
        </p:txBody>
      </p:sp>
      <p:sp>
        <p:nvSpPr>
          <p:cNvPr id="14" name="Rounded Rectangle 13"/>
          <p:cNvSpPr/>
          <p:nvPr/>
        </p:nvSpPr>
        <p:spPr>
          <a:xfrm>
            <a:off x="4505134" y="2826586"/>
            <a:ext cx="6300983" cy="957596"/>
          </a:xfrm>
          <a:prstGeom prst="roundRect">
            <a:avLst/>
          </a:prstGeom>
          <a:solidFill>
            <a:sysClr val="window" lastClr="FFFFFF"/>
          </a:solidFill>
          <a:ln w="9525" cap="flat" cmpd="sng" algn="ctr">
            <a:solidFill>
              <a:srgbClr val="7CBA01"/>
            </a:solidFill>
            <a:prstDash val="solid"/>
          </a:ln>
          <a:effectLst>
            <a:outerShdw blurRad="40000" dist="20000" dir="5400000" rotWithShape="0">
              <a:srgbClr val="000000">
                <a:alpha val="38000"/>
              </a:srgbClr>
            </a:outerShdw>
          </a:effectLst>
        </p:spPr>
        <p:txBody>
          <a:bodyPr lIns="45720" tIns="22860" rIns="45720" bIns="22860" rtlCol="0" anchor="ctr"/>
          <a:lstStyle/>
          <a:p>
            <a:pPr marL="406299" indent="-225369" algn="just" defTabSz="914172"/>
            <a:r>
              <a:rPr lang="mn-MN" sz="1200" dirty="0">
                <a:solidFill>
                  <a:srgbClr val="92D050"/>
                </a:solidFill>
                <a:effectLst/>
                <a:latin typeface="Arial" panose="020B0604020202020204" pitchFamily="34" charset="0"/>
                <a:ea typeface="Times New Roman" panose="02020603050405020304" pitchFamily="18" charset="0"/>
              </a:rPr>
              <a:t>Засгийн газраас 2025 онд Монгол Улсын бүсчилсэн хөгжлийн  бодлого болон Засгийн газрын үйл ажиллагааны хөтөлбөрт тусгасан бүсүүдийн авто зам, эрчим хүч зэрэг дэд бүтцийн хөгжлийн бүтээн байгуулалтуудыг санхүүжүүлэхэд улсын төсвийн хөрөнгө оруулалт, гадаадын зээл, тусламжийн санхүүжилтийг чиглүүлэхээр төлөвлөжээ.</a:t>
            </a:r>
            <a:endParaRPr lang="en-US" kern="0" dirty="0">
              <a:solidFill>
                <a:srgbClr val="669901"/>
              </a:solidFill>
              <a:latin typeface="Arial" panose="020B0604020202020204" pitchFamily="34" charset="0"/>
              <a:cs typeface="Arial" panose="020B0604020202020204" pitchFamily="34" charset="0"/>
            </a:endParaRPr>
          </a:p>
        </p:txBody>
      </p:sp>
      <p:sp>
        <p:nvSpPr>
          <p:cNvPr id="16" name="Rounded Rectangle 15"/>
          <p:cNvSpPr/>
          <p:nvPr/>
        </p:nvSpPr>
        <p:spPr>
          <a:xfrm>
            <a:off x="4458506" y="3971063"/>
            <a:ext cx="6429401" cy="1381046"/>
          </a:xfrm>
          <a:prstGeom prst="roundRect">
            <a:avLst/>
          </a:prstGeom>
          <a:solidFill>
            <a:sysClr val="window" lastClr="FFFFFF"/>
          </a:solidFill>
          <a:ln w="9525" cap="flat" cmpd="sng" algn="ctr">
            <a:solidFill>
              <a:srgbClr val="009BBA"/>
            </a:solidFill>
            <a:prstDash val="solid"/>
          </a:ln>
          <a:effectLst>
            <a:outerShdw blurRad="40000" dist="20000" dir="5400000" rotWithShape="0">
              <a:srgbClr val="000000">
                <a:alpha val="38000"/>
              </a:srgbClr>
            </a:outerShdw>
          </a:effectLst>
        </p:spPr>
        <p:txBody>
          <a:bodyPr lIns="45720" tIns="22860" rIns="45720" bIns="22860" rtlCol="0" anchor="ctr"/>
          <a:lstStyle/>
          <a:p>
            <a:pPr marR="0" lvl="0" algn="just">
              <a:spcBef>
                <a:spcPts val="0"/>
              </a:spcBef>
              <a:spcAft>
                <a:spcPts val="0"/>
              </a:spcAft>
            </a:pPr>
            <a:r>
              <a:rPr lang="mn-MN" sz="1200" dirty="0">
                <a:solidFill>
                  <a:srgbClr val="00B0F0"/>
                </a:solidFill>
                <a:effectLst/>
                <a:latin typeface="Arial" panose="020B0604020202020204" pitchFamily="34" charset="0"/>
                <a:ea typeface="Times New Roman" panose="02020603050405020304" pitchFamily="18" charset="0"/>
              </a:rPr>
              <a:t>Засгийн газраас Улсын хөгжлийн 2025 оны төлөвлөгөөний төслийг 2024 оны 5 дугаар сарын 01-нд УИХ-д өргөн мэдүүлснийг 08 дугаар сарын 30-ны өдөр хэлэлцүүлсэн боловч эцэслэн батлагдаагүйгээс 2025 оны төсвийн төлөвлөлтөд Хөгжлийн бодлого, төлөвлөлт, түүний удирдлагын тухай хуулийн 5.2.17 , 6.10.3 -д заасан “төлөвлөлтөд суурилсан төсөвлөлтийн зарчим” алдагдсан, улсын төсвийн хөрөнгө оруулалтын төлөвлөгөөг </a:t>
            </a:r>
            <a:r>
              <a:rPr lang="mn-MN" sz="1200" dirty="0">
                <a:solidFill>
                  <a:srgbClr val="00B0F0"/>
                </a:solidFill>
                <a:latin typeface="Arial" panose="020B0604020202020204" pitchFamily="34" charset="0"/>
              </a:rPr>
              <a:t>2025 оны хөгжлийн жилийн төлөвлөгөөтэй уялдуулан төлөвлөсөн эсэхэд дүгнэлт өгөх боломжгүй байна.</a:t>
            </a:r>
            <a:endParaRPr lang="en-US" sz="1200" dirty="0">
              <a:solidFill>
                <a:srgbClr val="00B0F0"/>
              </a:solidFill>
              <a:latin typeface="Arial" panose="020B0604020202020204" pitchFamily="34" charset="0"/>
            </a:endParaRPr>
          </a:p>
        </p:txBody>
      </p:sp>
      <p:sp>
        <p:nvSpPr>
          <p:cNvPr id="17" name="Rounded Rectangle 16"/>
          <p:cNvSpPr/>
          <p:nvPr/>
        </p:nvSpPr>
        <p:spPr>
          <a:xfrm>
            <a:off x="2881227" y="5501242"/>
            <a:ext cx="6030644" cy="1007133"/>
          </a:xfrm>
          <a:prstGeom prst="roundRect">
            <a:avLst/>
          </a:prstGeom>
          <a:solidFill>
            <a:sysClr val="window" lastClr="FFFFFF"/>
          </a:solidFill>
          <a:ln w="9525" cap="flat" cmpd="sng" algn="ctr">
            <a:solidFill>
              <a:srgbClr val="C0504D"/>
            </a:solidFill>
            <a:prstDash val="solid"/>
          </a:ln>
          <a:effectLst>
            <a:outerShdw blurRad="40000" dist="20000" dir="5400000" rotWithShape="0">
              <a:srgbClr val="000000">
                <a:alpha val="38000"/>
              </a:srgbClr>
            </a:outerShdw>
          </a:effectLst>
        </p:spPr>
        <p:txBody>
          <a:bodyPr lIns="45720" tIns="22860" rIns="45720" bIns="22860" rtlCol="0" anchor="ctr"/>
          <a:lstStyle/>
          <a:p>
            <a:pPr marR="0" lvl="0" algn="just">
              <a:spcBef>
                <a:spcPts val="600"/>
              </a:spcBef>
              <a:spcAft>
                <a:spcPts val="600"/>
              </a:spcAft>
            </a:pPr>
            <a:r>
              <a:rPr lang="mn-MN" sz="1200" dirty="0">
                <a:solidFill>
                  <a:srgbClr val="C00000"/>
                </a:solidFill>
                <a:effectLst/>
                <a:latin typeface="Arial" panose="020B0604020202020204" pitchFamily="34" charset="0"/>
                <a:ea typeface="Times New Roman" panose="02020603050405020304" pitchFamily="18" charset="0"/>
              </a:rPr>
              <a:t>Улсын төсвийн хөрөнгө оруулалтын 2025 оны төлөвлөгөөний төслийг Бүсчилсэн хөгжлийн болон Шинэ сэргэлтийн бодлого, Засгийн газрын 2024-2028 оны үйл ажиллагааны хөтөлбөр, Монгол Улсын 2021-2025 оны хөрөнгө оруулалтын хөтөлбөрт тулгуурлан дунд хугацааны бодлогын баримт бичигт нийцүүлэн боловсруулсан байна.</a:t>
            </a:r>
            <a:endParaRPr lang="en-US" sz="1200" dirty="0">
              <a:solidFill>
                <a:srgbClr val="C00000"/>
              </a:solidFill>
              <a:effectLst/>
              <a:latin typeface="Times New Roman" panose="02020603050405020304" pitchFamily="18" charset="0"/>
              <a:ea typeface="Times New Roman" panose="02020603050405020304" pitchFamily="18" charset="0"/>
            </a:endParaRPr>
          </a:p>
        </p:txBody>
      </p:sp>
      <p:pic>
        <p:nvPicPr>
          <p:cNvPr id="19" name="Picture 18"/>
          <p:cNvPicPr>
            <a:picLocks noChangeAspect="1"/>
          </p:cNvPicPr>
          <p:nvPr/>
        </p:nvPicPr>
        <p:blipFill>
          <a:blip r:embed="rId4"/>
          <a:stretch>
            <a:fillRect/>
          </a:stretch>
        </p:blipFill>
        <p:spPr>
          <a:xfrm>
            <a:off x="10935059" y="559655"/>
            <a:ext cx="971550" cy="914162"/>
          </a:xfrm>
          <a:prstGeom prst="ellipse">
            <a:avLst/>
          </a:prstGeom>
          <a:ln>
            <a:noFill/>
          </a:ln>
          <a:effectLst>
            <a:softEdge rad="112500"/>
          </a:effectLst>
        </p:spPr>
      </p:pic>
      <p:pic>
        <p:nvPicPr>
          <p:cNvPr id="20" name="Picture 19"/>
          <p:cNvPicPr>
            <a:picLocks noChangeAspect="1"/>
          </p:cNvPicPr>
          <p:nvPr/>
        </p:nvPicPr>
        <p:blipFill>
          <a:blip r:embed="rId5"/>
          <a:stretch>
            <a:fillRect/>
          </a:stretch>
        </p:blipFill>
        <p:spPr>
          <a:xfrm>
            <a:off x="11140665" y="1706856"/>
            <a:ext cx="885825" cy="904640"/>
          </a:xfrm>
          <a:prstGeom prst="ellipse">
            <a:avLst/>
          </a:prstGeom>
          <a:ln>
            <a:noFill/>
          </a:ln>
          <a:effectLst>
            <a:softEdge rad="112500"/>
          </a:effectLst>
        </p:spPr>
      </p:pic>
      <p:pic>
        <p:nvPicPr>
          <p:cNvPr id="21" name="Picture 20"/>
          <p:cNvPicPr>
            <a:picLocks noChangeAspect="1"/>
          </p:cNvPicPr>
          <p:nvPr/>
        </p:nvPicPr>
        <p:blipFill>
          <a:blip r:embed="rId6"/>
          <a:stretch>
            <a:fillRect/>
          </a:stretch>
        </p:blipFill>
        <p:spPr>
          <a:xfrm>
            <a:off x="10806117" y="2721228"/>
            <a:ext cx="866775" cy="876072"/>
          </a:xfrm>
          <a:prstGeom prst="ellipse">
            <a:avLst/>
          </a:prstGeom>
          <a:ln>
            <a:noFill/>
          </a:ln>
          <a:effectLst>
            <a:softEdge rad="112500"/>
          </a:effectLst>
        </p:spPr>
      </p:pic>
      <p:pic>
        <p:nvPicPr>
          <p:cNvPr id="22" name="Picture 21"/>
          <p:cNvPicPr>
            <a:picLocks noChangeAspect="1"/>
          </p:cNvPicPr>
          <p:nvPr/>
        </p:nvPicPr>
        <p:blipFill>
          <a:blip r:embed="rId7"/>
          <a:stretch>
            <a:fillRect/>
          </a:stretch>
        </p:blipFill>
        <p:spPr>
          <a:xfrm>
            <a:off x="10932830" y="4154879"/>
            <a:ext cx="942975" cy="923685"/>
          </a:xfrm>
          <a:prstGeom prst="ellipse">
            <a:avLst/>
          </a:prstGeom>
          <a:ln>
            <a:noFill/>
          </a:ln>
          <a:effectLst>
            <a:softEdge rad="112500"/>
          </a:effectLst>
        </p:spPr>
      </p:pic>
      <p:pic>
        <p:nvPicPr>
          <p:cNvPr id="23" name="Picture 22"/>
          <p:cNvPicPr>
            <a:picLocks noChangeAspect="1"/>
          </p:cNvPicPr>
          <p:nvPr/>
        </p:nvPicPr>
        <p:blipFill>
          <a:blip r:embed="rId8" cstate="print">
            <a:duotone>
              <a:srgbClr val="C0504D">
                <a:shade val="45000"/>
                <a:satMod val="135000"/>
              </a:srgbClr>
              <a:prstClr val="white"/>
            </a:duotone>
            <a:extLst>
              <a:ext uri="{28A0092B-C50C-407E-A947-70E740481C1C}">
                <a14:useLocalDpi xmlns:a14="http://schemas.microsoft.com/office/drawing/2010/main" val="0"/>
              </a:ext>
            </a:extLst>
          </a:blip>
          <a:stretch>
            <a:fillRect/>
          </a:stretch>
        </p:blipFill>
        <p:spPr>
          <a:xfrm>
            <a:off x="9191213" y="5623099"/>
            <a:ext cx="719138" cy="715756"/>
          </a:xfrm>
          <a:prstGeom prst="ellipse">
            <a:avLst/>
          </a:prstGeom>
          <a:ln>
            <a:noFill/>
          </a:ln>
          <a:effectLst>
            <a:softEdge rad="112500"/>
          </a:effectLst>
        </p:spPr>
      </p:pic>
      <p:pic>
        <p:nvPicPr>
          <p:cNvPr id="4" name="Picture 3">
            <a:extLst>
              <a:ext uri="{FF2B5EF4-FFF2-40B4-BE49-F238E27FC236}">
                <a16:creationId xmlns:a16="http://schemas.microsoft.com/office/drawing/2014/main" id="{32CD229F-427E-4EA5-3B2D-8324EA4EBEEA}"/>
              </a:ext>
            </a:extLst>
          </p:cNvPr>
          <p:cNvPicPr>
            <a:picLocks noChangeAspect="1"/>
          </p:cNvPicPr>
          <p:nvPr/>
        </p:nvPicPr>
        <p:blipFill>
          <a:blip r:embed="rId9"/>
          <a:stretch>
            <a:fillRect/>
          </a:stretch>
        </p:blipFill>
        <p:spPr>
          <a:xfrm>
            <a:off x="1532730" y="2241807"/>
            <a:ext cx="2243522" cy="2170364"/>
          </a:xfrm>
          <a:prstGeom prst="rect">
            <a:avLst/>
          </a:prstGeom>
        </p:spPr>
      </p:pic>
    </p:spTree>
    <p:extLst>
      <p:ext uri="{BB962C8B-B14F-4D97-AF65-F5344CB8AC3E}">
        <p14:creationId xmlns:p14="http://schemas.microsoft.com/office/powerpoint/2010/main" val="66676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75E1D6-FB31-43F0-924A-BD0410E7344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4989"/>
            <a:ext cx="12912436" cy="6858000"/>
          </a:xfrm>
          <a:prstGeom prst="rect">
            <a:avLst/>
          </a:prstGeom>
        </p:spPr>
      </p:pic>
      <p:sp>
        <p:nvSpPr>
          <p:cNvPr id="3" name="Content Placeholder 2">
            <a:extLst>
              <a:ext uri="{FF2B5EF4-FFF2-40B4-BE49-F238E27FC236}">
                <a16:creationId xmlns:a16="http://schemas.microsoft.com/office/drawing/2014/main" id="{93FC84B2-3470-427F-A354-8604B2CB3EAE}"/>
              </a:ext>
            </a:extLst>
          </p:cNvPr>
          <p:cNvSpPr txBox="1">
            <a:spLocks/>
          </p:cNvSpPr>
          <p:nvPr/>
        </p:nvSpPr>
        <p:spPr>
          <a:xfrm>
            <a:off x="1280430" y="1350628"/>
            <a:ext cx="10347539" cy="46303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07000"/>
              </a:lnSpc>
            </a:pPr>
            <a:endParaRPr lang="mn-MN"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0D4DC21-3B7F-487A-8DBC-13A90F310A4D}"/>
              </a:ext>
            </a:extLst>
          </p:cNvPr>
          <p:cNvSpPr txBox="1"/>
          <p:nvPr/>
        </p:nvSpPr>
        <p:spPr>
          <a:xfrm>
            <a:off x="1105156" y="1430530"/>
            <a:ext cx="3799525" cy="707886"/>
          </a:xfrm>
          <a:prstGeom prst="rect">
            <a:avLst/>
          </a:prstGeom>
          <a:noFill/>
        </p:spPr>
        <p:txBody>
          <a:bodyPr wrap="square" rtlCol="0">
            <a:spAutoFit/>
          </a:bodyPr>
          <a:lstStyle/>
          <a:p>
            <a:r>
              <a:rPr lang="mn-MN" sz="2000" b="1" u="sng" dirty="0"/>
              <a:t>БҮЛЭГ 7 Засгийн газрын өрийн талаар</a:t>
            </a:r>
            <a:endParaRPr lang="en-US" sz="2000" b="1" u="sng" dirty="0"/>
          </a:p>
        </p:txBody>
      </p:sp>
      <p:sp>
        <p:nvSpPr>
          <p:cNvPr id="6" name="Rectangle 5"/>
          <p:cNvSpPr/>
          <p:nvPr/>
        </p:nvSpPr>
        <p:spPr>
          <a:xfrm>
            <a:off x="1506765" y="1089197"/>
            <a:ext cx="3120653" cy="23547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Rectangle 8"/>
          <p:cNvSpPr/>
          <p:nvPr/>
        </p:nvSpPr>
        <p:spPr>
          <a:xfrm>
            <a:off x="4074065" y="1245014"/>
            <a:ext cx="7729178" cy="22765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pic>
        <p:nvPicPr>
          <p:cNvPr id="1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817" y="2067051"/>
            <a:ext cx="2501684" cy="2265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Diagram 17"/>
          <p:cNvGraphicFramePr/>
          <p:nvPr>
            <p:extLst>
              <p:ext uri="{D42A27DB-BD31-4B8C-83A1-F6EECF244321}">
                <p14:modId xmlns:p14="http://schemas.microsoft.com/office/powerpoint/2010/main" val="3503298384"/>
              </p:ext>
            </p:extLst>
          </p:nvPr>
        </p:nvGraphicFramePr>
        <p:xfrm>
          <a:off x="4846564" y="936873"/>
          <a:ext cx="7470127" cy="50441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Picture 2" descr="Image result for cost icon"/>
          <p:cNvPicPr>
            <a:picLocks noChangeAspect="1" noChangeArrowheads="1"/>
          </p:cNvPicPr>
          <p:nvPr/>
        </p:nvPicPr>
        <p:blipFill>
          <a:blip r:embed="rId9" cstate="email">
            <a:duotone>
              <a:srgbClr val="9BBB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963391" y="1239633"/>
            <a:ext cx="685800" cy="6856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evidence icon"/>
          <p:cNvPicPr>
            <a:picLocks noChangeAspect="1" noChangeArrowheads="1"/>
          </p:cNvPicPr>
          <p:nvPr/>
        </p:nvPicPr>
        <p:blipFill>
          <a:blip r:embed="rId10" cstate="email">
            <a:duotone>
              <a:srgbClr val="9BBB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571403" y="2493061"/>
            <a:ext cx="587375" cy="58722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illegal icon"/>
          <p:cNvPicPr>
            <a:picLocks noChangeAspect="1" noChangeArrowheads="1"/>
          </p:cNvPicPr>
          <p:nvPr/>
        </p:nvPicPr>
        <p:blipFill>
          <a:blip r:embed="rId11" cstate="email">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504682" y="3680747"/>
            <a:ext cx="615950" cy="6157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mage result for to spend money icon"/>
          <p:cNvPicPr>
            <a:picLocks noChangeAspect="1" noChangeArrowheads="1"/>
          </p:cNvPicPr>
          <p:nvPr/>
        </p:nvPicPr>
        <p:blipFill rotWithShape="1">
          <a:blip r:embed="rId12" cstate="email">
            <a:duotone>
              <a:srgbClr val="8064A2">
                <a:shade val="45000"/>
                <a:satMod val="135000"/>
              </a:srgbClr>
              <a:prstClr val="white"/>
            </a:duotone>
            <a:extLst>
              <a:ext uri="{28A0092B-C50C-407E-A947-70E740481C1C}">
                <a14:useLocalDpi xmlns:a14="http://schemas.microsoft.com/office/drawing/2010/main" val="0"/>
              </a:ext>
            </a:extLst>
          </a:blip>
          <a:srcRect b="7837"/>
          <a:stretch/>
        </p:blipFill>
        <p:spPr bwMode="auto">
          <a:xfrm>
            <a:off x="5118967" y="4821576"/>
            <a:ext cx="530224" cy="571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48B01F0-8975-F0A5-CEB7-BE71FB416535}"/>
              </a:ext>
            </a:extLst>
          </p:cNvPr>
          <p:cNvSpPr/>
          <p:nvPr/>
        </p:nvSpPr>
        <p:spPr>
          <a:xfrm>
            <a:off x="1506765" y="214835"/>
            <a:ext cx="10548594" cy="829559"/>
          </a:xfrm>
          <a:prstGeom prst="roundRect">
            <a:avLst/>
          </a:prstGeom>
          <a:solidFill>
            <a:schemeClr val="accent1">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n-MN" sz="1600" i="0" dirty="0">
                <a:solidFill>
                  <a:srgbClr val="000000"/>
                </a:solidFill>
                <a:effectLst/>
                <a:latin typeface="Arial" panose="020B0604020202020204" pitchFamily="34" charset="0"/>
              </a:rPr>
              <a:t>ЗАСГИЙН ГАЗРЫН ӨРИЙН ҮЛДЭГДЛИЙГ НЭРЛЭСЭН ДҮНГЭЭР 40,493.0 ТЭРБУМ ТӨГРӨГТ ХҮРЭХЭЭР ТООЦСОН НЬ ТӨСВИЙН ТОГТВОРТОЙ БАЙДЛЫН ТУХАЙ ХУУЛЬД ЗААСАН ТУСГАЙ ШААРДЛАГАД НИЙЦЭЖ БАЙНА.</a:t>
            </a:r>
            <a:endParaRPr lang="en-US" sz="1600" dirty="0"/>
          </a:p>
        </p:txBody>
      </p:sp>
    </p:spTree>
    <p:extLst>
      <p:ext uri="{BB962C8B-B14F-4D97-AF65-F5344CB8AC3E}">
        <p14:creationId xmlns:p14="http://schemas.microsoft.com/office/powerpoint/2010/main" val="138749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022C31-2C95-1AF7-CC3C-23CB4AB339C7}"/>
              </a:ext>
            </a:extLst>
          </p:cNvPr>
          <p:cNvSpPr txBox="1">
            <a:spLocks/>
          </p:cNvSpPr>
          <p:nvPr/>
        </p:nvSpPr>
        <p:spPr>
          <a:xfrm>
            <a:off x="1093509" y="266184"/>
            <a:ext cx="8393790" cy="400110"/>
          </a:xfrm>
          <a:prstGeom prst="rect">
            <a:avLst/>
          </a:prstGeom>
          <a:noFill/>
        </p:spPr>
        <p:txBody>
          <a:bodyPr wrap="square" rtlCol="0" anchor="ctr">
            <a:spAutoFit/>
          </a:bodyPr>
          <a:lstStyle/>
          <a:p>
            <a:r>
              <a:rPr lang="mn-MN" sz="2000" b="1">
                <a:solidFill>
                  <a:schemeClr val="bg1"/>
                </a:solidFill>
                <a:latin typeface="Roboto" panose="02000000000000000000" pitchFamily="2" charset="0"/>
                <a:ea typeface="Roboto" panose="02000000000000000000" pitchFamily="2" charset="0"/>
                <a:cs typeface="Roboto" panose="02000000000000000000" pitchFamily="2" charset="0"/>
              </a:rPr>
              <a:t>БҮЛЭГ 9: ЗӨВЛӨМЖИЙН ХЭРЭГЖИЛТ</a:t>
            </a:r>
          </a:p>
        </p:txBody>
      </p:sp>
      <p:sp>
        <p:nvSpPr>
          <p:cNvPr id="2" name="Rectangle: Rounded Corners 1">
            <a:extLst>
              <a:ext uri="{FF2B5EF4-FFF2-40B4-BE49-F238E27FC236}">
                <a16:creationId xmlns:a16="http://schemas.microsoft.com/office/drawing/2014/main" id="{E7DA5D58-23AE-5641-CA47-55CDEF564642}"/>
              </a:ext>
            </a:extLst>
          </p:cNvPr>
          <p:cNvSpPr/>
          <p:nvPr/>
        </p:nvSpPr>
        <p:spPr>
          <a:xfrm>
            <a:off x="821703" y="1338606"/>
            <a:ext cx="10548594" cy="1216058"/>
          </a:xfrm>
          <a:prstGeom prst="roundRect">
            <a:avLst/>
          </a:prstGeom>
          <a:solidFill>
            <a:schemeClr val="accent1">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n-MN" sz="1600" i="0" dirty="0">
                <a:solidFill>
                  <a:srgbClr val="000000"/>
                </a:solidFill>
                <a:effectLst/>
                <a:latin typeface="Arial" panose="020B0604020202020204" pitchFamily="34" charset="0"/>
              </a:rPr>
              <a:t>ӨМНӨХ АУДИТААР ӨГСӨН ЗӨВЛӨМЖИЙН ХЭРЭГЖИЛТ 69.0 ХУВЬТАЙ БАЙНА</a:t>
            </a:r>
            <a:endParaRPr lang="en-US" sz="1600" dirty="0"/>
          </a:p>
        </p:txBody>
      </p:sp>
      <p:graphicFrame>
        <p:nvGraphicFramePr>
          <p:cNvPr id="4" name="Table 3">
            <a:extLst>
              <a:ext uri="{FF2B5EF4-FFF2-40B4-BE49-F238E27FC236}">
                <a16:creationId xmlns:a16="http://schemas.microsoft.com/office/drawing/2014/main" id="{DE1784C2-9729-043B-5D6C-20A5BEDCA67B}"/>
              </a:ext>
            </a:extLst>
          </p:cNvPr>
          <p:cNvGraphicFramePr>
            <a:graphicFrameLocks noGrp="1"/>
          </p:cNvGraphicFramePr>
          <p:nvPr>
            <p:extLst>
              <p:ext uri="{D42A27DB-BD31-4B8C-83A1-F6EECF244321}">
                <p14:modId xmlns:p14="http://schemas.microsoft.com/office/powerpoint/2010/main" val="3089076966"/>
              </p:ext>
            </p:extLst>
          </p:nvPr>
        </p:nvGraphicFramePr>
        <p:xfrm>
          <a:off x="5283822" y="3025777"/>
          <a:ext cx="6086473" cy="2651760"/>
        </p:xfrm>
        <a:graphic>
          <a:graphicData uri="http://schemas.openxmlformats.org/drawingml/2006/table">
            <a:tbl>
              <a:tblPr/>
              <a:tblGrid>
                <a:gridCol w="361950">
                  <a:extLst>
                    <a:ext uri="{9D8B030D-6E8A-4147-A177-3AD203B41FA5}">
                      <a16:colId xmlns:a16="http://schemas.microsoft.com/office/drawing/2014/main" val="2477601319"/>
                    </a:ext>
                  </a:extLst>
                </a:gridCol>
                <a:gridCol w="2668669">
                  <a:extLst>
                    <a:ext uri="{9D8B030D-6E8A-4147-A177-3AD203B41FA5}">
                      <a16:colId xmlns:a16="http://schemas.microsoft.com/office/drawing/2014/main" val="2454513546"/>
                    </a:ext>
                  </a:extLst>
                </a:gridCol>
                <a:gridCol w="1122279">
                  <a:extLst>
                    <a:ext uri="{9D8B030D-6E8A-4147-A177-3AD203B41FA5}">
                      <a16:colId xmlns:a16="http://schemas.microsoft.com/office/drawing/2014/main" val="3944715965"/>
                    </a:ext>
                  </a:extLst>
                </a:gridCol>
                <a:gridCol w="1933575">
                  <a:extLst>
                    <a:ext uri="{9D8B030D-6E8A-4147-A177-3AD203B41FA5}">
                      <a16:colId xmlns:a16="http://schemas.microsoft.com/office/drawing/2014/main" val="2602376792"/>
                    </a:ext>
                  </a:extLst>
                </a:gridCol>
              </a:tblGrid>
              <a:tr h="190500">
                <a:tc>
                  <a:txBody>
                    <a:bodyPr/>
                    <a:lstStyle/>
                    <a:p>
                      <a:pPr algn="ctr" rtl="0" fontAlgn="base"/>
                      <a:r>
                        <a:rPr lang="mn-MN" sz="1200" b="0" i="0">
                          <a:solidFill>
                            <a:schemeClr val="tx1"/>
                          </a:solidFill>
                          <a:effectLst/>
                          <a:latin typeface="Arial" panose="020B0604020202020204" pitchFamily="34" charset="0"/>
                        </a:rPr>
                        <a:t>№ </a:t>
                      </a:r>
                      <a:r>
                        <a:rPr lang="mn-MN" sz="1200" b="1" i="0">
                          <a:solidFill>
                            <a:schemeClr val="tx1"/>
                          </a:solidFill>
                          <a:effectLst/>
                          <a:latin typeface="Arial" panose="020B0604020202020204" pitchFamily="34" charset="0"/>
                        </a:rPr>
                        <a:t> </a:t>
                      </a:r>
                      <a:endParaRPr lang="mn-MN" sz="2800" b="1"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0" fontAlgn="base"/>
                      <a:r>
                        <a:rPr lang="mn-MN" sz="1200" b="0" i="0">
                          <a:solidFill>
                            <a:schemeClr val="tx1"/>
                          </a:solidFill>
                          <a:effectLst/>
                          <a:latin typeface="Arial" panose="020B0604020202020204" pitchFamily="34" charset="0"/>
                        </a:rPr>
                        <a:t>Хэнд өгсөн </a:t>
                      </a:r>
                      <a:r>
                        <a:rPr lang="mn-MN" sz="1200" b="1" i="0">
                          <a:solidFill>
                            <a:schemeClr val="tx1"/>
                          </a:solidFill>
                          <a:effectLst/>
                          <a:latin typeface="Arial" panose="020B0604020202020204" pitchFamily="34" charset="0"/>
                        </a:rPr>
                        <a:t> </a:t>
                      </a:r>
                      <a:endParaRPr lang="mn-MN" sz="2800" b="1"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0" fontAlgn="base"/>
                      <a:r>
                        <a:rPr lang="mn-MN" sz="1200" b="0" i="0">
                          <a:solidFill>
                            <a:schemeClr val="tx1"/>
                          </a:solidFill>
                          <a:effectLst/>
                          <a:latin typeface="Arial" panose="020B0604020202020204" pitchFamily="34" charset="0"/>
                        </a:rPr>
                        <a:t>Нийт </a:t>
                      </a:r>
                      <a:r>
                        <a:rPr lang="mn-MN" sz="1200" b="1" i="0">
                          <a:solidFill>
                            <a:schemeClr val="tx1"/>
                          </a:solidFill>
                          <a:effectLst/>
                          <a:latin typeface="Arial" panose="020B0604020202020204" pitchFamily="34" charset="0"/>
                        </a:rPr>
                        <a:t> </a:t>
                      </a:r>
                      <a:endParaRPr lang="mn-MN" sz="2800" b="1"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0" fontAlgn="base"/>
                      <a:r>
                        <a:rPr lang="mn-MN" sz="1200" b="0" i="0" dirty="0">
                          <a:solidFill>
                            <a:schemeClr val="tx1"/>
                          </a:solidFill>
                          <a:effectLst/>
                          <a:latin typeface="Arial" panose="020B0604020202020204" pitchFamily="34" charset="0"/>
                        </a:rPr>
                        <a:t>Үүнээс биелэлт ирүүлсэн </a:t>
                      </a:r>
                      <a:r>
                        <a:rPr lang="mn-MN" sz="1200" b="1" i="0" dirty="0">
                          <a:solidFill>
                            <a:schemeClr val="tx1"/>
                          </a:solidFill>
                          <a:effectLst/>
                          <a:latin typeface="Arial" panose="020B0604020202020204" pitchFamily="34" charset="0"/>
                        </a:rPr>
                        <a:t> </a:t>
                      </a:r>
                      <a:endParaRPr lang="mn-MN" sz="2800" b="1" i="0" dirty="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88427454"/>
                  </a:ext>
                </a:extLst>
              </a:tr>
              <a:tr h="190500">
                <a:tc gridSpan="4">
                  <a:txBody>
                    <a:bodyPr/>
                    <a:lstStyle/>
                    <a:p>
                      <a:pPr algn="just" rtl="0" fontAlgn="base"/>
                      <a:r>
                        <a:rPr lang="mn-MN" sz="1200" b="1" i="0" dirty="0">
                          <a:solidFill>
                            <a:schemeClr val="tx1"/>
                          </a:solidFill>
                          <a:effectLst/>
                          <a:latin typeface="Arial" panose="020B0604020202020204" pitchFamily="34" charset="0"/>
                        </a:rPr>
                        <a:t>Албан шаардлага  </a:t>
                      </a:r>
                      <a:endParaRPr lang="mn-MN" sz="2800" b="1" i="0" dirty="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lnL w="9525" cap="flat" cmpd="sng" algn="ctr">
                      <a:solidFill>
                        <a:srgbClr val="8EAADB"/>
                      </a:solidFill>
                      <a:prstDash val="solid"/>
                      <a:round/>
                      <a:headEnd type="none" w="med" len="med"/>
                      <a:tailEnd type="none" w="med" len="med"/>
                    </a:lnL>
                    <a:lnT w="9525" cap="flat" cmpd="sng" algn="ctr">
                      <a:solidFill>
                        <a:srgbClr val="8EAADB"/>
                      </a:solidFill>
                      <a:prstDash val="solid"/>
                      <a:round/>
                      <a:headEnd type="none" w="med" len="med"/>
                      <a:tailEnd type="none" w="med" len="med"/>
                    </a:lnT>
                  </a:tcPr>
                </a:tc>
                <a:tc hMerge="1">
                  <a:txBody>
                    <a:bodyPr/>
                    <a:lstStyle/>
                    <a:p>
                      <a:endParaRPr lang="en-US"/>
                    </a:p>
                  </a:txBody>
                  <a:tcPr>
                    <a:lnL w="9525" cap="flat" cmpd="sng" algn="ctr">
                      <a:solidFill>
                        <a:srgbClr val="8EAADB"/>
                      </a:solidFill>
                      <a:prstDash val="solid"/>
                      <a:round/>
                      <a:headEnd type="none" w="med" len="med"/>
                      <a:tailEnd type="none" w="med" len="med"/>
                    </a:lnL>
                    <a:lnT w="9525" cap="flat" cmpd="sng" algn="ctr">
                      <a:solidFill>
                        <a:srgbClr val="8EAADB"/>
                      </a:solidFill>
                      <a:prstDash val="solid"/>
                      <a:round/>
                      <a:headEnd type="none" w="med" len="med"/>
                      <a:tailEnd type="none" w="med" len="med"/>
                    </a:lnT>
                  </a:tcPr>
                </a:tc>
                <a:extLst>
                  <a:ext uri="{0D108BD9-81ED-4DB2-BD59-A6C34878D82A}">
                    <a16:rowId xmlns:a16="http://schemas.microsoft.com/office/drawing/2014/main" val="2265296626"/>
                  </a:ext>
                </a:extLst>
              </a:tr>
              <a:tr h="190500">
                <a:tc>
                  <a:txBody>
                    <a:bodyPr/>
                    <a:lstStyle/>
                    <a:p>
                      <a:pPr algn="just" rtl="0" fontAlgn="base"/>
                      <a:r>
                        <a:rPr lang="mn-MN" sz="1200" b="0" i="0">
                          <a:solidFill>
                            <a:schemeClr val="tx1"/>
                          </a:solidFill>
                          <a:effectLst/>
                          <a:latin typeface="Arial" panose="020B0604020202020204" pitchFamily="34" charset="0"/>
                        </a:rPr>
                        <a:t>1 </a:t>
                      </a:r>
                      <a:r>
                        <a:rPr lang="mn-MN" sz="1200" b="1" i="0">
                          <a:solidFill>
                            <a:schemeClr val="tx1"/>
                          </a:solidFill>
                          <a:effectLst/>
                          <a:latin typeface="Arial" panose="020B0604020202020204" pitchFamily="34" charset="0"/>
                        </a:rPr>
                        <a:t> </a:t>
                      </a:r>
                      <a:endParaRPr lang="mn-MN" sz="2800" b="1"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just" rtl="0" fontAlgn="base"/>
                      <a:r>
                        <a:rPr lang="mn-MN" sz="1200" b="0" i="0">
                          <a:solidFill>
                            <a:schemeClr val="tx1"/>
                          </a:solidFill>
                          <a:effectLst/>
                          <a:latin typeface="Arial" panose="020B0604020202020204" pitchFamily="34" charset="0"/>
                        </a:rPr>
                        <a:t>Сангийн яам  </a:t>
                      </a:r>
                      <a:endParaRPr lang="mn-MN" sz="2800" b="0"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0" fontAlgn="base"/>
                      <a:r>
                        <a:rPr lang="mn-MN" sz="1200" b="0" i="0">
                          <a:solidFill>
                            <a:schemeClr val="tx1"/>
                          </a:solidFill>
                          <a:effectLst/>
                          <a:latin typeface="Arial" panose="020B0604020202020204" pitchFamily="34" charset="0"/>
                        </a:rPr>
                        <a:t>2  </a:t>
                      </a:r>
                      <a:endParaRPr lang="mn-MN" sz="2800" b="0"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0" fontAlgn="base"/>
                      <a:r>
                        <a:rPr lang="mn-MN" sz="1200" b="0" i="0" dirty="0">
                          <a:solidFill>
                            <a:schemeClr val="tx1"/>
                          </a:solidFill>
                          <a:effectLst/>
                          <a:latin typeface="Arial" panose="020B0604020202020204" pitchFamily="34" charset="0"/>
                        </a:rPr>
                        <a:t>2  </a:t>
                      </a:r>
                      <a:endParaRPr lang="mn-MN" sz="2800" b="0" i="0" dirty="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56276668"/>
                  </a:ext>
                </a:extLst>
              </a:tr>
              <a:tr h="190500">
                <a:tc gridSpan="4">
                  <a:txBody>
                    <a:bodyPr/>
                    <a:lstStyle/>
                    <a:p>
                      <a:pPr algn="just" rtl="0" fontAlgn="base"/>
                      <a:r>
                        <a:rPr lang="mn-MN" sz="1200" b="1" i="0" dirty="0">
                          <a:solidFill>
                            <a:schemeClr val="tx1"/>
                          </a:solidFill>
                          <a:effectLst/>
                          <a:latin typeface="Arial" panose="020B0604020202020204" pitchFamily="34" charset="0"/>
                        </a:rPr>
                        <a:t>Зөвлөмж  </a:t>
                      </a:r>
                      <a:endParaRPr lang="mn-MN" sz="2800" b="1" i="0" dirty="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lnL w="9525" cap="flat" cmpd="sng" algn="ctr">
                      <a:solidFill>
                        <a:srgbClr val="8EAADB"/>
                      </a:solidFill>
                      <a:prstDash val="solid"/>
                      <a:round/>
                      <a:headEnd type="none" w="med" len="med"/>
                      <a:tailEnd type="none" w="med" len="med"/>
                    </a:lnL>
                    <a:lnT w="9525" cap="flat" cmpd="sng" algn="ctr">
                      <a:solidFill>
                        <a:srgbClr val="8EAADB"/>
                      </a:solidFill>
                      <a:prstDash val="solid"/>
                      <a:round/>
                      <a:headEnd type="none" w="med" len="med"/>
                      <a:tailEnd type="none" w="med" len="med"/>
                    </a:lnT>
                  </a:tcPr>
                </a:tc>
                <a:tc hMerge="1">
                  <a:txBody>
                    <a:bodyPr/>
                    <a:lstStyle/>
                    <a:p>
                      <a:endParaRPr lang="en-US"/>
                    </a:p>
                  </a:txBody>
                  <a:tcPr>
                    <a:lnL w="9525" cap="flat" cmpd="sng" algn="ctr">
                      <a:solidFill>
                        <a:srgbClr val="8EAADB"/>
                      </a:solidFill>
                      <a:prstDash val="solid"/>
                      <a:round/>
                      <a:headEnd type="none" w="med" len="med"/>
                      <a:tailEnd type="none" w="med" len="med"/>
                    </a:lnL>
                    <a:lnT w="9525" cap="flat" cmpd="sng" algn="ctr">
                      <a:solidFill>
                        <a:srgbClr val="8EAADB"/>
                      </a:solidFill>
                      <a:prstDash val="solid"/>
                      <a:round/>
                      <a:headEnd type="none" w="med" len="med"/>
                      <a:tailEnd type="none" w="med" len="med"/>
                    </a:lnT>
                  </a:tcPr>
                </a:tc>
                <a:extLst>
                  <a:ext uri="{0D108BD9-81ED-4DB2-BD59-A6C34878D82A}">
                    <a16:rowId xmlns:a16="http://schemas.microsoft.com/office/drawing/2014/main" val="2218479105"/>
                  </a:ext>
                </a:extLst>
              </a:tr>
              <a:tr h="190500">
                <a:tc>
                  <a:txBody>
                    <a:bodyPr/>
                    <a:lstStyle/>
                    <a:p>
                      <a:pPr algn="just" rtl="0" fontAlgn="base"/>
                      <a:r>
                        <a:rPr lang="mn-MN" sz="1200" b="0" i="0">
                          <a:solidFill>
                            <a:schemeClr val="tx1"/>
                          </a:solidFill>
                          <a:effectLst/>
                          <a:latin typeface="Arial" panose="020B0604020202020204" pitchFamily="34" charset="0"/>
                        </a:rPr>
                        <a:t>1 </a:t>
                      </a:r>
                      <a:r>
                        <a:rPr lang="mn-MN" sz="1200" b="1" i="0">
                          <a:solidFill>
                            <a:schemeClr val="tx1"/>
                          </a:solidFill>
                          <a:effectLst/>
                          <a:latin typeface="Arial" panose="020B0604020202020204" pitchFamily="34" charset="0"/>
                        </a:rPr>
                        <a:t> </a:t>
                      </a:r>
                      <a:endParaRPr lang="mn-MN" sz="2800" b="1"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just" rtl="0" fontAlgn="base"/>
                      <a:r>
                        <a:rPr lang="mn-MN" sz="1200" b="0" i="0">
                          <a:solidFill>
                            <a:schemeClr val="tx1"/>
                          </a:solidFill>
                          <a:effectLst/>
                          <a:latin typeface="Arial" panose="020B0604020202020204" pitchFamily="34" charset="0"/>
                        </a:rPr>
                        <a:t>Улсын Их Хурал  </a:t>
                      </a:r>
                      <a:endParaRPr lang="mn-MN" sz="2800" b="0"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0" fontAlgn="base"/>
                      <a:r>
                        <a:rPr lang="mn-MN" sz="1200" b="0" i="0">
                          <a:solidFill>
                            <a:schemeClr val="tx1"/>
                          </a:solidFill>
                          <a:effectLst/>
                          <a:latin typeface="Arial" panose="020B0604020202020204" pitchFamily="34" charset="0"/>
                        </a:rPr>
                        <a:t>2  </a:t>
                      </a:r>
                      <a:endParaRPr lang="mn-MN" sz="2800" b="0"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0" fontAlgn="base"/>
                      <a:r>
                        <a:rPr lang="mn-MN" sz="1200" b="0" i="0" dirty="0">
                          <a:solidFill>
                            <a:schemeClr val="tx1"/>
                          </a:solidFill>
                          <a:effectLst/>
                          <a:latin typeface="Arial" panose="020B0604020202020204" pitchFamily="34" charset="0"/>
                        </a:rPr>
                        <a:t>0  </a:t>
                      </a:r>
                      <a:endParaRPr lang="mn-MN" sz="2800" b="0" i="0" dirty="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092058933"/>
                  </a:ext>
                </a:extLst>
              </a:tr>
              <a:tr h="190500">
                <a:tc>
                  <a:txBody>
                    <a:bodyPr/>
                    <a:lstStyle/>
                    <a:p>
                      <a:pPr algn="just" rtl="0" fontAlgn="base"/>
                      <a:r>
                        <a:rPr lang="mn-MN" sz="1200" b="0" i="0">
                          <a:solidFill>
                            <a:schemeClr val="tx1"/>
                          </a:solidFill>
                          <a:effectLst/>
                          <a:latin typeface="Arial" panose="020B0604020202020204" pitchFamily="34" charset="0"/>
                        </a:rPr>
                        <a:t>2 </a:t>
                      </a:r>
                      <a:r>
                        <a:rPr lang="mn-MN" sz="1200" b="1" i="0">
                          <a:solidFill>
                            <a:schemeClr val="tx1"/>
                          </a:solidFill>
                          <a:effectLst/>
                          <a:latin typeface="Arial" panose="020B0604020202020204" pitchFamily="34" charset="0"/>
                        </a:rPr>
                        <a:t> </a:t>
                      </a:r>
                      <a:endParaRPr lang="mn-MN" sz="2800" b="1"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D9E2F3"/>
                    </a:solidFill>
                  </a:tcPr>
                </a:tc>
                <a:tc>
                  <a:txBody>
                    <a:bodyPr/>
                    <a:lstStyle/>
                    <a:p>
                      <a:pPr algn="just" rtl="0" fontAlgn="base"/>
                      <a:r>
                        <a:rPr lang="mn-MN" sz="1200" b="0" i="0">
                          <a:solidFill>
                            <a:schemeClr val="tx1"/>
                          </a:solidFill>
                          <a:effectLst/>
                          <a:latin typeface="Arial" panose="020B0604020202020204" pitchFamily="34" charset="0"/>
                        </a:rPr>
                        <a:t>Засгийн газар  </a:t>
                      </a:r>
                      <a:endParaRPr lang="mn-MN" sz="2800" b="0"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D9E2F3"/>
                    </a:solidFill>
                  </a:tcPr>
                </a:tc>
                <a:tc>
                  <a:txBody>
                    <a:bodyPr/>
                    <a:lstStyle/>
                    <a:p>
                      <a:pPr algn="ctr" rtl="0" fontAlgn="base"/>
                      <a:r>
                        <a:rPr lang="mn-MN" sz="1200" b="0" i="0">
                          <a:solidFill>
                            <a:schemeClr val="tx1"/>
                          </a:solidFill>
                          <a:effectLst/>
                          <a:latin typeface="Arial" panose="020B0604020202020204" pitchFamily="34" charset="0"/>
                        </a:rPr>
                        <a:t>5  </a:t>
                      </a:r>
                      <a:endParaRPr lang="mn-MN" sz="2800" b="0"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D9E2F3"/>
                    </a:solidFill>
                  </a:tcPr>
                </a:tc>
                <a:tc>
                  <a:txBody>
                    <a:bodyPr/>
                    <a:lstStyle/>
                    <a:p>
                      <a:pPr algn="ctr" rtl="0" fontAlgn="base"/>
                      <a:r>
                        <a:rPr lang="mn-MN" sz="1200" b="0" i="0" dirty="0">
                          <a:solidFill>
                            <a:schemeClr val="tx1"/>
                          </a:solidFill>
                          <a:effectLst/>
                          <a:latin typeface="Arial" panose="020B0604020202020204" pitchFamily="34" charset="0"/>
                        </a:rPr>
                        <a:t>4  </a:t>
                      </a:r>
                      <a:endParaRPr lang="mn-MN" sz="2800" b="0" i="0" dirty="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D9E2F3"/>
                    </a:solidFill>
                  </a:tcPr>
                </a:tc>
                <a:extLst>
                  <a:ext uri="{0D108BD9-81ED-4DB2-BD59-A6C34878D82A}">
                    <a16:rowId xmlns:a16="http://schemas.microsoft.com/office/drawing/2014/main" val="2610299940"/>
                  </a:ext>
                </a:extLst>
              </a:tr>
              <a:tr h="190500">
                <a:tc>
                  <a:txBody>
                    <a:bodyPr/>
                    <a:lstStyle/>
                    <a:p>
                      <a:pPr algn="just" rtl="0" fontAlgn="base"/>
                      <a:r>
                        <a:rPr lang="mn-MN" sz="1200" b="0" i="0">
                          <a:solidFill>
                            <a:schemeClr val="tx1"/>
                          </a:solidFill>
                          <a:effectLst/>
                          <a:latin typeface="Arial" panose="020B0604020202020204" pitchFamily="34" charset="0"/>
                        </a:rPr>
                        <a:t>3 </a:t>
                      </a:r>
                      <a:r>
                        <a:rPr lang="mn-MN" sz="1200" b="1" i="0">
                          <a:solidFill>
                            <a:schemeClr val="tx1"/>
                          </a:solidFill>
                          <a:effectLst/>
                          <a:latin typeface="Arial" panose="020B0604020202020204" pitchFamily="34" charset="0"/>
                        </a:rPr>
                        <a:t> </a:t>
                      </a:r>
                      <a:endParaRPr lang="mn-MN" sz="2800" b="1"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just" rtl="0" fontAlgn="base"/>
                      <a:r>
                        <a:rPr lang="mn-MN" sz="1200" b="0" i="0">
                          <a:solidFill>
                            <a:schemeClr val="tx1"/>
                          </a:solidFill>
                          <a:effectLst/>
                          <a:latin typeface="Arial" panose="020B0604020202020204" pitchFamily="34" charset="0"/>
                        </a:rPr>
                        <a:t>Сангийн яам  </a:t>
                      </a:r>
                      <a:endParaRPr lang="mn-MN" sz="2800" b="0"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0" fontAlgn="base"/>
                      <a:r>
                        <a:rPr lang="mn-MN" sz="1200" b="0" i="0">
                          <a:solidFill>
                            <a:schemeClr val="tx1"/>
                          </a:solidFill>
                          <a:effectLst/>
                          <a:latin typeface="Arial" panose="020B0604020202020204" pitchFamily="34" charset="0"/>
                        </a:rPr>
                        <a:t>4  </a:t>
                      </a:r>
                      <a:endParaRPr lang="mn-MN" sz="2800" b="0"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0" fontAlgn="base"/>
                      <a:r>
                        <a:rPr lang="mn-MN" sz="1200" b="0" i="0" dirty="0">
                          <a:solidFill>
                            <a:schemeClr val="tx1"/>
                          </a:solidFill>
                          <a:effectLst/>
                          <a:latin typeface="Arial" panose="020B0604020202020204" pitchFamily="34" charset="0"/>
                        </a:rPr>
                        <a:t>4  </a:t>
                      </a:r>
                      <a:endParaRPr lang="mn-MN" sz="2800" b="0" i="0" dirty="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0809103"/>
                  </a:ext>
                </a:extLst>
              </a:tr>
              <a:tr h="190500">
                <a:tc>
                  <a:txBody>
                    <a:bodyPr/>
                    <a:lstStyle/>
                    <a:p>
                      <a:pPr algn="just" rtl="0" fontAlgn="base"/>
                      <a:r>
                        <a:rPr lang="mn-MN" sz="1200" b="0" i="0">
                          <a:solidFill>
                            <a:schemeClr val="tx1"/>
                          </a:solidFill>
                          <a:effectLst/>
                          <a:latin typeface="Arial" panose="020B0604020202020204" pitchFamily="34" charset="0"/>
                        </a:rPr>
                        <a:t>4 </a:t>
                      </a:r>
                      <a:r>
                        <a:rPr lang="mn-MN" sz="1200" b="1" i="0">
                          <a:solidFill>
                            <a:schemeClr val="tx1"/>
                          </a:solidFill>
                          <a:effectLst/>
                          <a:latin typeface="Arial" panose="020B0604020202020204" pitchFamily="34" charset="0"/>
                        </a:rPr>
                        <a:t> </a:t>
                      </a:r>
                      <a:endParaRPr lang="mn-MN" sz="2800" b="1"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D9E2F3"/>
                    </a:solidFill>
                  </a:tcPr>
                </a:tc>
                <a:tc>
                  <a:txBody>
                    <a:bodyPr/>
                    <a:lstStyle/>
                    <a:p>
                      <a:pPr algn="just" rtl="0" fontAlgn="base"/>
                      <a:r>
                        <a:rPr lang="mn-MN" sz="1200" b="0" i="0">
                          <a:solidFill>
                            <a:schemeClr val="tx1"/>
                          </a:solidFill>
                          <a:effectLst/>
                          <a:latin typeface="Arial" panose="020B0604020202020204" pitchFamily="34" charset="0"/>
                        </a:rPr>
                        <a:t>Эдийн засаг, хөгжлийн яам  </a:t>
                      </a:r>
                      <a:endParaRPr lang="mn-MN" sz="2800" b="0"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D9E2F3"/>
                    </a:solidFill>
                  </a:tcPr>
                </a:tc>
                <a:tc>
                  <a:txBody>
                    <a:bodyPr/>
                    <a:lstStyle/>
                    <a:p>
                      <a:pPr algn="ctr" rtl="0" fontAlgn="base"/>
                      <a:r>
                        <a:rPr lang="mn-MN" sz="1200" b="0" i="0">
                          <a:solidFill>
                            <a:schemeClr val="tx1"/>
                          </a:solidFill>
                          <a:effectLst/>
                          <a:latin typeface="Arial" panose="020B0604020202020204" pitchFamily="34" charset="0"/>
                        </a:rPr>
                        <a:t>2  </a:t>
                      </a:r>
                      <a:endParaRPr lang="mn-MN" sz="2800" b="0"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D9E2F3"/>
                    </a:solidFill>
                  </a:tcPr>
                </a:tc>
                <a:tc>
                  <a:txBody>
                    <a:bodyPr/>
                    <a:lstStyle/>
                    <a:p>
                      <a:pPr algn="ctr" rtl="0" fontAlgn="base"/>
                      <a:r>
                        <a:rPr lang="mn-MN" sz="1200" b="0" i="0" dirty="0">
                          <a:solidFill>
                            <a:schemeClr val="tx1"/>
                          </a:solidFill>
                          <a:effectLst/>
                          <a:latin typeface="Arial" panose="020B0604020202020204" pitchFamily="34" charset="0"/>
                        </a:rPr>
                        <a:t>2  </a:t>
                      </a:r>
                      <a:endParaRPr lang="mn-MN" sz="2800" b="0" i="0" dirty="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D9E2F3"/>
                    </a:solidFill>
                  </a:tcPr>
                </a:tc>
                <a:extLst>
                  <a:ext uri="{0D108BD9-81ED-4DB2-BD59-A6C34878D82A}">
                    <a16:rowId xmlns:a16="http://schemas.microsoft.com/office/drawing/2014/main" val="1007668043"/>
                  </a:ext>
                </a:extLst>
              </a:tr>
              <a:tr h="190500">
                <a:tc>
                  <a:txBody>
                    <a:bodyPr/>
                    <a:lstStyle/>
                    <a:p>
                      <a:pPr algn="just" rtl="0" fontAlgn="base"/>
                      <a:r>
                        <a:rPr lang="mn-MN" sz="1200" b="0" i="0">
                          <a:solidFill>
                            <a:schemeClr val="tx1"/>
                          </a:solidFill>
                          <a:effectLst/>
                          <a:latin typeface="Arial" panose="020B0604020202020204" pitchFamily="34" charset="0"/>
                        </a:rPr>
                        <a:t>5 </a:t>
                      </a:r>
                      <a:r>
                        <a:rPr lang="mn-MN" sz="1200" b="1" i="0">
                          <a:solidFill>
                            <a:schemeClr val="tx1"/>
                          </a:solidFill>
                          <a:effectLst/>
                          <a:latin typeface="Arial" panose="020B0604020202020204" pitchFamily="34" charset="0"/>
                        </a:rPr>
                        <a:t> </a:t>
                      </a:r>
                      <a:endParaRPr lang="mn-MN" sz="2800" b="1"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just" rtl="0" fontAlgn="base"/>
                      <a:r>
                        <a:rPr lang="mn-MN" sz="1200" b="0" i="0">
                          <a:solidFill>
                            <a:schemeClr val="tx1"/>
                          </a:solidFill>
                          <a:effectLst/>
                          <a:latin typeface="Arial" panose="020B0604020202020204" pitchFamily="34" charset="0"/>
                        </a:rPr>
                        <a:t>Төсвийн ерөнхийлөн захирагчдад</a:t>
                      </a:r>
                      <a:endParaRPr lang="mn-MN" sz="2800" b="0"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0" fontAlgn="base"/>
                      <a:r>
                        <a:rPr lang="mn-MN" sz="1200" b="0" i="0">
                          <a:solidFill>
                            <a:schemeClr val="tx1"/>
                          </a:solidFill>
                          <a:effectLst/>
                          <a:latin typeface="Arial" panose="020B0604020202020204" pitchFamily="34" charset="0"/>
                        </a:rPr>
                        <a:t>2  </a:t>
                      </a:r>
                      <a:endParaRPr lang="mn-MN" sz="2800" b="0" i="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rtl="0" fontAlgn="base"/>
                      <a:r>
                        <a:rPr lang="mn-MN" sz="1200" b="0" i="0" dirty="0">
                          <a:solidFill>
                            <a:schemeClr val="tx1"/>
                          </a:solidFill>
                          <a:effectLst/>
                          <a:latin typeface="Arial" panose="020B0604020202020204" pitchFamily="34" charset="0"/>
                        </a:rPr>
                        <a:t>0 </a:t>
                      </a:r>
                      <a:endParaRPr lang="mn-MN" sz="2800" b="0" i="0" dirty="0">
                        <a:solidFill>
                          <a:schemeClr val="tx1"/>
                        </a:solidFill>
                        <a:effectLs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08077163"/>
                  </a:ext>
                </a:extLst>
              </a:tr>
            </a:tbl>
          </a:graphicData>
        </a:graphic>
      </p:graphicFrame>
      <p:sp>
        <p:nvSpPr>
          <p:cNvPr id="6" name="TextBox 5">
            <a:extLst>
              <a:ext uri="{FF2B5EF4-FFF2-40B4-BE49-F238E27FC236}">
                <a16:creationId xmlns:a16="http://schemas.microsoft.com/office/drawing/2014/main" id="{1844920D-CC12-CF96-E31D-DEB35CDA7ECA}"/>
              </a:ext>
            </a:extLst>
          </p:cNvPr>
          <p:cNvSpPr txBox="1"/>
          <p:nvPr/>
        </p:nvSpPr>
        <p:spPr>
          <a:xfrm>
            <a:off x="821703" y="3025777"/>
            <a:ext cx="3901126" cy="2893100"/>
          </a:xfrm>
          <a:prstGeom prst="rect">
            <a:avLst/>
          </a:prstGeom>
          <a:noFill/>
        </p:spPr>
        <p:txBody>
          <a:bodyPr wrap="square" lIns="91440" tIns="45720" rIns="91440" bIns="45720" anchor="t">
            <a:spAutoFit/>
          </a:bodyPr>
          <a:lstStyle/>
          <a:p>
            <a:pPr algn="just"/>
            <a:r>
              <a:rPr lang="mn-MN" sz="1600" b="0" i="1">
                <a:solidFill>
                  <a:srgbClr val="000000"/>
                </a:solidFill>
                <a:effectLst/>
                <a:latin typeface="Arial" panose="020B0604020202020204" pitchFamily="34" charset="0"/>
                <a:cs typeface="Arial" panose="020B0604020202020204" pitchFamily="34" charset="0"/>
              </a:rPr>
              <a:t>Төрийн аудитын байгууллага Аудитын дээд байгууллагын олон улсын стандартын дагуу өмнөх аудитын тайланд дурдсан асуудал, зөвлөмжийн мөрөөр хариуцагч талын авч хэрэгжүүлсэн арга хэмжээний гүйцэтгэлд хяналт үнэлгээ хийх үүрэгтэй. </a:t>
            </a:r>
          </a:p>
          <a:p>
            <a:pPr algn="just"/>
            <a:r>
              <a:rPr lang="mn-MN" sz="1600" i="1">
                <a:solidFill>
                  <a:srgbClr val="C00000"/>
                </a:solidFill>
                <a:effectLst/>
                <a:latin typeface="Arial"/>
                <a:ea typeface="Aptos" panose="020B0004020202020204" pitchFamily="34" charset="0"/>
                <a:cs typeface="Arial"/>
              </a:rPr>
              <a:t>Өмнөх аудитаар өгсөн зөвлөмж, албан </a:t>
            </a:r>
            <a:r>
              <a:rPr lang="mn-MN" sz="1600" i="1">
                <a:solidFill>
                  <a:srgbClr val="C00000"/>
                </a:solidFill>
                <a:latin typeface="Arial"/>
                <a:ea typeface="Aptos" panose="020B0004020202020204" pitchFamily="34" charset="0"/>
                <a:cs typeface="Arial"/>
              </a:rPr>
              <a:t>шаардлагын</a:t>
            </a:r>
            <a:r>
              <a:rPr lang="mn-MN" sz="1600" i="1">
                <a:solidFill>
                  <a:srgbClr val="C00000"/>
                </a:solidFill>
                <a:effectLst/>
                <a:latin typeface="Arial"/>
                <a:ea typeface="Aptos" panose="020B0004020202020204" pitchFamily="34" charset="0"/>
                <a:cs typeface="Arial"/>
              </a:rPr>
              <a:t> хэрэгжилт хангалтгүй</a:t>
            </a:r>
            <a:r>
              <a:rPr lang="mn-MN" sz="1600" i="1">
                <a:solidFill>
                  <a:srgbClr val="C00000"/>
                </a:solidFill>
                <a:latin typeface="Arial"/>
                <a:ea typeface="Aptos" panose="020B0004020202020204" pitchFamily="34" charset="0"/>
                <a:cs typeface="Arial"/>
              </a:rPr>
              <a:t> байна.</a:t>
            </a:r>
            <a:endParaRPr lang="mn-MN" sz="1600" b="0" i="1">
              <a:solidFill>
                <a:srgbClr val="C00000"/>
              </a:solidFill>
              <a:effectLst/>
              <a:latin typeface="Arial"/>
              <a:cs typeface="Arial"/>
            </a:endParaRPr>
          </a:p>
        </p:txBody>
      </p:sp>
    </p:spTree>
    <p:extLst>
      <p:ext uri="{BB962C8B-B14F-4D97-AF65-F5344CB8AC3E}">
        <p14:creationId xmlns:p14="http://schemas.microsoft.com/office/powerpoint/2010/main" val="1324064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6E30E7-8E19-F3F5-BE3B-0D67BD8D8C57}"/>
              </a:ext>
            </a:extLst>
          </p:cNvPr>
          <p:cNvSpPr txBox="1">
            <a:spLocks/>
          </p:cNvSpPr>
          <p:nvPr/>
        </p:nvSpPr>
        <p:spPr>
          <a:xfrm>
            <a:off x="1093509" y="266184"/>
            <a:ext cx="8393790" cy="400110"/>
          </a:xfrm>
          <a:prstGeom prst="rect">
            <a:avLst/>
          </a:prstGeom>
          <a:noFill/>
        </p:spPr>
        <p:txBody>
          <a:bodyPr wrap="square" rtlCol="0" anchor="ctr">
            <a:spAutoFit/>
          </a:bodyPr>
          <a:lstStyle/>
          <a:p>
            <a:r>
              <a:rPr lang="mn-MN" sz="2000" b="1">
                <a:solidFill>
                  <a:schemeClr val="bg1"/>
                </a:solidFill>
                <a:latin typeface="Arial"/>
                <a:ea typeface="Roboto" panose="02000000000000000000" pitchFamily="2" charset="0"/>
                <a:cs typeface="Arial"/>
              </a:rPr>
              <a:t>ДҮГНЭЛТ</a:t>
            </a:r>
          </a:p>
        </p:txBody>
      </p:sp>
      <p:sp>
        <p:nvSpPr>
          <p:cNvPr id="4" name="TextBox 3">
            <a:extLst>
              <a:ext uri="{FF2B5EF4-FFF2-40B4-BE49-F238E27FC236}">
                <a16:creationId xmlns:a16="http://schemas.microsoft.com/office/drawing/2014/main" id="{6655BAFD-15A1-5AC2-6798-4CF862779FE2}"/>
              </a:ext>
            </a:extLst>
          </p:cNvPr>
          <p:cNvSpPr txBox="1"/>
          <p:nvPr/>
        </p:nvSpPr>
        <p:spPr>
          <a:xfrm>
            <a:off x="142876" y="1052810"/>
            <a:ext cx="12192000" cy="369332"/>
          </a:xfrm>
          <a:prstGeom prst="rect">
            <a:avLst/>
          </a:prstGeom>
          <a:noFill/>
        </p:spPr>
        <p:txBody>
          <a:bodyPr wrap="square">
            <a:spAutoFit/>
          </a:bodyPr>
          <a:lstStyle/>
          <a:p>
            <a:pPr algn="ctr"/>
            <a:r>
              <a:rPr lang="mn-MN" sz="1800" b="0" i="1">
                <a:solidFill>
                  <a:srgbClr val="C00000"/>
                </a:solidFill>
                <a:effectLst/>
                <a:latin typeface="Arial"/>
                <a:cs typeface="Arial"/>
              </a:rPr>
              <a:t>Аудитын явцад цуглуулсан нотлох зүйлс болон аудитын дүнд үндэслэн дараах дүгнэлтийг гаргаж байна.  </a:t>
            </a:r>
            <a:endParaRPr lang="en-US" i="1">
              <a:solidFill>
                <a:srgbClr val="C00000"/>
              </a:solidFill>
              <a:latin typeface="Arial"/>
              <a:cs typeface="Arial"/>
            </a:endParaRPr>
          </a:p>
        </p:txBody>
      </p:sp>
      <p:sp>
        <p:nvSpPr>
          <p:cNvPr id="3" name="Google Shape;57;p15">
            <a:extLst>
              <a:ext uri="{FF2B5EF4-FFF2-40B4-BE49-F238E27FC236}">
                <a16:creationId xmlns:a16="http://schemas.microsoft.com/office/drawing/2014/main" id="{9465FF7C-568D-BA01-E5EA-53E863D10B38}"/>
              </a:ext>
            </a:extLst>
          </p:cNvPr>
          <p:cNvSpPr/>
          <p:nvPr/>
        </p:nvSpPr>
        <p:spPr>
          <a:xfrm>
            <a:off x="6184351" y="2036097"/>
            <a:ext cx="46774" cy="4115199"/>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9" name="Google Shape;71;p15">
            <a:extLst>
              <a:ext uri="{FF2B5EF4-FFF2-40B4-BE49-F238E27FC236}">
                <a16:creationId xmlns:a16="http://schemas.microsoft.com/office/drawing/2014/main" id="{10E2D596-CE4D-0319-AF4A-5E6C44931C71}"/>
              </a:ext>
            </a:extLst>
          </p:cNvPr>
          <p:cNvSpPr/>
          <p:nvPr/>
        </p:nvSpPr>
        <p:spPr>
          <a:xfrm>
            <a:off x="6091608" y="4299685"/>
            <a:ext cx="232247" cy="232247"/>
          </a:xfrm>
          <a:custGeom>
            <a:avLst/>
            <a:gdLst/>
            <a:ahLst/>
            <a:cxnLst/>
            <a:rect l="l" t="t" r="r" b="b"/>
            <a:pathLst>
              <a:path w="6073" h="6073" extrusionOk="0">
                <a:moveTo>
                  <a:pt x="3037" y="0"/>
                </a:moveTo>
                <a:cubicBezTo>
                  <a:pt x="1358" y="0"/>
                  <a:pt x="0" y="1358"/>
                  <a:pt x="0" y="3036"/>
                </a:cubicBezTo>
                <a:cubicBezTo>
                  <a:pt x="0" y="4715"/>
                  <a:pt x="1358" y="6072"/>
                  <a:pt x="3037" y="6072"/>
                </a:cubicBezTo>
                <a:cubicBezTo>
                  <a:pt x="4715" y="6072"/>
                  <a:pt x="6073" y="4715"/>
                  <a:pt x="6073" y="3036"/>
                </a:cubicBezTo>
                <a:cubicBezTo>
                  <a:pt x="6073" y="1358"/>
                  <a:pt x="4715" y="0"/>
                  <a:pt x="3037"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8" name="Google Shape;80;p15">
            <a:extLst>
              <a:ext uri="{FF2B5EF4-FFF2-40B4-BE49-F238E27FC236}">
                <a16:creationId xmlns:a16="http://schemas.microsoft.com/office/drawing/2014/main" id="{C93030ED-920B-64D2-6CFB-BAD1E14D22FA}"/>
              </a:ext>
            </a:extLst>
          </p:cNvPr>
          <p:cNvSpPr/>
          <p:nvPr/>
        </p:nvSpPr>
        <p:spPr>
          <a:xfrm>
            <a:off x="6091608" y="3063007"/>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4" name="Google Shape;86;p15">
            <a:extLst>
              <a:ext uri="{FF2B5EF4-FFF2-40B4-BE49-F238E27FC236}">
                <a16:creationId xmlns:a16="http://schemas.microsoft.com/office/drawing/2014/main" id="{04510BA3-D126-AAB7-7230-E64A53AAD3A9}"/>
              </a:ext>
            </a:extLst>
          </p:cNvPr>
          <p:cNvSpPr/>
          <p:nvPr/>
        </p:nvSpPr>
        <p:spPr>
          <a:xfrm>
            <a:off x="4372303" y="1978839"/>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6" name="Google Shape;88;p15">
            <a:extLst>
              <a:ext uri="{FF2B5EF4-FFF2-40B4-BE49-F238E27FC236}">
                <a16:creationId xmlns:a16="http://schemas.microsoft.com/office/drawing/2014/main" id="{BB7F5E99-3A0F-EBC3-FC9E-2589D42F731F}"/>
              </a:ext>
            </a:extLst>
          </p:cNvPr>
          <p:cNvSpPr/>
          <p:nvPr/>
        </p:nvSpPr>
        <p:spPr>
          <a:xfrm>
            <a:off x="4411004" y="1960712"/>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7" name="Google Shape;89;p15">
            <a:extLst>
              <a:ext uri="{FF2B5EF4-FFF2-40B4-BE49-F238E27FC236}">
                <a16:creationId xmlns:a16="http://schemas.microsoft.com/office/drawing/2014/main" id="{20723661-C099-3D25-286B-4C73F37C549C}"/>
              </a:ext>
            </a:extLst>
          </p:cNvPr>
          <p:cNvSpPr/>
          <p:nvPr/>
        </p:nvSpPr>
        <p:spPr>
          <a:xfrm>
            <a:off x="6091607" y="2444706"/>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46" name="Google Shape;98;p15">
            <a:extLst>
              <a:ext uri="{FF2B5EF4-FFF2-40B4-BE49-F238E27FC236}">
                <a16:creationId xmlns:a16="http://schemas.microsoft.com/office/drawing/2014/main" id="{51C30AD1-184A-08DC-81DB-0446A47D4946}"/>
              </a:ext>
            </a:extLst>
          </p:cNvPr>
          <p:cNvSpPr/>
          <p:nvPr/>
        </p:nvSpPr>
        <p:spPr>
          <a:xfrm>
            <a:off x="6091607" y="3681346"/>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55" name="Google Shape;107;p15">
            <a:extLst>
              <a:ext uri="{FF2B5EF4-FFF2-40B4-BE49-F238E27FC236}">
                <a16:creationId xmlns:a16="http://schemas.microsoft.com/office/drawing/2014/main" id="{C30F72E7-6EE7-760D-79D9-A2534C516A7C}"/>
              </a:ext>
            </a:extLst>
          </p:cNvPr>
          <p:cNvSpPr/>
          <p:nvPr/>
        </p:nvSpPr>
        <p:spPr>
          <a:xfrm>
            <a:off x="6091607" y="4917565"/>
            <a:ext cx="232247" cy="232706"/>
          </a:xfrm>
          <a:custGeom>
            <a:avLst/>
            <a:gdLst/>
            <a:ahLst/>
            <a:cxnLst/>
            <a:rect l="l" t="t" r="r" b="b"/>
            <a:pathLst>
              <a:path w="6073" h="6085" extrusionOk="0">
                <a:moveTo>
                  <a:pt x="3037" y="0"/>
                </a:moveTo>
                <a:cubicBezTo>
                  <a:pt x="1358" y="0"/>
                  <a:pt x="0" y="1369"/>
                  <a:pt x="0" y="3036"/>
                </a:cubicBezTo>
                <a:cubicBezTo>
                  <a:pt x="0" y="4715"/>
                  <a:pt x="1358" y="6084"/>
                  <a:pt x="3037" y="6084"/>
                </a:cubicBezTo>
                <a:cubicBezTo>
                  <a:pt x="4715" y="6084"/>
                  <a:pt x="6073" y="4715"/>
                  <a:pt x="6073" y="3036"/>
                </a:cubicBezTo>
                <a:cubicBezTo>
                  <a:pt x="6073" y="1369"/>
                  <a:pt x="4715" y="0"/>
                  <a:pt x="3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60" name="Rectangle: Rounded Corners 59">
            <a:extLst>
              <a:ext uri="{FF2B5EF4-FFF2-40B4-BE49-F238E27FC236}">
                <a16:creationId xmlns:a16="http://schemas.microsoft.com/office/drawing/2014/main" id="{A2AE137C-3F4E-4934-65CC-61F6312E979D}"/>
              </a:ext>
            </a:extLst>
          </p:cNvPr>
          <p:cNvSpPr/>
          <p:nvPr/>
        </p:nvSpPr>
        <p:spPr>
          <a:xfrm>
            <a:off x="571081" y="1879733"/>
            <a:ext cx="5202662" cy="150258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Google Shape;87;p15">
            <a:extLst>
              <a:ext uri="{FF2B5EF4-FFF2-40B4-BE49-F238E27FC236}">
                <a16:creationId xmlns:a16="http://schemas.microsoft.com/office/drawing/2014/main" id="{88886335-BB46-59BD-A716-470C267B7D53}"/>
              </a:ext>
            </a:extLst>
          </p:cNvPr>
          <p:cNvSpPr/>
          <p:nvPr/>
        </p:nvSpPr>
        <p:spPr>
          <a:xfrm>
            <a:off x="453469" y="1998478"/>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8" name="Google Shape;90;p15">
            <a:extLst>
              <a:ext uri="{FF2B5EF4-FFF2-40B4-BE49-F238E27FC236}">
                <a16:creationId xmlns:a16="http://schemas.microsoft.com/office/drawing/2014/main" id="{6F3735C6-8A8B-D35F-8736-37959AAE4E48}"/>
              </a:ext>
            </a:extLst>
          </p:cNvPr>
          <p:cNvSpPr/>
          <p:nvPr/>
        </p:nvSpPr>
        <p:spPr>
          <a:xfrm>
            <a:off x="454845" y="1772380"/>
            <a:ext cx="62079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9" name="Google Shape;91;p15">
            <a:extLst>
              <a:ext uri="{FF2B5EF4-FFF2-40B4-BE49-F238E27FC236}">
                <a16:creationId xmlns:a16="http://schemas.microsoft.com/office/drawing/2014/main" id="{C8EB4DE2-4A1E-60AE-8569-352A2543DE3D}"/>
              </a:ext>
            </a:extLst>
          </p:cNvPr>
          <p:cNvSpPr/>
          <p:nvPr/>
        </p:nvSpPr>
        <p:spPr>
          <a:xfrm>
            <a:off x="454845" y="1742490"/>
            <a:ext cx="620897"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Arial" panose="020B0604020202020204" pitchFamily="34" charset="0"/>
              <a:ea typeface="Fira Sans Extra Condensed"/>
              <a:cs typeface="Arial" panose="020B0604020202020204" pitchFamily="34" charset="0"/>
              <a:sym typeface="Fira Sans Extra Condensed"/>
            </a:endParaRPr>
          </a:p>
        </p:txBody>
      </p:sp>
      <p:sp>
        <p:nvSpPr>
          <p:cNvPr id="40" name="Google Shape;92;p15">
            <a:extLst>
              <a:ext uri="{FF2B5EF4-FFF2-40B4-BE49-F238E27FC236}">
                <a16:creationId xmlns:a16="http://schemas.microsoft.com/office/drawing/2014/main" id="{B94C1DC6-BEBE-D1D1-D9D4-E41B7B977947}"/>
              </a:ext>
            </a:extLst>
          </p:cNvPr>
          <p:cNvSpPr txBox="1"/>
          <p:nvPr/>
        </p:nvSpPr>
        <p:spPr>
          <a:xfrm>
            <a:off x="600800" y="2382886"/>
            <a:ext cx="5051061" cy="534900"/>
          </a:xfrm>
          <a:prstGeom prst="rect">
            <a:avLst/>
          </a:prstGeom>
          <a:noFill/>
          <a:ln>
            <a:noFill/>
          </a:ln>
        </p:spPr>
        <p:txBody>
          <a:bodyPr spcFirstLastPara="1" wrap="square" lIns="91425" tIns="91425" rIns="91425" bIns="91425" anchor="ctr" anchorCtr="0">
            <a:noAutofit/>
          </a:bodyPr>
          <a:lstStyle/>
          <a:p>
            <a:pPr algn="just"/>
            <a:r>
              <a:rPr lang="mn-MN" sz="1400" dirty="0">
                <a:latin typeface="Arial"/>
                <a:ea typeface="+mn-lt"/>
                <a:cs typeface="Arial"/>
                <a:sym typeface="Roboto"/>
              </a:rPr>
              <a:t>Монгол Улсын 2025 оны нэгдсэн төсвийн тэнцвэржүүлсэн орлого 33,864.7 тэрбум төгрөг буюу ДНБ-ий 35.6 хувь, нийт зарлагын хэмжээг 35,795.2 тэрбум төгрөг буюу 37.7 хувь, төсвийн тэнцвэржүүлсэн тэнцлийг 1,930.5 тэрбум төгрөгийн алдагдалтай буюу ДНБ-ий 2.0 хувьтай тэнцэж байна; </a:t>
            </a:r>
            <a:endParaRPr lang="en-US" sz="1400" dirty="0">
              <a:latin typeface="Arial"/>
              <a:cs typeface="Arial"/>
            </a:endParaRPr>
          </a:p>
        </p:txBody>
      </p:sp>
      <p:sp>
        <p:nvSpPr>
          <p:cNvPr id="41" name="Google Shape;93;p15">
            <a:extLst>
              <a:ext uri="{FF2B5EF4-FFF2-40B4-BE49-F238E27FC236}">
                <a16:creationId xmlns:a16="http://schemas.microsoft.com/office/drawing/2014/main" id="{EF46978B-8758-6D12-1976-229ED3F6DFB0}"/>
              </a:ext>
            </a:extLst>
          </p:cNvPr>
          <p:cNvSpPr txBox="1"/>
          <p:nvPr/>
        </p:nvSpPr>
        <p:spPr>
          <a:xfrm>
            <a:off x="591456" y="1742481"/>
            <a:ext cx="448868" cy="255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FFFFFF"/>
                </a:solidFill>
                <a:latin typeface="Arial" panose="020B0604020202020204" pitchFamily="34" charset="0"/>
                <a:ea typeface="Fira Sans Extra Condensed Medium"/>
                <a:cs typeface="Arial" panose="020B0604020202020204" pitchFamily="34" charset="0"/>
                <a:sym typeface="Fira Sans Extra Condensed Medium"/>
              </a:rPr>
              <a:t>1.</a:t>
            </a:r>
            <a:endParaRPr>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1" name="Rectangle: Rounded Corners 60">
            <a:extLst>
              <a:ext uri="{FF2B5EF4-FFF2-40B4-BE49-F238E27FC236}">
                <a16:creationId xmlns:a16="http://schemas.microsoft.com/office/drawing/2014/main" id="{C49EE98C-B91F-02DD-EDEF-50BDA718B0C8}"/>
              </a:ext>
            </a:extLst>
          </p:cNvPr>
          <p:cNvSpPr/>
          <p:nvPr/>
        </p:nvSpPr>
        <p:spPr>
          <a:xfrm>
            <a:off x="535615" y="3526917"/>
            <a:ext cx="5202662" cy="168301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Rectangle: Rounded Corners 61">
            <a:extLst>
              <a:ext uri="{FF2B5EF4-FFF2-40B4-BE49-F238E27FC236}">
                <a16:creationId xmlns:a16="http://schemas.microsoft.com/office/drawing/2014/main" id="{CF535E03-BE1E-B969-5586-0FEA11933A96}"/>
              </a:ext>
            </a:extLst>
          </p:cNvPr>
          <p:cNvSpPr/>
          <p:nvPr/>
        </p:nvSpPr>
        <p:spPr>
          <a:xfrm>
            <a:off x="500149" y="5536245"/>
            <a:ext cx="5202662" cy="87076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Google Shape;96;p15">
            <a:extLst>
              <a:ext uri="{FF2B5EF4-FFF2-40B4-BE49-F238E27FC236}">
                <a16:creationId xmlns:a16="http://schemas.microsoft.com/office/drawing/2014/main" id="{8223A9AE-C0EC-EAFE-B433-B2DDA928D5CD}"/>
              </a:ext>
            </a:extLst>
          </p:cNvPr>
          <p:cNvSpPr/>
          <p:nvPr/>
        </p:nvSpPr>
        <p:spPr>
          <a:xfrm>
            <a:off x="453366" y="365376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268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47" name="Google Shape;99;p15">
            <a:extLst>
              <a:ext uri="{FF2B5EF4-FFF2-40B4-BE49-F238E27FC236}">
                <a16:creationId xmlns:a16="http://schemas.microsoft.com/office/drawing/2014/main" id="{BA1B063E-77C4-8703-CECE-5AD08E289E14}"/>
              </a:ext>
            </a:extLst>
          </p:cNvPr>
          <p:cNvSpPr/>
          <p:nvPr/>
        </p:nvSpPr>
        <p:spPr>
          <a:xfrm>
            <a:off x="454742" y="3428174"/>
            <a:ext cx="62079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48" name="Google Shape;100;p15">
            <a:extLst>
              <a:ext uri="{FF2B5EF4-FFF2-40B4-BE49-F238E27FC236}">
                <a16:creationId xmlns:a16="http://schemas.microsoft.com/office/drawing/2014/main" id="{A5E57B83-E797-74DE-186F-CC0213F876CE}"/>
              </a:ext>
            </a:extLst>
          </p:cNvPr>
          <p:cNvSpPr/>
          <p:nvPr/>
        </p:nvSpPr>
        <p:spPr>
          <a:xfrm>
            <a:off x="454742" y="3397729"/>
            <a:ext cx="620897"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49" name="Google Shape;101;p15">
            <a:extLst>
              <a:ext uri="{FF2B5EF4-FFF2-40B4-BE49-F238E27FC236}">
                <a16:creationId xmlns:a16="http://schemas.microsoft.com/office/drawing/2014/main" id="{DE16368A-7DCB-FBF4-F08E-A86D9074A72D}"/>
              </a:ext>
            </a:extLst>
          </p:cNvPr>
          <p:cNvSpPr txBox="1"/>
          <p:nvPr/>
        </p:nvSpPr>
        <p:spPr>
          <a:xfrm>
            <a:off x="611364" y="4191766"/>
            <a:ext cx="5051163" cy="534900"/>
          </a:xfrm>
          <a:prstGeom prst="rect">
            <a:avLst/>
          </a:prstGeom>
          <a:noFill/>
          <a:ln>
            <a:noFill/>
          </a:ln>
        </p:spPr>
        <p:txBody>
          <a:bodyPr spcFirstLastPara="1" wrap="square" lIns="91425" tIns="91425" rIns="91425" bIns="91425" anchor="ctr" anchorCtr="0">
            <a:noAutofit/>
          </a:bodyPr>
          <a:lstStyle/>
          <a:p>
            <a:pPr algn="just"/>
            <a:r>
              <a:rPr lang="mn-MN" sz="1400" dirty="0">
                <a:latin typeface="Arial"/>
                <a:ea typeface="+mn-lt"/>
                <a:cs typeface="Arial"/>
                <a:sym typeface="Roboto"/>
              </a:rPr>
              <a:t>Төсвийн төслийн хамт Монгол Улсын нэгдсэн төсвийн 2025 оны төсвийн хүрээний мэдэгдэл, 2026-2027 оны төсвийн төсөөллийн тухай хуульд нэмэлт өөрчлөлт оруулахаар хуулийн төслийг өргөн мэдүүлсэн нь төсвийн удирдлагын зарчим, сахилга батыг алдагдуулж, дунд хугацааны төсвийн төлөвлөлтийн ач холбогдлыг бууруулж байна;  </a:t>
            </a:r>
            <a:endParaRPr lang="en-US" sz="3200" dirty="0">
              <a:latin typeface="Arial"/>
              <a:cs typeface="Arial"/>
            </a:endParaRPr>
          </a:p>
        </p:txBody>
      </p:sp>
      <p:sp>
        <p:nvSpPr>
          <p:cNvPr id="53" name="Google Shape;105;p15">
            <a:extLst>
              <a:ext uri="{FF2B5EF4-FFF2-40B4-BE49-F238E27FC236}">
                <a16:creationId xmlns:a16="http://schemas.microsoft.com/office/drawing/2014/main" id="{C578FC62-55E0-4188-3D76-DA6FC81C4E31}"/>
              </a:ext>
            </a:extLst>
          </p:cNvPr>
          <p:cNvSpPr/>
          <p:nvPr/>
        </p:nvSpPr>
        <p:spPr>
          <a:xfrm>
            <a:off x="402249" y="5651040"/>
            <a:ext cx="177598" cy="256061"/>
          </a:xfrm>
          <a:custGeom>
            <a:avLst/>
            <a:gdLst/>
            <a:ahLst/>
            <a:cxnLst/>
            <a:rect l="l" t="t" r="r" b="b"/>
            <a:pathLst>
              <a:path w="4644" h="6014" extrusionOk="0">
                <a:moveTo>
                  <a:pt x="3001" y="1"/>
                </a:moveTo>
                <a:cubicBezTo>
                  <a:pt x="2168" y="1"/>
                  <a:pt x="1417" y="334"/>
                  <a:pt x="882" y="882"/>
                </a:cubicBezTo>
                <a:cubicBezTo>
                  <a:pt x="334" y="1417"/>
                  <a:pt x="1" y="2179"/>
                  <a:pt x="1" y="3001"/>
                </a:cubicBezTo>
                <a:cubicBezTo>
                  <a:pt x="1" y="4668"/>
                  <a:pt x="1346" y="6013"/>
                  <a:pt x="3001" y="6013"/>
                </a:cubicBezTo>
                <a:lnTo>
                  <a:pt x="4644" y="6013"/>
                </a:lnTo>
                <a:lnTo>
                  <a:pt x="4644" y="1"/>
                </a:lnTo>
                <a:close/>
              </a:path>
            </a:pathLst>
          </a:custGeom>
          <a:solidFill>
            <a:srgbClr val="196B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50" name="Google Shape;102;p15">
            <a:extLst>
              <a:ext uri="{FF2B5EF4-FFF2-40B4-BE49-F238E27FC236}">
                <a16:creationId xmlns:a16="http://schemas.microsoft.com/office/drawing/2014/main" id="{66CE05DD-4E8E-DA81-553B-AB57476AAD66}"/>
              </a:ext>
            </a:extLst>
          </p:cNvPr>
          <p:cNvSpPr txBox="1"/>
          <p:nvPr/>
        </p:nvSpPr>
        <p:spPr>
          <a:xfrm>
            <a:off x="591353" y="3397953"/>
            <a:ext cx="448868" cy="255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FFFFFF"/>
                </a:solidFill>
                <a:latin typeface="Arial" panose="020B0604020202020204" pitchFamily="34" charset="0"/>
                <a:ea typeface="Fira Sans Extra Condensed Medium"/>
                <a:cs typeface="Arial" panose="020B0604020202020204" pitchFamily="34" charset="0"/>
                <a:sym typeface="Fira Sans Extra Condensed Medium"/>
              </a:rPr>
              <a:t>3.</a:t>
            </a:r>
            <a:endParaRPr>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56" name="Google Shape;108;p15">
            <a:extLst>
              <a:ext uri="{FF2B5EF4-FFF2-40B4-BE49-F238E27FC236}">
                <a16:creationId xmlns:a16="http://schemas.microsoft.com/office/drawing/2014/main" id="{A91EFE58-413D-40A7-4968-94AEE55613DD}"/>
              </a:ext>
            </a:extLst>
          </p:cNvPr>
          <p:cNvSpPr/>
          <p:nvPr/>
        </p:nvSpPr>
        <p:spPr>
          <a:xfrm>
            <a:off x="403625" y="5424961"/>
            <a:ext cx="620794" cy="369104"/>
          </a:xfrm>
          <a:custGeom>
            <a:avLst/>
            <a:gdLst/>
            <a:ahLst/>
            <a:cxnLst/>
            <a:rect l="l" t="t" r="r" b="b"/>
            <a:pathLst>
              <a:path w="42006" h="8669" extrusionOk="0">
                <a:moveTo>
                  <a:pt x="3001" y="0"/>
                </a:moveTo>
                <a:cubicBezTo>
                  <a:pt x="2168" y="0"/>
                  <a:pt x="1417" y="346"/>
                  <a:pt x="882" y="881"/>
                </a:cubicBezTo>
                <a:cubicBezTo>
                  <a:pt x="334" y="1429"/>
                  <a:pt x="1" y="2179"/>
                  <a:pt x="1" y="3013"/>
                </a:cubicBezTo>
                <a:lnTo>
                  <a:pt x="1" y="8311"/>
                </a:lnTo>
                <a:lnTo>
                  <a:pt x="24" y="8668"/>
                </a:lnTo>
                <a:cubicBezTo>
                  <a:pt x="108" y="7978"/>
                  <a:pt x="417" y="7370"/>
                  <a:pt x="882" y="6894"/>
                </a:cubicBezTo>
                <a:cubicBezTo>
                  <a:pt x="1417" y="6358"/>
                  <a:pt x="2168" y="6013"/>
                  <a:pt x="3001" y="6013"/>
                </a:cubicBezTo>
                <a:lnTo>
                  <a:pt x="39006" y="6013"/>
                </a:lnTo>
                <a:cubicBezTo>
                  <a:pt x="40660" y="6013"/>
                  <a:pt x="42006" y="4668"/>
                  <a:pt x="42006" y="3013"/>
                </a:cubicBezTo>
                <a:cubicBezTo>
                  <a:pt x="42006" y="2894"/>
                  <a:pt x="42006" y="2775"/>
                  <a:pt x="41982" y="2655"/>
                </a:cubicBezTo>
                <a:cubicBezTo>
                  <a:pt x="41815" y="1167"/>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57" name="Google Shape;109;p15">
            <a:extLst>
              <a:ext uri="{FF2B5EF4-FFF2-40B4-BE49-F238E27FC236}">
                <a16:creationId xmlns:a16="http://schemas.microsoft.com/office/drawing/2014/main" id="{50C529BE-4EBF-78B7-B779-ADB686E54C66}"/>
              </a:ext>
            </a:extLst>
          </p:cNvPr>
          <p:cNvSpPr/>
          <p:nvPr/>
        </p:nvSpPr>
        <p:spPr>
          <a:xfrm>
            <a:off x="403625" y="5395030"/>
            <a:ext cx="620897" cy="383794"/>
          </a:xfrm>
          <a:custGeom>
            <a:avLst/>
            <a:gdLst/>
            <a:ahLst/>
            <a:cxnLst/>
            <a:rect l="l" t="t" r="r" b="b"/>
            <a:pathLst>
              <a:path w="42006" h="9014" extrusionOk="0">
                <a:moveTo>
                  <a:pt x="3001" y="1"/>
                </a:moveTo>
                <a:cubicBezTo>
                  <a:pt x="2168" y="1"/>
                  <a:pt x="1417" y="334"/>
                  <a:pt x="882" y="882"/>
                </a:cubicBezTo>
                <a:cubicBezTo>
                  <a:pt x="334" y="1418"/>
                  <a:pt x="1" y="2168"/>
                  <a:pt x="1" y="3001"/>
                </a:cubicBezTo>
                <a:lnTo>
                  <a:pt x="1" y="9014"/>
                </a:lnTo>
                <a:cubicBezTo>
                  <a:pt x="1" y="8192"/>
                  <a:pt x="334" y="7430"/>
                  <a:pt x="882" y="6895"/>
                </a:cubicBezTo>
                <a:cubicBezTo>
                  <a:pt x="1417" y="6347"/>
                  <a:pt x="2168" y="6014"/>
                  <a:pt x="3001" y="6014"/>
                </a:cubicBezTo>
                <a:lnTo>
                  <a:pt x="39006" y="6014"/>
                </a:lnTo>
                <a:cubicBezTo>
                  <a:pt x="40660" y="6014"/>
                  <a:pt x="42006" y="4668"/>
                  <a:pt x="42006" y="3001"/>
                </a:cubicBezTo>
                <a:cubicBezTo>
                  <a:pt x="42006" y="1346"/>
                  <a:pt x="40660" y="1"/>
                  <a:pt x="390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58" name="Google Shape;110;p15">
            <a:extLst>
              <a:ext uri="{FF2B5EF4-FFF2-40B4-BE49-F238E27FC236}">
                <a16:creationId xmlns:a16="http://schemas.microsoft.com/office/drawing/2014/main" id="{522B1A53-AB3B-2544-C84B-BAA61F937549}"/>
              </a:ext>
            </a:extLst>
          </p:cNvPr>
          <p:cNvSpPr txBox="1"/>
          <p:nvPr/>
        </p:nvSpPr>
        <p:spPr>
          <a:xfrm>
            <a:off x="549582" y="5727414"/>
            <a:ext cx="5102279" cy="534900"/>
          </a:xfrm>
          <a:prstGeom prst="rect">
            <a:avLst/>
          </a:prstGeom>
          <a:noFill/>
          <a:ln>
            <a:noFill/>
          </a:ln>
        </p:spPr>
        <p:txBody>
          <a:bodyPr spcFirstLastPara="1" wrap="square" lIns="91425" tIns="91425" rIns="91425" bIns="91425" anchor="ctr" anchorCtr="0">
            <a:noAutofit/>
          </a:bodyPr>
          <a:lstStyle/>
          <a:p>
            <a:pPr algn="just"/>
            <a:r>
              <a:rPr lang="mn-MN" sz="1400" dirty="0">
                <a:latin typeface="Arial"/>
                <a:ea typeface="+mn-lt"/>
                <a:cs typeface="Arial"/>
                <a:sym typeface="Roboto"/>
              </a:rPr>
              <a:t>Төсвийн боломжит эх үүсвэр, бүх төрлийн ашигт малтмалд ногдуулсан АМНАТ-ыг бүрэн төвлөрүүлэх шаардлагатай байна; </a:t>
            </a:r>
            <a:endParaRPr lang="en-US" sz="3200" dirty="0">
              <a:latin typeface="Arial"/>
              <a:cs typeface="Arial"/>
            </a:endParaRPr>
          </a:p>
        </p:txBody>
      </p:sp>
      <p:sp>
        <p:nvSpPr>
          <p:cNvPr id="59" name="Google Shape;111;p15">
            <a:extLst>
              <a:ext uri="{FF2B5EF4-FFF2-40B4-BE49-F238E27FC236}">
                <a16:creationId xmlns:a16="http://schemas.microsoft.com/office/drawing/2014/main" id="{ABA42FF2-23D6-F281-3629-6A6F8FDCAD13}"/>
              </a:ext>
            </a:extLst>
          </p:cNvPr>
          <p:cNvSpPr txBox="1"/>
          <p:nvPr/>
        </p:nvSpPr>
        <p:spPr>
          <a:xfrm>
            <a:off x="540236" y="5395089"/>
            <a:ext cx="448868" cy="255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FFFFFF"/>
                </a:solidFill>
                <a:latin typeface="Arial" panose="020B0604020202020204" pitchFamily="34" charset="0"/>
                <a:ea typeface="Fira Sans Extra Condensed Medium"/>
                <a:cs typeface="Arial" panose="020B0604020202020204" pitchFamily="34" charset="0"/>
                <a:sym typeface="Fira Sans Extra Condensed Medium"/>
              </a:rPr>
              <a:t>5.</a:t>
            </a:r>
            <a:endParaRPr>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3" name="Rectangle: Rounded Corners 62">
            <a:extLst>
              <a:ext uri="{FF2B5EF4-FFF2-40B4-BE49-F238E27FC236}">
                <a16:creationId xmlns:a16="http://schemas.microsoft.com/office/drawing/2014/main" id="{B042C331-BDA3-488A-CC2E-30C8EA1C20BE}"/>
              </a:ext>
            </a:extLst>
          </p:cNvPr>
          <p:cNvSpPr/>
          <p:nvPr/>
        </p:nvSpPr>
        <p:spPr>
          <a:xfrm>
            <a:off x="6508505" y="2117471"/>
            <a:ext cx="5202662" cy="1246769"/>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Rounded Corners 63">
            <a:extLst>
              <a:ext uri="{FF2B5EF4-FFF2-40B4-BE49-F238E27FC236}">
                <a16:creationId xmlns:a16="http://schemas.microsoft.com/office/drawing/2014/main" id="{343E69CD-5F0D-450C-F14A-3C820E4943F3}"/>
              </a:ext>
            </a:extLst>
          </p:cNvPr>
          <p:cNvSpPr/>
          <p:nvPr/>
        </p:nvSpPr>
        <p:spPr>
          <a:xfrm>
            <a:off x="6508505" y="3618656"/>
            <a:ext cx="5202662" cy="87076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Google Shape;78;p15">
            <a:extLst>
              <a:ext uri="{FF2B5EF4-FFF2-40B4-BE49-F238E27FC236}">
                <a16:creationId xmlns:a16="http://schemas.microsoft.com/office/drawing/2014/main" id="{C1CFB3BA-38F2-C4AA-5418-BA3EA6C6973A}"/>
              </a:ext>
            </a:extLst>
          </p:cNvPr>
          <p:cNvSpPr/>
          <p:nvPr/>
        </p:nvSpPr>
        <p:spPr>
          <a:xfrm>
            <a:off x="11616011" y="2225184"/>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9" name="Google Shape;81;p15">
            <a:extLst>
              <a:ext uri="{FF2B5EF4-FFF2-40B4-BE49-F238E27FC236}">
                <a16:creationId xmlns:a16="http://schemas.microsoft.com/office/drawing/2014/main" id="{45ECCE67-091F-A98A-82CC-0FE8FE6FB4B9}"/>
              </a:ext>
            </a:extLst>
          </p:cNvPr>
          <p:cNvSpPr/>
          <p:nvPr/>
        </p:nvSpPr>
        <p:spPr>
          <a:xfrm>
            <a:off x="11196039" y="1999841"/>
            <a:ext cx="597571"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0" name="Google Shape;82;p15">
            <a:extLst>
              <a:ext uri="{FF2B5EF4-FFF2-40B4-BE49-F238E27FC236}">
                <a16:creationId xmlns:a16="http://schemas.microsoft.com/office/drawing/2014/main" id="{C6AE5FC4-AA93-4148-68F1-C4A854CDAEA6}"/>
              </a:ext>
            </a:extLst>
          </p:cNvPr>
          <p:cNvSpPr/>
          <p:nvPr/>
        </p:nvSpPr>
        <p:spPr>
          <a:xfrm>
            <a:off x="11196217" y="1969429"/>
            <a:ext cx="597393"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1" name="Google Shape;83;p15">
            <a:extLst>
              <a:ext uri="{FF2B5EF4-FFF2-40B4-BE49-F238E27FC236}">
                <a16:creationId xmlns:a16="http://schemas.microsoft.com/office/drawing/2014/main" id="{203D9D84-ECF9-7246-6309-69EDF5C9686D}"/>
              </a:ext>
            </a:extLst>
          </p:cNvPr>
          <p:cNvSpPr txBox="1"/>
          <p:nvPr/>
        </p:nvSpPr>
        <p:spPr>
          <a:xfrm>
            <a:off x="6601234" y="2506225"/>
            <a:ext cx="5075887" cy="534900"/>
          </a:xfrm>
          <a:prstGeom prst="rect">
            <a:avLst/>
          </a:prstGeom>
          <a:noFill/>
          <a:ln>
            <a:noFill/>
          </a:ln>
        </p:spPr>
        <p:txBody>
          <a:bodyPr spcFirstLastPara="1" wrap="square" lIns="91425" tIns="91425" rIns="91425" bIns="91425" anchor="ctr" anchorCtr="0">
            <a:noAutofit/>
          </a:bodyPr>
          <a:lstStyle/>
          <a:p>
            <a:pPr algn="just"/>
            <a:r>
              <a:rPr lang="mn-MN" sz="1400" dirty="0">
                <a:latin typeface="Arial"/>
                <a:ea typeface="+mn-lt"/>
                <a:cs typeface="Arial"/>
                <a:sym typeface="Roboto"/>
              </a:rPr>
              <a:t>Монгол Улсын 2025 оны төсвийн төсөл нь урт болон дунд хугацааны хөгжлийн бодлого, үндэсний аюулгүй байдлын үзэл баримтлалтай нийцсэн ба Төсвийн тогтвортой байдлын тухай хуульд заасан тусгай шаардлагуудыг хангаж байна; </a:t>
            </a:r>
            <a:endParaRPr lang="en-US" sz="1400" dirty="0">
              <a:latin typeface="Arial"/>
              <a:cs typeface="Arial"/>
            </a:endParaRPr>
          </a:p>
        </p:txBody>
      </p:sp>
      <p:sp>
        <p:nvSpPr>
          <p:cNvPr id="17" name="Google Shape;69;p15">
            <a:extLst>
              <a:ext uri="{FF2B5EF4-FFF2-40B4-BE49-F238E27FC236}">
                <a16:creationId xmlns:a16="http://schemas.microsoft.com/office/drawing/2014/main" id="{FFCA576E-D0A7-E970-78A0-39BAD67B62BE}"/>
              </a:ext>
            </a:extLst>
          </p:cNvPr>
          <p:cNvSpPr/>
          <p:nvPr/>
        </p:nvSpPr>
        <p:spPr>
          <a:xfrm>
            <a:off x="11615834" y="3708332"/>
            <a:ext cx="177598" cy="256076"/>
          </a:xfrm>
          <a:custGeom>
            <a:avLst/>
            <a:gdLst/>
            <a:ahLst/>
            <a:cxnLst/>
            <a:rect l="l" t="t" r="r" b="b"/>
            <a:pathLst>
              <a:path w="4644" h="6014" extrusionOk="0">
                <a:moveTo>
                  <a:pt x="0" y="1"/>
                </a:moveTo>
                <a:lnTo>
                  <a:pt x="0" y="6014"/>
                </a:lnTo>
                <a:lnTo>
                  <a:pt x="1643" y="6014"/>
                </a:lnTo>
                <a:cubicBezTo>
                  <a:pt x="3298" y="6014"/>
                  <a:pt x="4643" y="4668"/>
                  <a:pt x="4643" y="3001"/>
                </a:cubicBezTo>
                <a:cubicBezTo>
                  <a:pt x="4643" y="2180"/>
                  <a:pt x="4310" y="1430"/>
                  <a:pt x="3762" y="882"/>
                </a:cubicBezTo>
                <a:cubicBezTo>
                  <a:pt x="3215" y="334"/>
                  <a:pt x="2465" y="1"/>
                  <a:pt x="1643" y="1"/>
                </a:cubicBezTo>
                <a:close/>
              </a:path>
            </a:pathLst>
          </a:custGeom>
          <a:solidFill>
            <a:srgbClr val="1B1B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2" name="Google Shape;84;p15">
            <a:extLst>
              <a:ext uri="{FF2B5EF4-FFF2-40B4-BE49-F238E27FC236}">
                <a16:creationId xmlns:a16="http://schemas.microsoft.com/office/drawing/2014/main" id="{8184D40E-849A-1D21-EAEE-1A40AA426765}"/>
              </a:ext>
            </a:extLst>
          </p:cNvPr>
          <p:cNvSpPr txBox="1"/>
          <p:nvPr/>
        </p:nvSpPr>
        <p:spPr>
          <a:xfrm>
            <a:off x="11199019" y="1969429"/>
            <a:ext cx="457869" cy="255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Arial" panose="020B0604020202020204" pitchFamily="34" charset="0"/>
                <a:ea typeface="Fira Sans Extra Condensed Medium"/>
                <a:cs typeface="Arial" panose="020B0604020202020204" pitchFamily="34" charset="0"/>
                <a:sym typeface="Fira Sans Extra Condensed Medium"/>
              </a:rPr>
              <a:t>2.</a:t>
            </a:r>
            <a:endParaRPr>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20" name="Google Shape;72;p15">
            <a:extLst>
              <a:ext uri="{FF2B5EF4-FFF2-40B4-BE49-F238E27FC236}">
                <a16:creationId xmlns:a16="http://schemas.microsoft.com/office/drawing/2014/main" id="{3E7252EE-0D51-2607-DA85-2F8F5F1ABB92}"/>
              </a:ext>
            </a:extLst>
          </p:cNvPr>
          <p:cNvSpPr/>
          <p:nvPr/>
        </p:nvSpPr>
        <p:spPr>
          <a:xfrm>
            <a:off x="11195862" y="3482234"/>
            <a:ext cx="597571" cy="369126"/>
          </a:xfrm>
          <a:custGeom>
            <a:avLst/>
            <a:gdLst/>
            <a:ahLst/>
            <a:cxnLst/>
            <a:rect l="l" t="t" r="r" b="b"/>
            <a:pathLst>
              <a:path w="42006" h="8669" extrusionOk="0">
                <a:moveTo>
                  <a:pt x="3001" y="1"/>
                </a:moveTo>
                <a:cubicBezTo>
                  <a:pt x="1465" y="1"/>
                  <a:pt x="191" y="1168"/>
                  <a:pt x="12" y="2656"/>
                </a:cubicBezTo>
                <a:cubicBezTo>
                  <a:pt x="0" y="2775"/>
                  <a:pt x="0" y="2894"/>
                  <a:pt x="0" y="3013"/>
                </a:cubicBezTo>
                <a:cubicBezTo>
                  <a:pt x="0" y="4680"/>
                  <a:pt x="1346" y="6025"/>
                  <a:pt x="3001" y="6025"/>
                </a:cubicBezTo>
                <a:lnTo>
                  <a:pt x="39005" y="6025"/>
                </a:lnTo>
                <a:cubicBezTo>
                  <a:pt x="39827" y="6025"/>
                  <a:pt x="40589" y="6359"/>
                  <a:pt x="41124" y="6906"/>
                </a:cubicBezTo>
                <a:cubicBezTo>
                  <a:pt x="41589" y="7371"/>
                  <a:pt x="41898" y="7990"/>
                  <a:pt x="41982" y="8668"/>
                </a:cubicBezTo>
                <a:lnTo>
                  <a:pt x="42005" y="8311"/>
                </a:lnTo>
                <a:lnTo>
                  <a:pt x="42005" y="3013"/>
                </a:lnTo>
                <a:cubicBezTo>
                  <a:pt x="42005" y="2192"/>
                  <a:pt x="41672" y="1430"/>
                  <a:pt x="41124" y="894"/>
                </a:cubicBezTo>
                <a:cubicBezTo>
                  <a:pt x="40589" y="346"/>
                  <a:pt x="39827" y="1"/>
                  <a:pt x="39005"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1" name="Google Shape;73;p15">
            <a:extLst>
              <a:ext uri="{FF2B5EF4-FFF2-40B4-BE49-F238E27FC236}">
                <a16:creationId xmlns:a16="http://schemas.microsoft.com/office/drawing/2014/main" id="{5ED3C363-2E92-8350-484D-9D6F0B217B88}"/>
              </a:ext>
            </a:extLst>
          </p:cNvPr>
          <p:cNvSpPr/>
          <p:nvPr/>
        </p:nvSpPr>
        <p:spPr>
          <a:xfrm>
            <a:off x="11196040" y="3452343"/>
            <a:ext cx="597393" cy="383816"/>
          </a:xfrm>
          <a:custGeom>
            <a:avLst/>
            <a:gdLst/>
            <a:ahLst/>
            <a:cxnLst/>
            <a:rect l="l" t="t" r="r" b="b"/>
            <a:pathLst>
              <a:path w="42006" h="9014" extrusionOk="0">
                <a:moveTo>
                  <a:pt x="3001" y="0"/>
                </a:moveTo>
                <a:cubicBezTo>
                  <a:pt x="1346" y="0"/>
                  <a:pt x="0" y="1346"/>
                  <a:pt x="0" y="3013"/>
                </a:cubicBezTo>
                <a:cubicBezTo>
                  <a:pt x="0" y="4668"/>
                  <a:pt x="1346" y="6013"/>
                  <a:pt x="3001" y="6013"/>
                </a:cubicBezTo>
                <a:lnTo>
                  <a:pt x="39005" y="6013"/>
                </a:lnTo>
                <a:cubicBezTo>
                  <a:pt x="39827" y="6013"/>
                  <a:pt x="40577" y="6346"/>
                  <a:pt x="41124" y="6894"/>
                </a:cubicBezTo>
                <a:cubicBezTo>
                  <a:pt x="41672" y="7442"/>
                  <a:pt x="42005" y="8192"/>
                  <a:pt x="42005" y="9013"/>
                </a:cubicBezTo>
                <a:lnTo>
                  <a:pt x="42005" y="3013"/>
                </a:lnTo>
                <a:cubicBezTo>
                  <a:pt x="42005" y="2179"/>
                  <a:pt x="41672" y="1429"/>
                  <a:pt x="41124" y="881"/>
                </a:cubicBezTo>
                <a:cubicBezTo>
                  <a:pt x="40577" y="334"/>
                  <a:pt x="39827" y="0"/>
                  <a:pt x="39005"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2" name="Google Shape;74;p15">
            <a:extLst>
              <a:ext uri="{FF2B5EF4-FFF2-40B4-BE49-F238E27FC236}">
                <a16:creationId xmlns:a16="http://schemas.microsoft.com/office/drawing/2014/main" id="{DA68C097-F3A8-DFE6-94AA-7D3860C0B921}"/>
              </a:ext>
            </a:extLst>
          </p:cNvPr>
          <p:cNvSpPr txBox="1"/>
          <p:nvPr/>
        </p:nvSpPr>
        <p:spPr>
          <a:xfrm>
            <a:off x="6571597" y="3780665"/>
            <a:ext cx="5075887" cy="534900"/>
          </a:xfrm>
          <a:prstGeom prst="rect">
            <a:avLst/>
          </a:prstGeom>
          <a:noFill/>
          <a:ln>
            <a:noFill/>
          </a:ln>
        </p:spPr>
        <p:txBody>
          <a:bodyPr spcFirstLastPara="1" wrap="square" lIns="91425" tIns="91425" rIns="91425" bIns="91425" anchor="ctr" anchorCtr="0">
            <a:noAutofit/>
          </a:bodyPr>
          <a:lstStyle/>
          <a:p>
            <a:pPr algn="just"/>
            <a:r>
              <a:rPr lang="mn-MN" sz="1400">
                <a:latin typeface="Arial"/>
                <a:ea typeface="+mn-lt"/>
                <a:cs typeface="Arial"/>
                <a:sym typeface="Roboto"/>
              </a:rPr>
              <a:t>Улсын хөгжлийн жилийн төлөвлөгөө батлагдаагүйгээс Монгол Улсын 2025 оны төсвийн төсөл нь түүнийг хэрэгжүүлэхэд чиглэсэн эсэхийг дүгнэх боломжгүй байна; </a:t>
            </a:r>
            <a:endParaRPr lang="en-US" sz="1400">
              <a:latin typeface="Arial"/>
              <a:ea typeface="+mn-lt"/>
              <a:cs typeface="Arial"/>
            </a:endParaRPr>
          </a:p>
        </p:txBody>
      </p:sp>
      <p:sp>
        <p:nvSpPr>
          <p:cNvPr id="23" name="Google Shape;75;p15">
            <a:extLst>
              <a:ext uri="{FF2B5EF4-FFF2-40B4-BE49-F238E27FC236}">
                <a16:creationId xmlns:a16="http://schemas.microsoft.com/office/drawing/2014/main" id="{72B33FA1-5C1C-3096-77A8-5E5A384EC194}"/>
              </a:ext>
            </a:extLst>
          </p:cNvPr>
          <p:cNvSpPr txBox="1"/>
          <p:nvPr/>
        </p:nvSpPr>
        <p:spPr>
          <a:xfrm>
            <a:off x="11198842" y="3452340"/>
            <a:ext cx="457869" cy="255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Arial" panose="020B0604020202020204" pitchFamily="34" charset="0"/>
                <a:ea typeface="Fira Sans Extra Condensed Medium"/>
                <a:cs typeface="Arial" panose="020B0604020202020204" pitchFamily="34" charset="0"/>
                <a:sym typeface="Fira Sans Extra Condensed Medium"/>
              </a:rPr>
              <a:t>4.</a:t>
            </a:r>
            <a:endParaRPr>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10" name="Google Shape;80;p15">
            <a:extLst>
              <a:ext uri="{FF2B5EF4-FFF2-40B4-BE49-F238E27FC236}">
                <a16:creationId xmlns:a16="http://schemas.microsoft.com/office/drawing/2014/main" id="{BC067C54-BC2A-4D25-D7A2-624AD6B427D5}"/>
              </a:ext>
            </a:extLst>
          </p:cNvPr>
          <p:cNvSpPr/>
          <p:nvPr/>
        </p:nvSpPr>
        <p:spPr>
          <a:xfrm>
            <a:off x="6093112" y="564216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2" name="Rectangle: Rounded Corners 11">
            <a:extLst>
              <a:ext uri="{FF2B5EF4-FFF2-40B4-BE49-F238E27FC236}">
                <a16:creationId xmlns:a16="http://schemas.microsoft.com/office/drawing/2014/main" id="{33802CDB-F020-B358-61D5-91EA5A4105CC}"/>
              </a:ext>
            </a:extLst>
          </p:cNvPr>
          <p:cNvSpPr/>
          <p:nvPr/>
        </p:nvSpPr>
        <p:spPr>
          <a:xfrm>
            <a:off x="6510009" y="4948708"/>
            <a:ext cx="5202662" cy="11778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Google Shape;78;p15">
            <a:extLst>
              <a:ext uri="{FF2B5EF4-FFF2-40B4-BE49-F238E27FC236}">
                <a16:creationId xmlns:a16="http://schemas.microsoft.com/office/drawing/2014/main" id="{AB50344A-5F9C-092C-CBB0-6C3C01E51E7A}"/>
              </a:ext>
            </a:extLst>
          </p:cNvPr>
          <p:cNvSpPr/>
          <p:nvPr/>
        </p:nvSpPr>
        <p:spPr>
          <a:xfrm>
            <a:off x="11617515" y="5056420"/>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E971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4" name="Google Shape;81;p15">
            <a:extLst>
              <a:ext uri="{FF2B5EF4-FFF2-40B4-BE49-F238E27FC236}">
                <a16:creationId xmlns:a16="http://schemas.microsoft.com/office/drawing/2014/main" id="{D85FB868-E732-2295-39CC-B75B57214EC6}"/>
              </a:ext>
            </a:extLst>
          </p:cNvPr>
          <p:cNvSpPr/>
          <p:nvPr/>
        </p:nvSpPr>
        <p:spPr>
          <a:xfrm>
            <a:off x="11197543" y="4831077"/>
            <a:ext cx="597571"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42" name="Google Shape;82;p15">
            <a:extLst>
              <a:ext uri="{FF2B5EF4-FFF2-40B4-BE49-F238E27FC236}">
                <a16:creationId xmlns:a16="http://schemas.microsoft.com/office/drawing/2014/main" id="{A238AB36-C8EA-6A8D-A8A0-F10D367F8A66}"/>
              </a:ext>
            </a:extLst>
          </p:cNvPr>
          <p:cNvSpPr/>
          <p:nvPr/>
        </p:nvSpPr>
        <p:spPr>
          <a:xfrm>
            <a:off x="11197721" y="4800665"/>
            <a:ext cx="597393"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65" name="Google Shape;83;p15">
            <a:extLst>
              <a:ext uri="{FF2B5EF4-FFF2-40B4-BE49-F238E27FC236}">
                <a16:creationId xmlns:a16="http://schemas.microsoft.com/office/drawing/2014/main" id="{1164AF54-927C-2D1F-ADCB-90AF9A233D2A}"/>
              </a:ext>
            </a:extLst>
          </p:cNvPr>
          <p:cNvSpPr txBox="1"/>
          <p:nvPr/>
        </p:nvSpPr>
        <p:spPr>
          <a:xfrm>
            <a:off x="6580498" y="5282105"/>
            <a:ext cx="5075887" cy="534900"/>
          </a:xfrm>
          <a:prstGeom prst="rect">
            <a:avLst/>
          </a:prstGeom>
          <a:noFill/>
          <a:ln>
            <a:noFill/>
          </a:ln>
        </p:spPr>
        <p:txBody>
          <a:bodyPr spcFirstLastPara="1" wrap="square" lIns="91425" tIns="91425" rIns="91425" bIns="91425" anchor="ctr" anchorCtr="0">
            <a:noAutofit/>
          </a:bodyPr>
          <a:lstStyle/>
          <a:p>
            <a:pPr algn="just"/>
            <a:r>
              <a:rPr lang="mn-MN" sz="1400" dirty="0">
                <a:latin typeface="Arial"/>
                <a:ea typeface="+mn-lt"/>
                <a:cs typeface="Arial"/>
                <a:sym typeface="Roboto"/>
              </a:rPr>
              <a:t>Гадаад хүчин зүйлийн нөлөөллөөс уул уурхайн салбарын голлох нэрийн бүтээгдэхүүний эрэлтээс шалтгаалж нүүрсний экспорт төлөвлөсөн хэмжээнд хүрэхгүй тохиолдолд зарлагыг хэрхэн санхүүжүүлэх, орлогыг нөхөх эрсдэлийг тооцох шаардлагатай байна; </a:t>
            </a:r>
            <a:endParaRPr lang="en-US" sz="1400" dirty="0">
              <a:latin typeface="Arial"/>
              <a:cs typeface="Arial"/>
            </a:endParaRPr>
          </a:p>
        </p:txBody>
      </p:sp>
      <p:sp>
        <p:nvSpPr>
          <p:cNvPr id="67" name="Google Shape;84;p15">
            <a:extLst>
              <a:ext uri="{FF2B5EF4-FFF2-40B4-BE49-F238E27FC236}">
                <a16:creationId xmlns:a16="http://schemas.microsoft.com/office/drawing/2014/main" id="{794ECE1F-8DB4-7505-9AEC-3FF7D7315CBD}"/>
              </a:ext>
            </a:extLst>
          </p:cNvPr>
          <p:cNvSpPr txBox="1"/>
          <p:nvPr/>
        </p:nvSpPr>
        <p:spPr>
          <a:xfrm>
            <a:off x="11170444" y="4810692"/>
            <a:ext cx="512148" cy="255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Arial"/>
                <a:ea typeface="Fira Sans Extra Condensed Medium"/>
                <a:cs typeface="Arial"/>
                <a:sym typeface="Fira Sans Extra Condensed Medium"/>
              </a:rPr>
              <a:t>6.</a:t>
            </a:r>
            <a:endParaRPr>
              <a:solidFill>
                <a:srgbClr val="FFFFFF"/>
              </a:solidFill>
              <a:latin typeface="Arial"/>
              <a:ea typeface="Fira Sans Extra Condensed Medium"/>
              <a:cs typeface="Arial"/>
              <a:sym typeface="Fira Sans Extra Condensed Medium"/>
            </a:endParaRPr>
          </a:p>
        </p:txBody>
      </p:sp>
    </p:spTree>
    <p:extLst>
      <p:ext uri="{BB962C8B-B14F-4D97-AF65-F5344CB8AC3E}">
        <p14:creationId xmlns:p14="http://schemas.microsoft.com/office/powerpoint/2010/main" val="2432654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6E30E7-8E19-F3F5-BE3B-0D67BD8D8C57}"/>
              </a:ext>
            </a:extLst>
          </p:cNvPr>
          <p:cNvSpPr txBox="1">
            <a:spLocks/>
          </p:cNvSpPr>
          <p:nvPr/>
        </p:nvSpPr>
        <p:spPr>
          <a:xfrm>
            <a:off x="1093509" y="266184"/>
            <a:ext cx="8393790" cy="400110"/>
          </a:xfrm>
          <a:prstGeom prst="rect">
            <a:avLst/>
          </a:prstGeom>
          <a:noFill/>
        </p:spPr>
        <p:txBody>
          <a:bodyPr wrap="square" rtlCol="0" anchor="ctr">
            <a:spAutoFit/>
          </a:bodyPr>
          <a:lstStyle/>
          <a:p>
            <a:r>
              <a:rPr lang="mn-MN" sz="2000" b="1">
                <a:solidFill>
                  <a:schemeClr val="bg1"/>
                </a:solidFill>
                <a:latin typeface="Arial"/>
                <a:ea typeface="Roboto" panose="02000000000000000000" pitchFamily="2" charset="0"/>
                <a:cs typeface="Arial"/>
              </a:rPr>
              <a:t>ДҮГНЭЛТ</a:t>
            </a:r>
          </a:p>
        </p:txBody>
      </p:sp>
      <p:sp>
        <p:nvSpPr>
          <p:cNvPr id="4" name="Google Shape;57;p15">
            <a:extLst>
              <a:ext uri="{FF2B5EF4-FFF2-40B4-BE49-F238E27FC236}">
                <a16:creationId xmlns:a16="http://schemas.microsoft.com/office/drawing/2014/main" id="{62286680-E747-2451-353E-31FEEDCF0980}"/>
              </a:ext>
            </a:extLst>
          </p:cNvPr>
          <p:cNvSpPr/>
          <p:nvPr/>
        </p:nvSpPr>
        <p:spPr>
          <a:xfrm>
            <a:off x="6184351" y="2036097"/>
            <a:ext cx="46774" cy="4115199"/>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1" name="Google Shape;71;p15">
            <a:extLst>
              <a:ext uri="{FF2B5EF4-FFF2-40B4-BE49-F238E27FC236}">
                <a16:creationId xmlns:a16="http://schemas.microsoft.com/office/drawing/2014/main" id="{C7CB8548-758B-8031-14B2-D64E63E3BBF0}"/>
              </a:ext>
            </a:extLst>
          </p:cNvPr>
          <p:cNvSpPr/>
          <p:nvPr/>
        </p:nvSpPr>
        <p:spPr>
          <a:xfrm>
            <a:off x="6091608" y="4299685"/>
            <a:ext cx="232247" cy="232247"/>
          </a:xfrm>
          <a:custGeom>
            <a:avLst/>
            <a:gdLst/>
            <a:ahLst/>
            <a:cxnLst/>
            <a:rect l="l" t="t" r="r" b="b"/>
            <a:pathLst>
              <a:path w="6073" h="6073" extrusionOk="0">
                <a:moveTo>
                  <a:pt x="3037" y="0"/>
                </a:moveTo>
                <a:cubicBezTo>
                  <a:pt x="1358" y="0"/>
                  <a:pt x="0" y="1358"/>
                  <a:pt x="0" y="3036"/>
                </a:cubicBezTo>
                <a:cubicBezTo>
                  <a:pt x="0" y="4715"/>
                  <a:pt x="1358" y="6072"/>
                  <a:pt x="3037" y="6072"/>
                </a:cubicBezTo>
                <a:cubicBezTo>
                  <a:pt x="4715" y="6072"/>
                  <a:pt x="6073" y="4715"/>
                  <a:pt x="6073" y="3036"/>
                </a:cubicBezTo>
                <a:cubicBezTo>
                  <a:pt x="6073" y="1358"/>
                  <a:pt x="4715" y="0"/>
                  <a:pt x="3037"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7" name="Google Shape;80;p15">
            <a:extLst>
              <a:ext uri="{FF2B5EF4-FFF2-40B4-BE49-F238E27FC236}">
                <a16:creationId xmlns:a16="http://schemas.microsoft.com/office/drawing/2014/main" id="{F4FAB567-1395-8D13-14F4-5E605FF65809}"/>
              </a:ext>
            </a:extLst>
          </p:cNvPr>
          <p:cNvSpPr/>
          <p:nvPr/>
        </p:nvSpPr>
        <p:spPr>
          <a:xfrm>
            <a:off x="6091608" y="3063007"/>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3" name="Google Shape;89;p15">
            <a:extLst>
              <a:ext uri="{FF2B5EF4-FFF2-40B4-BE49-F238E27FC236}">
                <a16:creationId xmlns:a16="http://schemas.microsoft.com/office/drawing/2014/main" id="{1A33A073-F23B-EB4F-D027-02E9C886448C}"/>
              </a:ext>
            </a:extLst>
          </p:cNvPr>
          <p:cNvSpPr/>
          <p:nvPr/>
        </p:nvSpPr>
        <p:spPr>
          <a:xfrm>
            <a:off x="6091607" y="2444706"/>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9" name="Google Shape;98;p15">
            <a:extLst>
              <a:ext uri="{FF2B5EF4-FFF2-40B4-BE49-F238E27FC236}">
                <a16:creationId xmlns:a16="http://schemas.microsoft.com/office/drawing/2014/main" id="{1B28B423-B30B-8CB4-4D6D-D87321BF0C7E}"/>
              </a:ext>
            </a:extLst>
          </p:cNvPr>
          <p:cNvSpPr/>
          <p:nvPr/>
        </p:nvSpPr>
        <p:spPr>
          <a:xfrm>
            <a:off x="6091607" y="3681346"/>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5" name="Google Shape;107;p15">
            <a:extLst>
              <a:ext uri="{FF2B5EF4-FFF2-40B4-BE49-F238E27FC236}">
                <a16:creationId xmlns:a16="http://schemas.microsoft.com/office/drawing/2014/main" id="{98A98190-7963-8016-F4C1-BE99F41B918A}"/>
              </a:ext>
            </a:extLst>
          </p:cNvPr>
          <p:cNvSpPr/>
          <p:nvPr/>
        </p:nvSpPr>
        <p:spPr>
          <a:xfrm>
            <a:off x="6091607" y="4917565"/>
            <a:ext cx="232247" cy="232706"/>
          </a:xfrm>
          <a:custGeom>
            <a:avLst/>
            <a:gdLst/>
            <a:ahLst/>
            <a:cxnLst/>
            <a:rect l="l" t="t" r="r" b="b"/>
            <a:pathLst>
              <a:path w="6073" h="6085" extrusionOk="0">
                <a:moveTo>
                  <a:pt x="3037" y="0"/>
                </a:moveTo>
                <a:cubicBezTo>
                  <a:pt x="1358" y="0"/>
                  <a:pt x="0" y="1369"/>
                  <a:pt x="0" y="3036"/>
                </a:cubicBezTo>
                <a:cubicBezTo>
                  <a:pt x="0" y="4715"/>
                  <a:pt x="1358" y="6084"/>
                  <a:pt x="3037" y="6084"/>
                </a:cubicBezTo>
                <a:cubicBezTo>
                  <a:pt x="4715" y="6084"/>
                  <a:pt x="6073" y="4715"/>
                  <a:pt x="6073" y="3036"/>
                </a:cubicBezTo>
                <a:cubicBezTo>
                  <a:pt x="6073" y="1369"/>
                  <a:pt x="4715" y="0"/>
                  <a:pt x="3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7" name="Rectangle: Rounded Corners 36">
            <a:extLst>
              <a:ext uri="{FF2B5EF4-FFF2-40B4-BE49-F238E27FC236}">
                <a16:creationId xmlns:a16="http://schemas.microsoft.com/office/drawing/2014/main" id="{71275519-DDE7-57D4-19AC-D329C5043700}"/>
              </a:ext>
            </a:extLst>
          </p:cNvPr>
          <p:cNvSpPr/>
          <p:nvPr/>
        </p:nvSpPr>
        <p:spPr>
          <a:xfrm>
            <a:off x="618993" y="1347553"/>
            <a:ext cx="5152531" cy="195860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Google Shape;87;p15">
            <a:extLst>
              <a:ext uri="{FF2B5EF4-FFF2-40B4-BE49-F238E27FC236}">
                <a16:creationId xmlns:a16="http://schemas.microsoft.com/office/drawing/2014/main" id="{ACD77A0C-2577-F963-9B83-A5E60E527BF5}"/>
              </a:ext>
            </a:extLst>
          </p:cNvPr>
          <p:cNvSpPr/>
          <p:nvPr/>
        </p:nvSpPr>
        <p:spPr>
          <a:xfrm>
            <a:off x="490286" y="1430165"/>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41" name="Google Shape;90;p15">
            <a:extLst>
              <a:ext uri="{FF2B5EF4-FFF2-40B4-BE49-F238E27FC236}">
                <a16:creationId xmlns:a16="http://schemas.microsoft.com/office/drawing/2014/main" id="{C5040332-E4B9-854D-5E6C-E115134F67EE}"/>
              </a:ext>
            </a:extLst>
          </p:cNvPr>
          <p:cNvSpPr/>
          <p:nvPr/>
        </p:nvSpPr>
        <p:spPr>
          <a:xfrm>
            <a:off x="491662" y="1204067"/>
            <a:ext cx="62079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43" name="Google Shape;91;p15">
            <a:extLst>
              <a:ext uri="{FF2B5EF4-FFF2-40B4-BE49-F238E27FC236}">
                <a16:creationId xmlns:a16="http://schemas.microsoft.com/office/drawing/2014/main" id="{A490210F-CF99-58ED-6948-BDB27B0FA266}"/>
              </a:ext>
            </a:extLst>
          </p:cNvPr>
          <p:cNvSpPr/>
          <p:nvPr/>
        </p:nvSpPr>
        <p:spPr>
          <a:xfrm>
            <a:off x="491662" y="1174177"/>
            <a:ext cx="620897"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Arial" panose="020B0604020202020204" pitchFamily="34" charset="0"/>
              <a:ea typeface="Fira Sans Extra Condensed"/>
              <a:cs typeface="Arial" panose="020B0604020202020204" pitchFamily="34" charset="0"/>
              <a:sym typeface="Fira Sans Extra Condensed"/>
            </a:endParaRPr>
          </a:p>
        </p:txBody>
      </p:sp>
      <p:sp>
        <p:nvSpPr>
          <p:cNvPr id="45" name="Google Shape;92;p15">
            <a:extLst>
              <a:ext uri="{FF2B5EF4-FFF2-40B4-BE49-F238E27FC236}">
                <a16:creationId xmlns:a16="http://schemas.microsoft.com/office/drawing/2014/main" id="{F9966A18-8C35-A9F0-B1F2-DABFDBE5C302}"/>
              </a:ext>
            </a:extLst>
          </p:cNvPr>
          <p:cNvSpPr txBox="1"/>
          <p:nvPr/>
        </p:nvSpPr>
        <p:spPr>
          <a:xfrm>
            <a:off x="712762" y="1856702"/>
            <a:ext cx="5051061" cy="1057514"/>
          </a:xfrm>
          <a:prstGeom prst="rect">
            <a:avLst/>
          </a:prstGeom>
          <a:noFill/>
          <a:ln>
            <a:noFill/>
          </a:ln>
        </p:spPr>
        <p:txBody>
          <a:bodyPr spcFirstLastPara="1" wrap="square" lIns="91425" tIns="91425" rIns="91425" bIns="91425" anchor="ctr" anchorCtr="0">
            <a:noAutofit/>
          </a:bodyPr>
          <a:lstStyle/>
          <a:p>
            <a:pPr algn="just"/>
            <a:r>
              <a:rPr lang="mn-MN" sz="1400" dirty="0">
                <a:latin typeface="Arial"/>
                <a:ea typeface="+mn-lt"/>
                <a:cs typeface="Arial"/>
                <a:sym typeface="Roboto"/>
              </a:rPr>
              <a:t>Засгийн газраас 2025 онд бүсчилсэн хөгжлийн хүрээнд дэд бүтцийн томоохон төслүүдийг санхүүжүүлэх зорилт дэвшүүлэн авто зам, эрчим хүч, дэд бүтцийн төсөл, арга хэмжээг төлөвлөсөн нь өмнөх онуудад улс, бүсийн түвшинд тэргүүлэх ач холбогдол багатай, олон жижиг төсөл, арга хэмжээг улсын төсвөөр санхүүжүүлэхээр тусгаж байсантай харьцуулахад төсөл, арга хэмжээний цар хүрээ, үр нөлөөний хувьд тодорхой ахиц гарсан байна. </a:t>
            </a:r>
            <a:endParaRPr lang="en-US" sz="2800" dirty="0">
              <a:latin typeface="Arial"/>
              <a:ea typeface="+mn-lt"/>
              <a:cs typeface="Arial"/>
            </a:endParaRPr>
          </a:p>
        </p:txBody>
      </p:sp>
      <p:sp>
        <p:nvSpPr>
          <p:cNvPr id="47" name="Google Shape;93;p15">
            <a:extLst>
              <a:ext uri="{FF2B5EF4-FFF2-40B4-BE49-F238E27FC236}">
                <a16:creationId xmlns:a16="http://schemas.microsoft.com/office/drawing/2014/main" id="{0AA8EA53-1364-1EC8-D9FC-02A179B11481}"/>
              </a:ext>
            </a:extLst>
          </p:cNvPr>
          <p:cNvSpPr txBox="1"/>
          <p:nvPr/>
        </p:nvSpPr>
        <p:spPr>
          <a:xfrm>
            <a:off x="628273" y="1204246"/>
            <a:ext cx="448868" cy="255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dirty="0">
                <a:solidFill>
                  <a:srgbClr val="FFFFFF"/>
                </a:solidFill>
                <a:latin typeface="Arial"/>
                <a:ea typeface="Fira Sans Extra Condensed Medium"/>
                <a:cs typeface="Arial"/>
                <a:sym typeface="Fira Sans Extra Condensed Medium"/>
              </a:rPr>
              <a:t>7.</a:t>
            </a:r>
            <a:endParaRPr dirty="0">
              <a:solidFill>
                <a:srgbClr val="FFFFFF"/>
              </a:solidFill>
              <a:latin typeface="Arial"/>
              <a:ea typeface="Fira Sans Extra Condensed Medium"/>
              <a:cs typeface="Arial"/>
              <a:sym typeface="Fira Sans Extra Condensed Medium"/>
            </a:endParaRPr>
          </a:p>
        </p:txBody>
      </p:sp>
      <p:sp>
        <p:nvSpPr>
          <p:cNvPr id="49" name="Rectangle: Rounded Corners 48">
            <a:extLst>
              <a:ext uri="{FF2B5EF4-FFF2-40B4-BE49-F238E27FC236}">
                <a16:creationId xmlns:a16="http://schemas.microsoft.com/office/drawing/2014/main" id="{D49096AF-0558-4D1C-A574-471F2650DBE5}"/>
              </a:ext>
            </a:extLst>
          </p:cNvPr>
          <p:cNvSpPr/>
          <p:nvPr/>
        </p:nvSpPr>
        <p:spPr>
          <a:xfrm>
            <a:off x="572432" y="3817923"/>
            <a:ext cx="5202662" cy="93847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Rounded Corners 50">
            <a:extLst>
              <a:ext uri="{FF2B5EF4-FFF2-40B4-BE49-F238E27FC236}">
                <a16:creationId xmlns:a16="http://schemas.microsoft.com/office/drawing/2014/main" id="{A44863EA-6619-05A9-9831-ED08EBC74B71}"/>
              </a:ext>
            </a:extLst>
          </p:cNvPr>
          <p:cNvSpPr/>
          <p:nvPr/>
        </p:nvSpPr>
        <p:spPr>
          <a:xfrm>
            <a:off x="536966" y="5238773"/>
            <a:ext cx="5202662" cy="87076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Google Shape;96;p15">
            <a:extLst>
              <a:ext uri="{FF2B5EF4-FFF2-40B4-BE49-F238E27FC236}">
                <a16:creationId xmlns:a16="http://schemas.microsoft.com/office/drawing/2014/main" id="{2EB624DF-0405-F02C-29A9-A8BC53EFD789}"/>
              </a:ext>
            </a:extLst>
          </p:cNvPr>
          <p:cNvSpPr/>
          <p:nvPr/>
        </p:nvSpPr>
        <p:spPr>
          <a:xfrm>
            <a:off x="490183" y="3639963"/>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268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55" name="Google Shape;99;p15">
            <a:extLst>
              <a:ext uri="{FF2B5EF4-FFF2-40B4-BE49-F238E27FC236}">
                <a16:creationId xmlns:a16="http://schemas.microsoft.com/office/drawing/2014/main" id="{EF744FFA-6FA1-8CFE-60E2-0521B2502B36}"/>
              </a:ext>
            </a:extLst>
          </p:cNvPr>
          <p:cNvSpPr/>
          <p:nvPr/>
        </p:nvSpPr>
        <p:spPr>
          <a:xfrm>
            <a:off x="491559" y="3414377"/>
            <a:ext cx="62079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57" name="Google Shape;100;p15">
            <a:extLst>
              <a:ext uri="{FF2B5EF4-FFF2-40B4-BE49-F238E27FC236}">
                <a16:creationId xmlns:a16="http://schemas.microsoft.com/office/drawing/2014/main" id="{DA0DE846-1DBA-9A15-7F5B-3D742D87A32A}"/>
              </a:ext>
            </a:extLst>
          </p:cNvPr>
          <p:cNvSpPr/>
          <p:nvPr/>
        </p:nvSpPr>
        <p:spPr>
          <a:xfrm>
            <a:off x="491559" y="3383932"/>
            <a:ext cx="620897"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59" name="Google Shape;101;p15">
            <a:extLst>
              <a:ext uri="{FF2B5EF4-FFF2-40B4-BE49-F238E27FC236}">
                <a16:creationId xmlns:a16="http://schemas.microsoft.com/office/drawing/2014/main" id="{CE367C85-D986-60DD-FE9F-4535799409A3}"/>
              </a:ext>
            </a:extLst>
          </p:cNvPr>
          <p:cNvSpPr txBox="1"/>
          <p:nvPr/>
        </p:nvSpPr>
        <p:spPr>
          <a:xfrm>
            <a:off x="637516" y="3806073"/>
            <a:ext cx="5051163" cy="982684"/>
          </a:xfrm>
          <a:prstGeom prst="rect">
            <a:avLst/>
          </a:prstGeom>
          <a:noFill/>
          <a:ln>
            <a:noFill/>
          </a:ln>
        </p:spPr>
        <p:txBody>
          <a:bodyPr spcFirstLastPara="1" wrap="square" lIns="91425" tIns="91425" rIns="91425" bIns="91425" anchor="ctr" anchorCtr="0">
            <a:noAutofit/>
          </a:bodyPr>
          <a:lstStyle/>
          <a:p>
            <a:pPr algn="just"/>
            <a:r>
              <a:rPr lang="mn-MN" sz="1400" dirty="0">
                <a:latin typeface="Arial"/>
                <a:ea typeface="+mn-lt"/>
                <a:cs typeface="Arial"/>
                <a:sym typeface="Roboto"/>
              </a:rPr>
              <a:t>Төсөл, арга хэмжээний санхүүжилтийг төсөл, арга хэмжээний үргэлжлэх хугацаатай уялдуулахгүйгээр 3 жилд тэнцүү хуваарилахаар хуульд заасан нь олон жил үргэлжлэх томоохон төсөл, арга хэмжээний хувьд тухайн жилд төлөвлөсөн санхүүжилтийн эх үүсвэрийг бүрэн ашиглаж чадахгүй эрсдэлийг үүсгэж байна. </a:t>
            </a:r>
            <a:endParaRPr lang="en-US" sz="3200" dirty="0">
              <a:latin typeface="Arial"/>
              <a:ea typeface="+mn-lt"/>
              <a:cs typeface="Arial"/>
            </a:endParaRPr>
          </a:p>
        </p:txBody>
      </p:sp>
      <p:sp>
        <p:nvSpPr>
          <p:cNvPr id="67" name="Google Shape;105;p15">
            <a:extLst>
              <a:ext uri="{FF2B5EF4-FFF2-40B4-BE49-F238E27FC236}">
                <a16:creationId xmlns:a16="http://schemas.microsoft.com/office/drawing/2014/main" id="{54BCC00B-6E81-5094-9FF5-849E26394D73}"/>
              </a:ext>
            </a:extLst>
          </p:cNvPr>
          <p:cNvSpPr/>
          <p:nvPr/>
        </p:nvSpPr>
        <p:spPr>
          <a:xfrm>
            <a:off x="439066" y="5353568"/>
            <a:ext cx="177598" cy="256061"/>
          </a:xfrm>
          <a:custGeom>
            <a:avLst/>
            <a:gdLst/>
            <a:ahLst/>
            <a:cxnLst/>
            <a:rect l="l" t="t" r="r" b="b"/>
            <a:pathLst>
              <a:path w="4644" h="6014" extrusionOk="0">
                <a:moveTo>
                  <a:pt x="3001" y="1"/>
                </a:moveTo>
                <a:cubicBezTo>
                  <a:pt x="2168" y="1"/>
                  <a:pt x="1417" y="334"/>
                  <a:pt x="882" y="882"/>
                </a:cubicBezTo>
                <a:cubicBezTo>
                  <a:pt x="334" y="1417"/>
                  <a:pt x="1" y="2179"/>
                  <a:pt x="1" y="3001"/>
                </a:cubicBezTo>
                <a:cubicBezTo>
                  <a:pt x="1" y="4668"/>
                  <a:pt x="1346" y="6013"/>
                  <a:pt x="3001" y="6013"/>
                </a:cubicBezTo>
                <a:lnTo>
                  <a:pt x="4644" y="6013"/>
                </a:lnTo>
                <a:lnTo>
                  <a:pt x="4644" y="1"/>
                </a:lnTo>
                <a:close/>
              </a:path>
            </a:pathLst>
          </a:custGeom>
          <a:solidFill>
            <a:srgbClr val="196B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75" name="Google Shape;102;p15">
            <a:extLst>
              <a:ext uri="{FF2B5EF4-FFF2-40B4-BE49-F238E27FC236}">
                <a16:creationId xmlns:a16="http://schemas.microsoft.com/office/drawing/2014/main" id="{3B2DF0B1-69DF-3ACB-909C-176E6B85DE90}"/>
              </a:ext>
            </a:extLst>
          </p:cNvPr>
          <p:cNvSpPr txBox="1"/>
          <p:nvPr/>
        </p:nvSpPr>
        <p:spPr>
          <a:xfrm>
            <a:off x="628170" y="3384156"/>
            <a:ext cx="448868" cy="255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FFFFFF"/>
                </a:solidFill>
                <a:latin typeface="Arial"/>
                <a:ea typeface="Fira Sans Extra Condensed Medium"/>
                <a:cs typeface="Arial"/>
                <a:sym typeface="Fira Sans Extra Condensed Medium"/>
              </a:rPr>
              <a:t>9.</a:t>
            </a:r>
            <a:endParaRPr>
              <a:solidFill>
                <a:srgbClr val="FFFFFF"/>
              </a:solidFill>
              <a:latin typeface="Arial"/>
              <a:ea typeface="Fira Sans Extra Condensed Medium"/>
              <a:cs typeface="Arial"/>
              <a:sym typeface="Fira Sans Extra Condensed Medium"/>
            </a:endParaRPr>
          </a:p>
        </p:txBody>
      </p:sp>
      <p:sp>
        <p:nvSpPr>
          <p:cNvPr id="77" name="Google Shape;108;p15">
            <a:extLst>
              <a:ext uri="{FF2B5EF4-FFF2-40B4-BE49-F238E27FC236}">
                <a16:creationId xmlns:a16="http://schemas.microsoft.com/office/drawing/2014/main" id="{2B3F55E4-FDC1-0144-9FE7-2495F4F0E6D2}"/>
              </a:ext>
            </a:extLst>
          </p:cNvPr>
          <p:cNvSpPr/>
          <p:nvPr/>
        </p:nvSpPr>
        <p:spPr>
          <a:xfrm>
            <a:off x="440442" y="5127489"/>
            <a:ext cx="620794" cy="369104"/>
          </a:xfrm>
          <a:custGeom>
            <a:avLst/>
            <a:gdLst/>
            <a:ahLst/>
            <a:cxnLst/>
            <a:rect l="l" t="t" r="r" b="b"/>
            <a:pathLst>
              <a:path w="42006" h="8669" extrusionOk="0">
                <a:moveTo>
                  <a:pt x="3001" y="0"/>
                </a:moveTo>
                <a:cubicBezTo>
                  <a:pt x="2168" y="0"/>
                  <a:pt x="1417" y="346"/>
                  <a:pt x="882" y="881"/>
                </a:cubicBezTo>
                <a:cubicBezTo>
                  <a:pt x="334" y="1429"/>
                  <a:pt x="1" y="2179"/>
                  <a:pt x="1" y="3013"/>
                </a:cubicBezTo>
                <a:lnTo>
                  <a:pt x="1" y="8311"/>
                </a:lnTo>
                <a:lnTo>
                  <a:pt x="24" y="8668"/>
                </a:lnTo>
                <a:cubicBezTo>
                  <a:pt x="108" y="7978"/>
                  <a:pt x="417" y="7370"/>
                  <a:pt x="882" y="6894"/>
                </a:cubicBezTo>
                <a:cubicBezTo>
                  <a:pt x="1417" y="6358"/>
                  <a:pt x="2168" y="6013"/>
                  <a:pt x="3001" y="6013"/>
                </a:cubicBezTo>
                <a:lnTo>
                  <a:pt x="39006" y="6013"/>
                </a:lnTo>
                <a:cubicBezTo>
                  <a:pt x="40660" y="6013"/>
                  <a:pt x="42006" y="4668"/>
                  <a:pt x="42006" y="3013"/>
                </a:cubicBezTo>
                <a:cubicBezTo>
                  <a:pt x="42006" y="2894"/>
                  <a:pt x="42006" y="2775"/>
                  <a:pt x="41982" y="2655"/>
                </a:cubicBezTo>
                <a:cubicBezTo>
                  <a:pt x="41815" y="1167"/>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79" name="Google Shape;109;p15">
            <a:extLst>
              <a:ext uri="{FF2B5EF4-FFF2-40B4-BE49-F238E27FC236}">
                <a16:creationId xmlns:a16="http://schemas.microsoft.com/office/drawing/2014/main" id="{1F65F2F7-2E49-47D1-B4F7-043F9DE3ECA2}"/>
              </a:ext>
            </a:extLst>
          </p:cNvPr>
          <p:cNvSpPr/>
          <p:nvPr/>
        </p:nvSpPr>
        <p:spPr>
          <a:xfrm>
            <a:off x="440442" y="5097558"/>
            <a:ext cx="620897" cy="383794"/>
          </a:xfrm>
          <a:custGeom>
            <a:avLst/>
            <a:gdLst/>
            <a:ahLst/>
            <a:cxnLst/>
            <a:rect l="l" t="t" r="r" b="b"/>
            <a:pathLst>
              <a:path w="42006" h="9014" extrusionOk="0">
                <a:moveTo>
                  <a:pt x="3001" y="1"/>
                </a:moveTo>
                <a:cubicBezTo>
                  <a:pt x="2168" y="1"/>
                  <a:pt x="1417" y="334"/>
                  <a:pt x="882" y="882"/>
                </a:cubicBezTo>
                <a:cubicBezTo>
                  <a:pt x="334" y="1418"/>
                  <a:pt x="1" y="2168"/>
                  <a:pt x="1" y="3001"/>
                </a:cubicBezTo>
                <a:lnTo>
                  <a:pt x="1" y="9014"/>
                </a:lnTo>
                <a:cubicBezTo>
                  <a:pt x="1" y="8192"/>
                  <a:pt x="334" y="7430"/>
                  <a:pt x="882" y="6895"/>
                </a:cubicBezTo>
                <a:cubicBezTo>
                  <a:pt x="1417" y="6347"/>
                  <a:pt x="2168" y="6014"/>
                  <a:pt x="3001" y="6014"/>
                </a:cubicBezTo>
                <a:lnTo>
                  <a:pt x="39006" y="6014"/>
                </a:lnTo>
                <a:cubicBezTo>
                  <a:pt x="40660" y="6014"/>
                  <a:pt x="42006" y="4668"/>
                  <a:pt x="42006" y="3001"/>
                </a:cubicBezTo>
                <a:cubicBezTo>
                  <a:pt x="42006" y="1346"/>
                  <a:pt x="40660" y="1"/>
                  <a:pt x="390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14" name="Google Shape;110;p15">
            <a:extLst>
              <a:ext uri="{FF2B5EF4-FFF2-40B4-BE49-F238E27FC236}">
                <a16:creationId xmlns:a16="http://schemas.microsoft.com/office/drawing/2014/main" id="{783B34C2-5723-226F-5F6B-1B2B571A9802}"/>
              </a:ext>
            </a:extLst>
          </p:cNvPr>
          <p:cNvSpPr txBox="1"/>
          <p:nvPr/>
        </p:nvSpPr>
        <p:spPr>
          <a:xfrm>
            <a:off x="586399" y="5429942"/>
            <a:ext cx="5102279" cy="922648"/>
          </a:xfrm>
          <a:prstGeom prst="rect">
            <a:avLst/>
          </a:prstGeom>
          <a:noFill/>
          <a:ln>
            <a:noFill/>
          </a:ln>
        </p:spPr>
        <p:txBody>
          <a:bodyPr spcFirstLastPara="1" wrap="square" lIns="91425" tIns="91425" rIns="91425" bIns="91425" anchor="ctr" anchorCtr="0">
            <a:noAutofit/>
          </a:bodyPr>
          <a:lstStyle/>
          <a:p>
            <a:pPr algn="just"/>
            <a:r>
              <a:rPr lang="mn-MN" sz="1400" dirty="0">
                <a:latin typeface="Arial"/>
                <a:ea typeface="+mn-lt"/>
                <a:cs typeface="Arial"/>
                <a:sym typeface="Roboto"/>
              </a:rPr>
              <a:t>Цахим систем болон ТЭЗҮ боловсруулах ажлын өртөг зардлыг тооцож төлөвлөх, хянах, хэрэгжүүлэх, хүлээн авахтай холбоотой зохицуулалт, жишиг үнэ, заавар журам хангалтгүй байгаа нь төсөвт өртгийг үндэслэлтэй тооцож үр ашигтай төлөвлөхөд сөргөөр нөлөөлж байна. </a:t>
            </a:r>
            <a:endParaRPr lang="en-US" sz="3200" dirty="0">
              <a:latin typeface="Arial"/>
              <a:ea typeface="+mn-lt"/>
              <a:cs typeface="Arial"/>
            </a:endParaRPr>
          </a:p>
        </p:txBody>
      </p:sp>
      <p:sp>
        <p:nvSpPr>
          <p:cNvPr id="116" name="Google Shape;111;p15">
            <a:extLst>
              <a:ext uri="{FF2B5EF4-FFF2-40B4-BE49-F238E27FC236}">
                <a16:creationId xmlns:a16="http://schemas.microsoft.com/office/drawing/2014/main" id="{35358C5F-1054-7A33-1DDD-610E89E20C3F}"/>
              </a:ext>
            </a:extLst>
          </p:cNvPr>
          <p:cNvSpPr txBox="1"/>
          <p:nvPr/>
        </p:nvSpPr>
        <p:spPr>
          <a:xfrm>
            <a:off x="526922" y="5097617"/>
            <a:ext cx="539104"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Arial"/>
                <a:ea typeface="Fira Sans Extra Condensed Medium"/>
                <a:cs typeface="Arial"/>
                <a:sym typeface="Fira Sans Extra Condensed Medium"/>
              </a:rPr>
              <a:t>11.</a:t>
            </a:r>
            <a:endParaRPr>
              <a:solidFill>
                <a:srgbClr val="FFFFFF"/>
              </a:solidFill>
              <a:latin typeface="Arial"/>
              <a:ea typeface="Fira Sans Extra Condensed Medium"/>
              <a:cs typeface="Arial"/>
              <a:sym typeface="Fira Sans Extra Condensed Medium"/>
            </a:endParaRPr>
          </a:p>
        </p:txBody>
      </p:sp>
      <p:sp>
        <p:nvSpPr>
          <p:cNvPr id="118" name="Rectangle: Rounded Corners 117">
            <a:extLst>
              <a:ext uri="{FF2B5EF4-FFF2-40B4-BE49-F238E27FC236}">
                <a16:creationId xmlns:a16="http://schemas.microsoft.com/office/drawing/2014/main" id="{D81D2217-C69C-C743-6EF4-B233CF07A74F}"/>
              </a:ext>
            </a:extLst>
          </p:cNvPr>
          <p:cNvSpPr/>
          <p:nvPr/>
        </p:nvSpPr>
        <p:spPr>
          <a:xfrm>
            <a:off x="6612579" y="1732596"/>
            <a:ext cx="5202662" cy="87076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0" name="Rectangle: Rounded Corners 119">
            <a:extLst>
              <a:ext uri="{FF2B5EF4-FFF2-40B4-BE49-F238E27FC236}">
                <a16:creationId xmlns:a16="http://schemas.microsoft.com/office/drawing/2014/main" id="{E765C9E0-20BF-8014-C948-2CF46566B938}"/>
              </a:ext>
            </a:extLst>
          </p:cNvPr>
          <p:cNvSpPr/>
          <p:nvPr/>
        </p:nvSpPr>
        <p:spPr>
          <a:xfrm>
            <a:off x="6584004" y="3446679"/>
            <a:ext cx="5202662" cy="87076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2" name="Google Shape;78;p15">
            <a:extLst>
              <a:ext uri="{FF2B5EF4-FFF2-40B4-BE49-F238E27FC236}">
                <a16:creationId xmlns:a16="http://schemas.microsoft.com/office/drawing/2014/main" id="{E7F1C46B-4E74-AB00-60B6-82F777A68AD4}"/>
              </a:ext>
            </a:extLst>
          </p:cNvPr>
          <p:cNvSpPr/>
          <p:nvPr/>
        </p:nvSpPr>
        <p:spPr>
          <a:xfrm>
            <a:off x="11720085" y="1713309"/>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24" name="Google Shape;81;p15">
            <a:extLst>
              <a:ext uri="{FF2B5EF4-FFF2-40B4-BE49-F238E27FC236}">
                <a16:creationId xmlns:a16="http://schemas.microsoft.com/office/drawing/2014/main" id="{39C29548-0CC5-27AE-B48D-BF9323B3A888}"/>
              </a:ext>
            </a:extLst>
          </p:cNvPr>
          <p:cNvSpPr/>
          <p:nvPr/>
        </p:nvSpPr>
        <p:spPr>
          <a:xfrm>
            <a:off x="11300113" y="1487966"/>
            <a:ext cx="597571"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26" name="Google Shape;82;p15">
            <a:extLst>
              <a:ext uri="{FF2B5EF4-FFF2-40B4-BE49-F238E27FC236}">
                <a16:creationId xmlns:a16="http://schemas.microsoft.com/office/drawing/2014/main" id="{EC4942BD-7674-9045-83E7-4BD52A940318}"/>
              </a:ext>
            </a:extLst>
          </p:cNvPr>
          <p:cNvSpPr/>
          <p:nvPr/>
        </p:nvSpPr>
        <p:spPr>
          <a:xfrm>
            <a:off x="11300291" y="1457554"/>
            <a:ext cx="597393"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28" name="Google Shape;83;p15">
            <a:extLst>
              <a:ext uri="{FF2B5EF4-FFF2-40B4-BE49-F238E27FC236}">
                <a16:creationId xmlns:a16="http://schemas.microsoft.com/office/drawing/2014/main" id="{3AC759FA-83D2-C401-E755-D1C53B14A3A6}"/>
              </a:ext>
            </a:extLst>
          </p:cNvPr>
          <p:cNvSpPr txBox="1"/>
          <p:nvPr/>
        </p:nvSpPr>
        <p:spPr>
          <a:xfrm>
            <a:off x="6675848" y="1770052"/>
            <a:ext cx="5075887" cy="870768"/>
          </a:xfrm>
          <a:prstGeom prst="rect">
            <a:avLst/>
          </a:prstGeom>
          <a:noFill/>
          <a:ln>
            <a:noFill/>
          </a:ln>
        </p:spPr>
        <p:txBody>
          <a:bodyPr spcFirstLastPara="1" wrap="square" lIns="91425" tIns="91425" rIns="91425" bIns="91425" anchor="ctr" anchorCtr="0">
            <a:noAutofit/>
          </a:bodyPr>
          <a:lstStyle/>
          <a:p>
            <a:pPr algn="just"/>
            <a:r>
              <a:rPr lang="mn-MN" sz="1400" dirty="0">
                <a:latin typeface="Arial"/>
                <a:ea typeface="+mn-lt"/>
                <a:cs typeface="Arial"/>
                <a:sym typeface="Roboto"/>
              </a:rPr>
              <a:t>Төсвийн ерөнхийлөн захирагч нар  шинээр эхлүүлэх хөрөнгө оруулалтын төсөл, арга хэмжээг тухайн жилийн төсвийн хязгаарт багтаан холбогдох хууль, журмын дагуу бүрэн, үнэн зөв үнэлж эрэмбэлж төлөвлөх шаардлагатай байна.  </a:t>
            </a:r>
            <a:endParaRPr lang="en-US" sz="2800" dirty="0">
              <a:latin typeface="Arial"/>
              <a:ea typeface="+mn-lt"/>
              <a:cs typeface="Arial"/>
            </a:endParaRPr>
          </a:p>
        </p:txBody>
      </p:sp>
      <p:sp>
        <p:nvSpPr>
          <p:cNvPr id="130" name="Google Shape;69;p15">
            <a:extLst>
              <a:ext uri="{FF2B5EF4-FFF2-40B4-BE49-F238E27FC236}">
                <a16:creationId xmlns:a16="http://schemas.microsoft.com/office/drawing/2014/main" id="{A2486700-2458-F2E4-F5FB-CA40E2ED5719}"/>
              </a:ext>
            </a:extLst>
          </p:cNvPr>
          <p:cNvSpPr/>
          <p:nvPr/>
        </p:nvSpPr>
        <p:spPr>
          <a:xfrm>
            <a:off x="11719908" y="3435444"/>
            <a:ext cx="177598" cy="256076"/>
          </a:xfrm>
          <a:custGeom>
            <a:avLst/>
            <a:gdLst/>
            <a:ahLst/>
            <a:cxnLst/>
            <a:rect l="l" t="t" r="r" b="b"/>
            <a:pathLst>
              <a:path w="4644" h="6014" extrusionOk="0">
                <a:moveTo>
                  <a:pt x="0" y="1"/>
                </a:moveTo>
                <a:lnTo>
                  <a:pt x="0" y="6014"/>
                </a:lnTo>
                <a:lnTo>
                  <a:pt x="1643" y="6014"/>
                </a:lnTo>
                <a:cubicBezTo>
                  <a:pt x="3298" y="6014"/>
                  <a:pt x="4643" y="4668"/>
                  <a:pt x="4643" y="3001"/>
                </a:cubicBezTo>
                <a:cubicBezTo>
                  <a:pt x="4643" y="2180"/>
                  <a:pt x="4310" y="1430"/>
                  <a:pt x="3762" y="882"/>
                </a:cubicBezTo>
                <a:cubicBezTo>
                  <a:pt x="3215" y="334"/>
                  <a:pt x="2465" y="1"/>
                  <a:pt x="1643" y="1"/>
                </a:cubicBezTo>
                <a:close/>
              </a:path>
            </a:pathLst>
          </a:custGeom>
          <a:solidFill>
            <a:srgbClr val="1B1B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32" name="Google Shape;84;p15">
            <a:extLst>
              <a:ext uri="{FF2B5EF4-FFF2-40B4-BE49-F238E27FC236}">
                <a16:creationId xmlns:a16="http://schemas.microsoft.com/office/drawing/2014/main" id="{8ABB0E99-9158-2C11-E84A-FE88128C3BD7}"/>
              </a:ext>
            </a:extLst>
          </p:cNvPr>
          <p:cNvSpPr txBox="1"/>
          <p:nvPr/>
        </p:nvSpPr>
        <p:spPr>
          <a:xfrm>
            <a:off x="11303093" y="1457554"/>
            <a:ext cx="457869" cy="255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Arial"/>
                <a:ea typeface="Fira Sans Extra Condensed Medium"/>
                <a:cs typeface="Arial"/>
                <a:sym typeface="Fira Sans Extra Condensed Medium"/>
              </a:rPr>
              <a:t>8.</a:t>
            </a:r>
            <a:endParaRPr>
              <a:solidFill>
                <a:srgbClr val="FFFFFF"/>
              </a:solidFill>
              <a:latin typeface="Arial"/>
              <a:ea typeface="Fira Sans Extra Condensed Medium"/>
              <a:cs typeface="Arial"/>
              <a:sym typeface="Fira Sans Extra Condensed Medium"/>
            </a:endParaRPr>
          </a:p>
        </p:txBody>
      </p:sp>
      <p:sp>
        <p:nvSpPr>
          <p:cNvPr id="134" name="Google Shape;72;p15">
            <a:extLst>
              <a:ext uri="{FF2B5EF4-FFF2-40B4-BE49-F238E27FC236}">
                <a16:creationId xmlns:a16="http://schemas.microsoft.com/office/drawing/2014/main" id="{B365489D-9B3D-019D-E5E8-5B6AED057062}"/>
              </a:ext>
            </a:extLst>
          </p:cNvPr>
          <p:cNvSpPr/>
          <p:nvPr/>
        </p:nvSpPr>
        <p:spPr>
          <a:xfrm>
            <a:off x="11299936" y="3209346"/>
            <a:ext cx="597571" cy="369126"/>
          </a:xfrm>
          <a:custGeom>
            <a:avLst/>
            <a:gdLst/>
            <a:ahLst/>
            <a:cxnLst/>
            <a:rect l="l" t="t" r="r" b="b"/>
            <a:pathLst>
              <a:path w="42006" h="8669" extrusionOk="0">
                <a:moveTo>
                  <a:pt x="3001" y="1"/>
                </a:moveTo>
                <a:cubicBezTo>
                  <a:pt x="1465" y="1"/>
                  <a:pt x="191" y="1168"/>
                  <a:pt x="12" y="2656"/>
                </a:cubicBezTo>
                <a:cubicBezTo>
                  <a:pt x="0" y="2775"/>
                  <a:pt x="0" y="2894"/>
                  <a:pt x="0" y="3013"/>
                </a:cubicBezTo>
                <a:cubicBezTo>
                  <a:pt x="0" y="4680"/>
                  <a:pt x="1346" y="6025"/>
                  <a:pt x="3001" y="6025"/>
                </a:cubicBezTo>
                <a:lnTo>
                  <a:pt x="39005" y="6025"/>
                </a:lnTo>
                <a:cubicBezTo>
                  <a:pt x="39827" y="6025"/>
                  <a:pt x="40589" y="6359"/>
                  <a:pt x="41124" y="6906"/>
                </a:cubicBezTo>
                <a:cubicBezTo>
                  <a:pt x="41589" y="7371"/>
                  <a:pt x="41898" y="7990"/>
                  <a:pt x="41982" y="8668"/>
                </a:cubicBezTo>
                <a:lnTo>
                  <a:pt x="42005" y="8311"/>
                </a:lnTo>
                <a:lnTo>
                  <a:pt x="42005" y="3013"/>
                </a:lnTo>
                <a:cubicBezTo>
                  <a:pt x="42005" y="2192"/>
                  <a:pt x="41672" y="1430"/>
                  <a:pt x="41124" y="894"/>
                </a:cubicBezTo>
                <a:cubicBezTo>
                  <a:pt x="40589" y="346"/>
                  <a:pt x="39827" y="1"/>
                  <a:pt x="39005"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36" name="Google Shape;73;p15">
            <a:extLst>
              <a:ext uri="{FF2B5EF4-FFF2-40B4-BE49-F238E27FC236}">
                <a16:creationId xmlns:a16="http://schemas.microsoft.com/office/drawing/2014/main" id="{B4AC92FF-52AE-6944-6729-39D8484A9831}"/>
              </a:ext>
            </a:extLst>
          </p:cNvPr>
          <p:cNvSpPr/>
          <p:nvPr/>
        </p:nvSpPr>
        <p:spPr>
          <a:xfrm>
            <a:off x="11300114" y="3179455"/>
            <a:ext cx="597393" cy="383816"/>
          </a:xfrm>
          <a:custGeom>
            <a:avLst/>
            <a:gdLst/>
            <a:ahLst/>
            <a:cxnLst/>
            <a:rect l="l" t="t" r="r" b="b"/>
            <a:pathLst>
              <a:path w="42006" h="9014" extrusionOk="0">
                <a:moveTo>
                  <a:pt x="3001" y="0"/>
                </a:moveTo>
                <a:cubicBezTo>
                  <a:pt x="1346" y="0"/>
                  <a:pt x="0" y="1346"/>
                  <a:pt x="0" y="3013"/>
                </a:cubicBezTo>
                <a:cubicBezTo>
                  <a:pt x="0" y="4668"/>
                  <a:pt x="1346" y="6013"/>
                  <a:pt x="3001" y="6013"/>
                </a:cubicBezTo>
                <a:lnTo>
                  <a:pt x="39005" y="6013"/>
                </a:lnTo>
                <a:cubicBezTo>
                  <a:pt x="39827" y="6013"/>
                  <a:pt x="40577" y="6346"/>
                  <a:pt x="41124" y="6894"/>
                </a:cubicBezTo>
                <a:cubicBezTo>
                  <a:pt x="41672" y="7442"/>
                  <a:pt x="42005" y="8192"/>
                  <a:pt x="42005" y="9013"/>
                </a:cubicBezTo>
                <a:lnTo>
                  <a:pt x="42005" y="3013"/>
                </a:lnTo>
                <a:cubicBezTo>
                  <a:pt x="42005" y="2179"/>
                  <a:pt x="41672" y="1429"/>
                  <a:pt x="41124" y="881"/>
                </a:cubicBezTo>
                <a:cubicBezTo>
                  <a:pt x="40577" y="334"/>
                  <a:pt x="39827" y="0"/>
                  <a:pt x="39005"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38" name="Google Shape;74;p15">
            <a:extLst>
              <a:ext uri="{FF2B5EF4-FFF2-40B4-BE49-F238E27FC236}">
                <a16:creationId xmlns:a16="http://schemas.microsoft.com/office/drawing/2014/main" id="{4228CECB-63F6-6662-0C14-F400FDB740A0}"/>
              </a:ext>
            </a:extLst>
          </p:cNvPr>
          <p:cNvSpPr txBox="1"/>
          <p:nvPr/>
        </p:nvSpPr>
        <p:spPr>
          <a:xfrm>
            <a:off x="6647096" y="3608688"/>
            <a:ext cx="5075887" cy="534900"/>
          </a:xfrm>
          <a:prstGeom prst="rect">
            <a:avLst/>
          </a:prstGeom>
          <a:noFill/>
          <a:ln>
            <a:noFill/>
          </a:ln>
        </p:spPr>
        <p:txBody>
          <a:bodyPr spcFirstLastPara="1" wrap="square" lIns="91425" tIns="91425" rIns="91425" bIns="91425" anchor="ctr" anchorCtr="0">
            <a:noAutofit/>
          </a:bodyPr>
          <a:lstStyle/>
          <a:p>
            <a:pPr algn="just"/>
            <a:r>
              <a:rPr lang="mn-MN" sz="1400" dirty="0">
                <a:latin typeface="Arial"/>
                <a:ea typeface="+mn-lt"/>
                <a:cs typeface="Arial"/>
                <a:sym typeface="Roboto"/>
              </a:rPr>
              <a:t>Байгууллагын тавилга, эд хогшлыг шинэчлэх, сайжруулах зардлыг ашиглах жил, элэгдлийн зардалтай уялдуулан урсгал зардалд төлөвлөж санхүүжүүлдэг тогтолцоонд шилжих шаардлагатай байна.</a:t>
            </a:r>
            <a:endParaRPr lang="en-US" sz="2800" dirty="0">
              <a:latin typeface="Arial"/>
              <a:cs typeface="Arial"/>
            </a:endParaRPr>
          </a:p>
        </p:txBody>
      </p:sp>
      <p:sp>
        <p:nvSpPr>
          <p:cNvPr id="140" name="Google Shape;75;p15">
            <a:extLst>
              <a:ext uri="{FF2B5EF4-FFF2-40B4-BE49-F238E27FC236}">
                <a16:creationId xmlns:a16="http://schemas.microsoft.com/office/drawing/2014/main" id="{5E922A2C-1C79-AB8E-FEDB-B02CA17C5150}"/>
              </a:ext>
            </a:extLst>
          </p:cNvPr>
          <p:cNvSpPr txBox="1"/>
          <p:nvPr/>
        </p:nvSpPr>
        <p:spPr>
          <a:xfrm>
            <a:off x="11302916" y="3199504"/>
            <a:ext cx="598237" cy="23584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Arial"/>
                <a:ea typeface="Fira Sans Extra Condensed Medium"/>
                <a:cs typeface="Arial"/>
                <a:sym typeface="Fira Sans Extra Condensed Medium"/>
              </a:rPr>
              <a:t>10.</a:t>
            </a:r>
            <a:endParaRPr lang="en-US">
              <a:solidFill>
                <a:srgbClr val="FFFFFF"/>
              </a:solidFill>
              <a:latin typeface="Arial"/>
              <a:ea typeface="Fira Sans Extra Condensed Medium"/>
              <a:cs typeface="Arial"/>
            </a:endParaRPr>
          </a:p>
        </p:txBody>
      </p:sp>
      <p:sp>
        <p:nvSpPr>
          <p:cNvPr id="142" name="Google Shape;77;p15">
            <a:extLst>
              <a:ext uri="{FF2B5EF4-FFF2-40B4-BE49-F238E27FC236}">
                <a16:creationId xmlns:a16="http://schemas.microsoft.com/office/drawing/2014/main" id="{7495DA6B-E0D2-4198-7056-F8381C988BC8}"/>
              </a:ext>
            </a:extLst>
          </p:cNvPr>
          <p:cNvSpPr/>
          <p:nvPr/>
        </p:nvSpPr>
        <p:spPr>
          <a:xfrm>
            <a:off x="6063971" y="5176298"/>
            <a:ext cx="1980694" cy="960919"/>
          </a:xfrm>
          <a:custGeom>
            <a:avLst/>
            <a:gdLst/>
            <a:ahLst/>
            <a:cxnLst/>
            <a:rect l="l" t="t" r="r" b="b"/>
            <a:pathLst>
              <a:path w="51793" h="25127" extrusionOk="0">
                <a:moveTo>
                  <a:pt x="18228" y="1"/>
                </a:moveTo>
                <a:cubicBezTo>
                  <a:pt x="16310" y="1"/>
                  <a:pt x="14715" y="1511"/>
                  <a:pt x="14657" y="3432"/>
                </a:cubicBezTo>
                <a:lnTo>
                  <a:pt x="14348" y="12588"/>
                </a:lnTo>
                <a:cubicBezTo>
                  <a:pt x="14312" y="13697"/>
                  <a:pt x="13396" y="14565"/>
                  <a:pt x="12283" y="14565"/>
                </a:cubicBezTo>
                <a:cubicBezTo>
                  <a:pt x="12261" y="14565"/>
                  <a:pt x="12239" y="14565"/>
                  <a:pt x="12216" y="14564"/>
                </a:cubicBezTo>
                <a:lnTo>
                  <a:pt x="8871" y="14457"/>
                </a:lnTo>
                <a:cubicBezTo>
                  <a:pt x="8121" y="14433"/>
                  <a:pt x="7466" y="14005"/>
                  <a:pt x="7132" y="13397"/>
                </a:cubicBezTo>
                <a:cubicBezTo>
                  <a:pt x="6501" y="12302"/>
                  <a:pt x="5334" y="11540"/>
                  <a:pt x="3965" y="11492"/>
                </a:cubicBezTo>
                <a:cubicBezTo>
                  <a:pt x="3921" y="11491"/>
                  <a:pt x="3877" y="11490"/>
                  <a:pt x="3833" y="11490"/>
                </a:cubicBezTo>
                <a:cubicBezTo>
                  <a:pt x="1808" y="11490"/>
                  <a:pt x="130" y="13084"/>
                  <a:pt x="60" y="15100"/>
                </a:cubicBezTo>
                <a:cubicBezTo>
                  <a:pt x="0" y="17160"/>
                  <a:pt x="1632" y="18886"/>
                  <a:pt x="3715" y="18958"/>
                </a:cubicBezTo>
                <a:cubicBezTo>
                  <a:pt x="3750" y="18959"/>
                  <a:pt x="3784" y="18959"/>
                  <a:pt x="3818" y="18959"/>
                </a:cubicBezTo>
                <a:cubicBezTo>
                  <a:pt x="5145" y="18959"/>
                  <a:pt x="6317" y="18288"/>
                  <a:pt x="7001" y="17267"/>
                </a:cubicBezTo>
                <a:cubicBezTo>
                  <a:pt x="7371" y="16690"/>
                  <a:pt x="8020" y="16325"/>
                  <a:pt x="8743" y="16325"/>
                </a:cubicBezTo>
                <a:cubicBezTo>
                  <a:pt x="8765" y="16325"/>
                  <a:pt x="8788" y="16326"/>
                  <a:pt x="8811" y="16326"/>
                </a:cubicBezTo>
                <a:lnTo>
                  <a:pt x="12157" y="16434"/>
                </a:lnTo>
                <a:cubicBezTo>
                  <a:pt x="13300" y="16469"/>
                  <a:pt x="14193" y="17410"/>
                  <a:pt x="14157" y="18541"/>
                </a:cubicBezTo>
                <a:lnTo>
                  <a:pt x="14097" y="20470"/>
                </a:lnTo>
                <a:cubicBezTo>
                  <a:pt x="14026" y="22434"/>
                  <a:pt x="15586" y="24077"/>
                  <a:pt x="17562" y="24137"/>
                </a:cubicBezTo>
                <a:lnTo>
                  <a:pt x="47459" y="25125"/>
                </a:lnTo>
                <a:cubicBezTo>
                  <a:pt x="47496" y="25126"/>
                  <a:pt x="47533" y="25127"/>
                  <a:pt x="47570" y="25127"/>
                </a:cubicBezTo>
                <a:cubicBezTo>
                  <a:pt x="49509" y="25127"/>
                  <a:pt x="51103" y="23612"/>
                  <a:pt x="51174" y="21696"/>
                </a:cubicBezTo>
                <a:lnTo>
                  <a:pt x="51733" y="4646"/>
                </a:lnTo>
                <a:cubicBezTo>
                  <a:pt x="51793" y="2694"/>
                  <a:pt x="50245" y="1051"/>
                  <a:pt x="48257" y="979"/>
                </a:cubicBezTo>
                <a:lnTo>
                  <a:pt x="18360" y="3"/>
                </a:lnTo>
                <a:cubicBezTo>
                  <a:pt x="18316" y="1"/>
                  <a:pt x="18271" y="1"/>
                  <a:pt x="18228"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44" name="Google Shape;79;p15">
            <a:extLst>
              <a:ext uri="{FF2B5EF4-FFF2-40B4-BE49-F238E27FC236}">
                <a16:creationId xmlns:a16="http://schemas.microsoft.com/office/drawing/2014/main" id="{12D8162B-148D-AAF7-A8ED-B5303388B479}"/>
              </a:ext>
            </a:extLst>
          </p:cNvPr>
          <p:cNvSpPr/>
          <p:nvPr/>
        </p:nvSpPr>
        <p:spPr>
          <a:xfrm>
            <a:off x="6066266" y="5158171"/>
            <a:ext cx="1939698" cy="923901"/>
          </a:xfrm>
          <a:custGeom>
            <a:avLst/>
            <a:gdLst/>
            <a:ahLst/>
            <a:cxnLst/>
            <a:rect l="l" t="t" r="r" b="b"/>
            <a:pathLst>
              <a:path w="50721" h="24159" extrusionOk="0">
                <a:moveTo>
                  <a:pt x="17597" y="1"/>
                </a:moveTo>
                <a:cubicBezTo>
                  <a:pt x="15633" y="1"/>
                  <a:pt x="14037" y="1596"/>
                  <a:pt x="14037" y="3561"/>
                </a:cubicBezTo>
                <a:lnTo>
                  <a:pt x="14037" y="12717"/>
                </a:lnTo>
                <a:cubicBezTo>
                  <a:pt x="14037" y="13848"/>
                  <a:pt x="13121" y="14764"/>
                  <a:pt x="11990" y="14764"/>
                </a:cubicBezTo>
                <a:lnTo>
                  <a:pt x="8692" y="14764"/>
                </a:lnTo>
                <a:cubicBezTo>
                  <a:pt x="7941" y="14764"/>
                  <a:pt x="7287" y="14360"/>
                  <a:pt x="6929" y="13764"/>
                </a:cubicBezTo>
                <a:cubicBezTo>
                  <a:pt x="6275" y="12681"/>
                  <a:pt x="5084" y="11966"/>
                  <a:pt x="3739" y="11966"/>
                </a:cubicBezTo>
                <a:cubicBezTo>
                  <a:pt x="1679" y="11966"/>
                  <a:pt x="0" y="13633"/>
                  <a:pt x="0" y="15693"/>
                </a:cubicBezTo>
                <a:cubicBezTo>
                  <a:pt x="0" y="17753"/>
                  <a:pt x="1679" y="19432"/>
                  <a:pt x="3739" y="19432"/>
                </a:cubicBezTo>
                <a:cubicBezTo>
                  <a:pt x="5084" y="19432"/>
                  <a:pt x="6275" y="18705"/>
                  <a:pt x="6929" y="17634"/>
                </a:cubicBezTo>
                <a:cubicBezTo>
                  <a:pt x="7287" y="17027"/>
                  <a:pt x="7941" y="16634"/>
                  <a:pt x="8692" y="16634"/>
                </a:cubicBezTo>
                <a:lnTo>
                  <a:pt x="11990" y="16634"/>
                </a:lnTo>
                <a:cubicBezTo>
                  <a:pt x="13121" y="16634"/>
                  <a:pt x="14037" y="17539"/>
                  <a:pt x="14037" y="18670"/>
                </a:cubicBezTo>
                <a:lnTo>
                  <a:pt x="14037" y="20598"/>
                </a:lnTo>
                <a:cubicBezTo>
                  <a:pt x="14037" y="22563"/>
                  <a:pt x="15633" y="24158"/>
                  <a:pt x="17597" y="24158"/>
                </a:cubicBezTo>
                <a:lnTo>
                  <a:pt x="47173" y="24158"/>
                </a:lnTo>
                <a:cubicBezTo>
                  <a:pt x="49137" y="24158"/>
                  <a:pt x="50721" y="22563"/>
                  <a:pt x="50721" y="20598"/>
                </a:cubicBezTo>
                <a:lnTo>
                  <a:pt x="50721" y="3561"/>
                </a:lnTo>
                <a:cubicBezTo>
                  <a:pt x="50721" y="1596"/>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46" name="Google Shape;80;p15">
            <a:extLst>
              <a:ext uri="{FF2B5EF4-FFF2-40B4-BE49-F238E27FC236}">
                <a16:creationId xmlns:a16="http://schemas.microsoft.com/office/drawing/2014/main" id="{F26049CE-CE54-6D17-BCCC-B8DCABB67726}"/>
              </a:ext>
            </a:extLst>
          </p:cNvPr>
          <p:cNvSpPr/>
          <p:nvPr/>
        </p:nvSpPr>
        <p:spPr>
          <a:xfrm>
            <a:off x="6093112" y="564216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48" name="Rectangle: Rounded Corners 147">
            <a:extLst>
              <a:ext uri="{FF2B5EF4-FFF2-40B4-BE49-F238E27FC236}">
                <a16:creationId xmlns:a16="http://schemas.microsoft.com/office/drawing/2014/main" id="{6C2739E1-80D6-0B75-0A32-4DD09297BABC}"/>
              </a:ext>
            </a:extLst>
          </p:cNvPr>
          <p:cNvSpPr/>
          <p:nvPr/>
        </p:nvSpPr>
        <p:spPr>
          <a:xfrm>
            <a:off x="6614083" y="5260022"/>
            <a:ext cx="5202662" cy="87076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0" name="Google Shape;78;p15">
            <a:extLst>
              <a:ext uri="{FF2B5EF4-FFF2-40B4-BE49-F238E27FC236}">
                <a16:creationId xmlns:a16="http://schemas.microsoft.com/office/drawing/2014/main" id="{81DF12B8-3946-D77E-B95B-E4D233233965}"/>
              </a:ext>
            </a:extLst>
          </p:cNvPr>
          <p:cNvSpPr/>
          <p:nvPr/>
        </p:nvSpPr>
        <p:spPr>
          <a:xfrm>
            <a:off x="11751558" y="5260022"/>
            <a:ext cx="146024" cy="246050"/>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E971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52" name="Google Shape;81;p15">
            <a:extLst>
              <a:ext uri="{FF2B5EF4-FFF2-40B4-BE49-F238E27FC236}">
                <a16:creationId xmlns:a16="http://schemas.microsoft.com/office/drawing/2014/main" id="{0A02EA1B-D53C-D040-461F-7515D6E50ABC}"/>
              </a:ext>
            </a:extLst>
          </p:cNvPr>
          <p:cNvSpPr/>
          <p:nvPr/>
        </p:nvSpPr>
        <p:spPr>
          <a:xfrm>
            <a:off x="11301617" y="5142391"/>
            <a:ext cx="597571"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54" name="Google Shape;82;p15">
            <a:extLst>
              <a:ext uri="{FF2B5EF4-FFF2-40B4-BE49-F238E27FC236}">
                <a16:creationId xmlns:a16="http://schemas.microsoft.com/office/drawing/2014/main" id="{BF3584C0-80AB-6835-A981-3DFB075C96DC}"/>
              </a:ext>
            </a:extLst>
          </p:cNvPr>
          <p:cNvSpPr/>
          <p:nvPr/>
        </p:nvSpPr>
        <p:spPr>
          <a:xfrm>
            <a:off x="11271180" y="4993992"/>
            <a:ext cx="597393"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56" name="Google Shape;83;p15">
            <a:extLst>
              <a:ext uri="{FF2B5EF4-FFF2-40B4-BE49-F238E27FC236}">
                <a16:creationId xmlns:a16="http://schemas.microsoft.com/office/drawing/2014/main" id="{6A7B4AB1-A150-2A58-855E-7AB7D43852CB}"/>
              </a:ext>
            </a:extLst>
          </p:cNvPr>
          <p:cNvSpPr txBox="1"/>
          <p:nvPr/>
        </p:nvSpPr>
        <p:spPr>
          <a:xfrm>
            <a:off x="6677352" y="5436729"/>
            <a:ext cx="5075887" cy="534900"/>
          </a:xfrm>
          <a:prstGeom prst="rect">
            <a:avLst/>
          </a:prstGeom>
          <a:noFill/>
          <a:ln>
            <a:noFill/>
          </a:ln>
        </p:spPr>
        <p:txBody>
          <a:bodyPr spcFirstLastPara="1" wrap="square" lIns="91425" tIns="91425" rIns="91425" bIns="91425" anchor="ctr" anchorCtr="0">
            <a:noAutofit/>
          </a:bodyPr>
          <a:lstStyle/>
          <a:p>
            <a:pPr algn="just"/>
            <a:r>
              <a:rPr lang="mn-MN" sz="1400" dirty="0">
                <a:latin typeface="Arial"/>
                <a:ea typeface="+mn-lt"/>
                <a:cs typeface="Arial"/>
                <a:sym typeface="Roboto"/>
              </a:rPr>
              <a:t>Өмнөх аудитаар Төсвийн ерөнхийлөн захирагч нарт өгсөн зөвлөмжийн хэрэгжилт хангалтгүй, төсөвлөлтийн шаардлага хангаагүй төсөл, арга хэмжээг төсвийн төсөлд тусгах зөрчил өмнө онтой харьцуулахад буурсан боловч дахин давтагдсан байна. </a:t>
            </a:r>
            <a:endParaRPr lang="en-US" sz="2800" dirty="0">
              <a:latin typeface="Arial"/>
              <a:ea typeface="+mn-lt"/>
              <a:cs typeface="Arial"/>
            </a:endParaRPr>
          </a:p>
        </p:txBody>
      </p:sp>
      <p:sp>
        <p:nvSpPr>
          <p:cNvPr id="158" name="Google Shape;84;p15">
            <a:extLst>
              <a:ext uri="{FF2B5EF4-FFF2-40B4-BE49-F238E27FC236}">
                <a16:creationId xmlns:a16="http://schemas.microsoft.com/office/drawing/2014/main" id="{88D6DE75-C0C6-6171-32B3-072668FA56F7}"/>
              </a:ext>
            </a:extLst>
          </p:cNvPr>
          <p:cNvSpPr txBox="1"/>
          <p:nvPr/>
        </p:nvSpPr>
        <p:spPr>
          <a:xfrm>
            <a:off x="11274518" y="4969608"/>
            <a:ext cx="512148" cy="255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FFFFFF"/>
                </a:solidFill>
                <a:latin typeface="Arial"/>
                <a:ea typeface="Fira Sans Extra Condensed Medium"/>
                <a:cs typeface="Arial"/>
                <a:sym typeface="Fira Sans Extra Condensed Medium"/>
              </a:rPr>
              <a:t>12.</a:t>
            </a:r>
            <a:endParaRPr dirty="0">
              <a:solidFill>
                <a:srgbClr val="FFFFFF"/>
              </a:solidFill>
              <a:latin typeface="Arial"/>
              <a:ea typeface="Fira Sans Extra Condensed Medium"/>
              <a:cs typeface="Arial"/>
              <a:sym typeface="Fira Sans Extra Condensed Medium"/>
            </a:endParaRPr>
          </a:p>
        </p:txBody>
      </p:sp>
    </p:spTree>
    <p:extLst>
      <p:ext uri="{BB962C8B-B14F-4D97-AF65-F5344CB8AC3E}">
        <p14:creationId xmlns:p14="http://schemas.microsoft.com/office/powerpoint/2010/main" val="1465398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6E30E7-8E19-F3F5-BE3B-0D67BD8D8C57}"/>
              </a:ext>
            </a:extLst>
          </p:cNvPr>
          <p:cNvSpPr txBox="1">
            <a:spLocks/>
          </p:cNvSpPr>
          <p:nvPr/>
        </p:nvSpPr>
        <p:spPr>
          <a:xfrm>
            <a:off x="1093509" y="266184"/>
            <a:ext cx="8393790" cy="400110"/>
          </a:xfrm>
          <a:prstGeom prst="rect">
            <a:avLst/>
          </a:prstGeom>
          <a:noFill/>
        </p:spPr>
        <p:txBody>
          <a:bodyPr wrap="square" rtlCol="0" anchor="ctr">
            <a:spAutoFit/>
          </a:bodyPr>
          <a:lstStyle/>
          <a:p>
            <a:r>
              <a:rPr lang="mn-MN" sz="2000" b="1">
                <a:solidFill>
                  <a:schemeClr val="bg1"/>
                </a:solidFill>
                <a:latin typeface="Roboto" panose="02000000000000000000" pitchFamily="2" charset="0"/>
                <a:ea typeface="Roboto" panose="02000000000000000000" pitchFamily="2" charset="0"/>
                <a:cs typeface="Roboto" panose="02000000000000000000" pitchFamily="2" charset="0"/>
              </a:rPr>
              <a:t>ЗӨВЛӨМЖ</a:t>
            </a:r>
          </a:p>
        </p:txBody>
      </p:sp>
      <p:sp>
        <p:nvSpPr>
          <p:cNvPr id="9" name="Google Shape;539;p31">
            <a:extLst>
              <a:ext uri="{FF2B5EF4-FFF2-40B4-BE49-F238E27FC236}">
                <a16:creationId xmlns:a16="http://schemas.microsoft.com/office/drawing/2014/main" id="{2ED812AE-C2A3-1FF7-46E7-4D8087CC6917}"/>
              </a:ext>
            </a:extLst>
          </p:cNvPr>
          <p:cNvSpPr txBox="1"/>
          <p:nvPr/>
        </p:nvSpPr>
        <p:spPr>
          <a:xfrm>
            <a:off x="224388" y="3769025"/>
            <a:ext cx="1542448" cy="561600"/>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mn-MN" sz="1400">
                <a:solidFill>
                  <a:srgbClr val="073E90"/>
                </a:solidFill>
                <a:latin typeface="Arial" panose="020B0604020202020204" pitchFamily="34" charset="0"/>
                <a:ea typeface="Montserrat SemiBold"/>
                <a:cs typeface="Arial" panose="020B0604020202020204" pitchFamily="34" charset="0"/>
                <a:sym typeface="Montserrat SemiBold"/>
              </a:rPr>
              <a:t>Монгол Улсын Засгийн газарт</a:t>
            </a:r>
            <a:endParaRPr sz="1400">
              <a:solidFill>
                <a:srgbClr val="073E90"/>
              </a:solidFill>
              <a:latin typeface="Arial" panose="020B0604020202020204" pitchFamily="34" charset="0"/>
              <a:ea typeface="Montserrat SemiBold"/>
              <a:cs typeface="Arial" panose="020B0604020202020204" pitchFamily="34" charset="0"/>
              <a:sym typeface="Montserrat SemiBold"/>
            </a:endParaRPr>
          </a:p>
        </p:txBody>
      </p:sp>
      <p:graphicFrame>
        <p:nvGraphicFramePr>
          <p:cNvPr id="19" name="Google Shape;548;p31">
            <a:extLst>
              <a:ext uri="{FF2B5EF4-FFF2-40B4-BE49-F238E27FC236}">
                <a16:creationId xmlns:a16="http://schemas.microsoft.com/office/drawing/2014/main" id="{84AF952A-1AD8-609B-985A-6124B3CC940B}"/>
              </a:ext>
            </a:extLst>
          </p:cNvPr>
          <p:cNvGraphicFramePr/>
          <p:nvPr>
            <p:extLst>
              <p:ext uri="{D42A27DB-BD31-4B8C-83A1-F6EECF244321}">
                <p14:modId xmlns:p14="http://schemas.microsoft.com/office/powerpoint/2010/main" val="2206218260"/>
              </p:ext>
            </p:extLst>
          </p:nvPr>
        </p:nvGraphicFramePr>
        <p:xfrm>
          <a:off x="2659540" y="2319959"/>
          <a:ext cx="9390621" cy="4266990"/>
        </p:xfrm>
        <a:graphic>
          <a:graphicData uri="http://schemas.openxmlformats.org/drawingml/2006/table">
            <a:tbl>
              <a:tblPr>
                <a:noFill/>
              </a:tblPr>
              <a:tblGrid>
                <a:gridCol w="9390621">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mn-MN" sz="1400" b="0" i="0" kern="1200">
                          <a:solidFill>
                            <a:srgbClr val="073E90"/>
                          </a:solidFill>
                          <a:effectLst/>
                          <a:latin typeface="Arial"/>
                          <a:ea typeface="+mn-ea"/>
                          <a:cs typeface="Arial"/>
                        </a:rPr>
                        <a:t>1. </a:t>
                      </a:r>
                      <a:r>
                        <a:rPr lang="mn-MN" sz="1400" b="0" i="0" u="none" strike="noStrike" kern="1200" noProof="0">
                          <a:solidFill>
                            <a:srgbClr val="073E90"/>
                          </a:solidFill>
                          <a:effectLst/>
                          <a:latin typeface="Arial"/>
                        </a:rPr>
                        <a:t>Дунд хугацааны төсвийн төлөвлөлтийн чанарыг дээшлүүлж, төсвийн сахилга батыг хангаж ажиллах;  </a:t>
                      </a:r>
                      <a:endParaRPr sz="1400">
                        <a:solidFill>
                          <a:srgbClr val="073E90"/>
                        </a:solidFill>
                        <a:latin typeface="Arial"/>
                        <a:ea typeface="Montserrat Medium"/>
                        <a:cs typeface="Arial"/>
                        <a:sym typeface="Montserrat Medium"/>
                      </a:endParaRPr>
                    </a:p>
                  </a:txBody>
                  <a:tcPr marL="91425" marR="91425" marT="91425" marB="914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mn-MN" sz="1400" b="0" i="0" kern="1200">
                          <a:solidFill>
                            <a:srgbClr val="073E90"/>
                          </a:solidFill>
                          <a:effectLst/>
                          <a:latin typeface="Arial"/>
                          <a:ea typeface="+mn-ea"/>
                          <a:cs typeface="Arial"/>
                        </a:rPr>
                        <a:t>2. </a:t>
                      </a:r>
                      <a:r>
                        <a:rPr lang="mn-MN" sz="1400" b="0" i="0" u="none" strike="noStrike" kern="1200" noProof="0">
                          <a:solidFill>
                            <a:srgbClr val="073E90"/>
                          </a:solidFill>
                          <a:effectLst/>
                          <a:latin typeface="Arial"/>
                        </a:rPr>
                        <a:t>Төсвийн төслийг төрийн мөнгөний бодлогод нийцүүлэх, төсвийн зардлын тэлэлтээс нийгэм эдийн засагт үзүүлж болзошгүй сөрөг үр дагаврыг үнэлж, бууруулах арга хэмжээ авах;   </a:t>
                      </a:r>
                      <a:endParaRPr sz="1400">
                        <a:solidFill>
                          <a:srgbClr val="073E90"/>
                        </a:solidFill>
                        <a:latin typeface="Arial"/>
                        <a:ea typeface="Montserrat Medium"/>
                        <a:cs typeface="Arial"/>
                        <a:sym typeface="Montserrat Medium"/>
                      </a:endParaRPr>
                    </a:p>
                  </a:txBody>
                  <a:tcPr marL="91425" marR="91425" marT="91425" marB="914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9282997"/>
                  </a:ext>
                </a:extLst>
              </a:tr>
              <a:tr h="0">
                <a:tc>
                  <a:txBody>
                    <a:bodyPr/>
                    <a:lstStyle/>
                    <a:p>
                      <a:pPr marL="0" lvl="0" indent="0" algn="l" rtl="0">
                        <a:spcBef>
                          <a:spcPts val="0"/>
                        </a:spcBef>
                        <a:spcAft>
                          <a:spcPts val="0"/>
                        </a:spcAft>
                        <a:buNone/>
                      </a:pPr>
                      <a:r>
                        <a:rPr lang="mn-MN" sz="1400" b="0" i="0" kern="1200" dirty="0">
                          <a:solidFill>
                            <a:srgbClr val="073E90"/>
                          </a:solidFill>
                          <a:effectLst/>
                          <a:latin typeface="Arial"/>
                          <a:ea typeface="+mn-ea"/>
                          <a:cs typeface="Arial"/>
                        </a:rPr>
                        <a:t>3. </a:t>
                      </a:r>
                      <a:r>
                        <a:rPr lang="mn-MN" sz="1400" b="0" i="0" u="none" strike="noStrike" kern="1200" noProof="0" dirty="0">
                          <a:solidFill>
                            <a:srgbClr val="073E90"/>
                          </a:solidFill>
                          <a:effectLst/>
                          <a:latin typeface="Arial"/>
                        </a:rPr>
                        <a:t>Гадаад зээлийн эх үүсвэрээс санхүүжүүлэх хөтөлбөр арга хэмжээг төсвийн төлөвлөлтийн болон эрх зүйн шаардлагыг хангуулах;   </a:t>
                      </a:r>
                      <a:endParaRPr sz="1400" dirty="0">
                        <a:solidFill>
                          <a:srgbClr val="073E90"/>
                        </a:solidFill>
                        <a:latin typeface="Arial"/>
                        <a:ea typeface="Montserrat Medium"/>
                        <a:cs typeface="Arial"/>
                        <a:sym typeface="Montserrat Medium"/>
                      </a:endParaRPr>
                    </a:p>
                  </a:txBody>
                  <a:tcPr marL="91425" marR="91425" marT="91425" marB="914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62621449"/>
                  </a:ext>
                </a:extLst>
              </a:tr>
              <a:tr h="0">
                <a:tc>
                  <a:txBody>
                    <a:bodyPr/>
                    <a:lstStyle/>
                    <a:p>
                      <a:pPr marL="0" lvl="0" indent="0" algn="l" rtl="0">
                        <a:spcBef>
                          <a:spcPts val="0"/>
                        </a:spcBef>
                        <a:spcAft>
                          <a:spcPts val="0"/>
                        </a:spcAft>
                        <a:buNone/>
                      </a:pPr>
                      <a:r>
                        <a:rPr lang="mn-MN" sz="1400" b="0" i="0" kern="1200">
                          <a:solidFill>
                            <a:srgbClr val="073E90"/>
                          </a:solidFill>
                          <a:effectLst/>
                          <a:latin typeface="Arial"/>
                          <a:ea typeface="+mn-ea"/>
                          <a:cs typeface="Arial"/>
                        </a:rPr>
                        <a:t>4. </a:t>
                      </a:r>
                      <a:r>
                        <a:rPr lang="mn-MN" sz="1400" b="0" i="0" u="none" strike="noStrike" kern="1200" noProof="0">
                          <a:solidFill>
                            <a:srgbClr val="073E90"/>
                          </a:solidFill>
                          <a:effectLst/>
                          <a:latin typeface="Arial"/>
                        </a:rPr>
                        <a:t>Төсөвт дотоод эх үүсвэрийг бүрэн төвлөрүүлж, үндсэн болон дагалдах ашигт малтмалын талаарх хууль эрх зүйн орчныг сайжруулах замаар уул уурхайн салбараас бий болох үр өгөөжийг нэмэгдүүлэх;   </a:t>
                      </a:r>
                      <a:endParaRPr sz="1400">
                        <a:solidFill>
                          <a:srgbClr val="073E90"/>
                        </a:solidFill>
                        <a:latin typeface="Arial"/>
                        <a:ea typeface="Montserrat Medium"/>
                        <a:cs typeface="Arial"/>
                        <a:sym typeface="Montserrat Medium"/>
                      </a:endParaRPr>
                    </a:p>
                  </a:txBody>
                  <a:tcPr marL="91425" marR="91425" marT="91425" marB="914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75166044"/>
                  </a:ext>
                </a:extLst>
              </a:tr>
              <a:tr h="0">
                <a:tc>
                  <a:txBody>
                    <a:bodyPr/>
                    <a:lstStyle/>
                    <a:p>
                      <a:pPr marL="0" lvl="0" indent="0" algn="l" rtl="0">
                        <a:spcBef>
                          <a:spcPts val="0"/>
                        </a:spcBef>
                        <a:spcAft>
                          <a:spcPts val="0"/>
                        </a:spcAft>
                        <a:buNone/>
                      </a:pPr>
                      <a:r>
                        <a:rPr lang="mn-MN" sz="1400" b="0" i="0" kern="1200">
                          <a:solidFill>
                            <a:srgbClr val="073E90"/>
                          </a:solidFill>
                          <a:effectLst/>
                          <a:latin typeface="Arial"/>
                          <a:ea typeface="+mn-ea"/>
                          <a:cs typeface="Arial"/>
                        </a:rPr>
                        <a:t>5. </a:t>
                      </a:r>
                      <a:r>
                        <a:rPr lang="mn-MN" sz="1400" b="0" i="0" u="none" strike="noStrike" kern="1200" noProof="0">
                          <a:solidFill>
                            <a:srgbClr val="073E90"/>
                          </a:solidFill>
                          <a:effectLst/>
                          <a:latin typeface="Arial"/>
                        </a:rPr>
                        <a:t>Хөгжлийн төслүүдийг хэрэгжүүлэхэд учирч болзошгүй эрсдлийг урьдчилан тооцож, төлөвлөсөн хугацаанд, чанартай гүйцэтгэхэд хяналтыг хэрэгжүүлэн төсвийн үр ашгийг нэмэгдүүлэх; </a:t>
                      </a:r>
                      <a:endParaRPr sz="1400">
                        <a:solidFill>
                          <a:srgbClr val="073E90"/>
                        </a:solidFill>
                        <a:latin typeface="Arial"/>
                        <a:ea typeface="Montserrat Medium"/>
                        <a:cs typeface="Arial"/>
                        <a:sym typeface="Montserrat Medium"/>
                      </a:endParaRPr>
                    </a:p>
                  </a:txBody>
                  <a:tcPr marL="91425" marR="91425" marT="91425" marB="914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0801802"/>
                  </a:ext>
                </a:extLst>
              </a:tr>
              <a:tr h="0">
                <a:tc>
                  <a:txBody>
                    <a:bodyPr/>
                    <a:lstStyle/>
                    <a:p>
                      <a:pPr marL="0" lvl="0" indent="0" algn="l" rtl="0">
                        <a:spcBef>
                          <a:spcPts val="0"/>
                        </a:spcBef>
                        <a:spcAft>
                          <a:spcPts val="0"/>
                        </a:spcAft>
                        <a:buNone/>
                      </a:pPr>
                      <a:r>
                        <a:rPr lang="mn-MN" sz="1400" b="0" i="0" kern="1200" dirty="0">
                          <a:solidFill>
                            <a:srgbClr val="073E90"/>
                          </a:solidFill>
                          <a:effectLst/>
                          <a:latin typeface="Arial"/>
                          <a:ea typeface="+mn-ea"/>
                          <a:cs typeface="Arial"/>
                        </a:rPr>
                        <a:t>6. </a:t>
                      </a:r>
                      <a:r>
                        <a:rPr lang="mn-MN" sz="1400" b="0" i="0" u="none" strike="noStrike" kern="1200" noProof="0" dirty="0">
                          <a:solidFill>
                            <a:srgbClr val="073E90"/>
                          </a:solidFill>
                          <a:effectLst/>
                          <a:latin typeface="Arial"/>
                          <a:ea typeface="+mn-ea"/>
                          <a:cs typeface="Arial"/>
                        </a:rPr>
                        <a:t>Гадаад хүчин зүйлсийн </a:t>
                      </a:r>
                      <a:r>
                        <a:rPr lang="mn-MN" sz="1400" b="0" i="0" u="none" strike="noStrike" kern="1200" noProof="0" dirty="0">
                          <a:solidFill>
                            <a:srgbClr val="073E90"/>
                          </a:solidFill>
                          <a:effectLst/>
                          <a:latin typeface="Arial"/>
                        </a:rPr>
                        <a:t>улмаас авто бензин, улаан буудай, хүнс, эрчим хүч зэрэг манай улсын импортын голлох бараа бүтээгдэхүүний үнийг өсгөх эрсдэлтэй тул шаардлагатай стратегийн нөөц бүрдүүлэхэд анхаарах; </a:t>
                      </a:r>
                      <a:endParaRPr sz="1400" dirty="0">
                        <a:solidFill>
                          <a:srgbClr val="073E90"/>
                        </a:solidFill>
                        <a:latin typeface="Arial"/>
                        <a:ea typeface="Montserrat Medium"/>
                        <a:cs typeface="Arial"/>
                        <a:sym typeface="Montserrat Medium"/>
                      </a:endParaRPr>
                    </a:p>
                  </a:txBody>
                  <a:tcPr marL="91425" marR="91425" marT="91425" marB="914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0">
                <a:tc>
                  <a:txBody>
                    <a:bodyPr/>
                    <a:lstStyle/>
                    <a:p>
                      <a:pPr marL="0" lvl="0" indent="0" algn="l">
                        <a:spcBef>
                          <a:spcPts val="0"/>
                        </a:spcBef>
                        <a:spcAft>
                          <a:spcPts val="0"/>
                        </a:spcAft>
                        <a:buNone/>
                      </a:pPr>
                      <a:r>
                        <a:rPr lang="en-US" sz="1400" b="0" i="0" kern="1200" noProof="0" dirty="0">
                          <a:solidFill>
                            <a:srgbClr val="073E90"/>
                          </a:solidFill>
                          <a:effectLst/>
                          <a:latin typeface="Arial"/>
                          <a:ea typeface="+mn-ea"/>
                          <a:cs typeface="Arial"/>
                        </a:rPr>
                        <a:t>7. </a:t>
                      </a:r>
                      <a:r>
                        <a:rPr lang="mn-MN" sz="1400" b="0" i="0" u="none" strike="noStrike" kern="1200" noProof="1">
                          <a:solidFill>
                            <a:srgbClr val="073E90"/>
                          </a:solidFill>
                          <a:effectLst/>
                          <a:latin typeface="Arial"/>
                        </a:rPr>
                        <a:t>Улсын төсвийн 2025 оны хөрөнгө оруулалтын төлөвлөгөөнд “бүсүүдэд”, “улсын хэмжээнд”, “салбарын хөрөнгө оруулалт” зэргээр байршил тодорхойгүй тусгагдсан арга хэмжээний задаргааг тусгайлан хэлэлцүүлж батлуулах</a:t>
                      </a:r>
                      <a:r>
                        <a:rPr lang="en-US" sz="1400" b="0" i="0" u="none" strike="noStrike" kern="1200" noProof="0" dirty="0">
                          <a:solidFill>
                            <a:srgbClr val="073E90"/>
                          </a:solidFill>
                          <a:effectLst/>
                          <a:latin typeface="Arial"/>
                        </a:rPr>
                        <a:t>. </a:t>
                      </a:r>
                      <a:endParaRPr sz="1400" b="0" i="0" u="none" strike="noStrike" kern="1200" dirty="0">
                        <a:solidFill>
                          <a:srgbClr val="073E90"/>
                        </a:solidFill>
                        <a:effectLst/>
                        <a:latin typeface="Arial"/>
                        <a:sym typeface="Montserrat Medium"/>
                      </a:endParaRPr>
                    </a:p>
                  </a:txBody>
                  <a:tcPr marL="91425" marR="91425" marT="91425" marB="91425" anchor="ctr">
                    <a:lnL w="12700">
                      <a:solidFill>
                        <a:srgbClr val="C00000"/>
                      </a:solidFill>
                    </a:lnL>
                    <a:lnR w="12700">
                      <a:solidFill>
                        <a:srgbClr val="C00000"/>
                      </a:solidFill>
                    </a:lnR>
                    <a:lnT w="12700">
                      <a:solidFill>
                        <a:srgbClr val="C00000"/>
                      </a:solidFill>
                    </a:lnT>
                    <a:lnB w="12700">
                      <a:solidFill>
                        <a:srgbClr val="C00000"/>
                      </a:solidFill>
                    </a:lnB>
                    <a:solidFill>
                      <a:schemeClr val="accent1">
                        <a:lumMod val="20000"/>
                        <a:lumOff val="80000"/>
                      </a:schemeClr>
                    </a:solidFill>
                  </a:tcPr>
                </a:tc>
                <a:extLst>
                  <a:ext uri="{0D108BD9-81ED-4DB2-BD59-A6C34878D82A}">
                    <a16:rowId xmlns:a16="http://schemas.microsoft.com/office/drawing/2014/main" val="3379778814"/>
                  </a:ext>
                </a:extLst>
              </a:tr>
            </a:tbl>
          </a:graphicData>
        </a:graphic>
      </p:graphicFrame>
      <p:sp>
        <p:nvSpPr>
          <p:cNvPr id="31" name="Google Shape;539;p31">
            <a:extLst>
              <a:ext uri="{FF2B5EF4-FFF2-40B4-BE49-F238E27FC236}">
                <a16:creationId xmlns:a16="http://schemas.microsoft.com/office/drawing/2014/main" id="{3BB259BA-1637-1D2C-F86C-4A626D303B45}"/>
              </a:ext>
            </a:extLst>
          </p:cNvPr>
          <p:cNvSpPr txBox="1"/>
          <p:nvPr/>
        </p:nvSpPr>
        <p:spPr>
          <a:xfrm>
            <a:off x="224386" y="1494593"/>
            <a:ext cx="1523991" cy="561600"/>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mn-MN" sz="1400">
                <a:solidFill>
                  <a:srgbClr val="073E90"/>
                </a:solidFill>
                <a:latin typeface="Arial" panose="020B0604020202020204" pitchFamily="34" charset="0"/>
                <a:ea typeface="Montserrat SemiBold"/>
                <a:cs typeface="Arial" panose="020B0604020202020204" pitchFamily="34" charset="0"/>
                <a:sym typeface="Montserrat SemiBold"/>
              </a:rPr>
              <a:t>УИХ-д толилуулах нь</a:t>
            </a:r>
            <a:endParaRPr sz="1400">
              <a:solidFill>
                <a:srgbClr val="073E90"/>
              </a:solidFill>
              <a:latin typeface="Arial" panose="020B0604020202020204" pitchFamily="34" charset="0"/>
              <a:ea typeface="Montserrat SemiBold"/>
              <a:cs typeface="Arial" panose="020B0604020202020204" pitchFamily="34" charset="0"/>
              <a:sym typeface="Montserrat SemiBold"/>
            </a:endParaRPr>
          </a:p>
        </p:txBody>
      </p:sp>
      <p:graphicFrame>
        <p:nvGraphicFramePr>
          <p:cNvPr id="32" name="Google Shape;548;p31">
            <a:extLst>
              <a:ext uri="{FF2B5EF4-FFF2-40B4-BE49-F238E27FC236}">
                <a16:creationId xmlns:a16="http://schemas.microsoft.com/office/drawing/2014/main" id="{26031857-1BEF-F334-488B-C50F1ADCDC98}"/>
              </a:ext>
            </a:extLst>
          </p:cNvPr>
          <p:cNvGraphicFramePr/>
          <p:nvPr>
            <p:extLst>
              <p:ext uri="{D42A27DB-BD31-4B8C-83A1-F6EECF244321}">
                <p14:modId xmlns:p14="http://schemas.microsoft.com/office/powerpoint/2010/main" val="547376671"/>
              </p:ext>
            </p:extLst>
          </p:nvPr>
        </p:nvGraphicFramePr>
        <p:xfrm>
          <a:off x="2669566" y="1045225"/>
          <a:ext cx="9380596" cy="1219140"/>
        </p:xfrm>
        <a:graphic>
          <a:graphicData uri="http://schemas.openxmlformats.org/drawingml/2006/table">
            <a:tbl>
              <a:tblPr>
                <a:noFill/>
              </a:tblPr>
              <a:tblGrid>
                <a:gridCol w="9380596">
                  <a:extLst>
                    <a:ext uri="{9D8B030D-6E8A-4147-A177-3AD203B41FA5}">
                      <a16:colId xmlns:a16="http://schemas.microsoft.com/office/drawing/2014/main" val="20000"/>
                    </a:ext>
                  </a:extLst>
                </a:gridCol>
              </a:tblGrid>
              <a:tr h="330766">
                <a:tc>
                  <a:txBody>
                    <a:bodyPr/>
                    <a:lstStyle/>
                    <a:p>
                      <a:pPr marL="0" lvl="0" indent="0" algn="l" rtl="0">
                        <a:spcBef>
                          <a:spcPts val="0"/>
                        </a:spcBef>
                        <a:spcAft>
                          <a:spcPts val="0"/>
                        </a:spcAft>
                        <a:buNone/>
                      </a:pPr>
                      <a:r>
                        <a:rPr lang="mn-MN" sz="1400" b="0" i="0" kern="1200">
                          <a:solidFill>
                            <a:srgbClr val="073E90"/>
                          </a:solidFill>
                          <a:effectLst/>
                          <a:latin typeface="Arial"/>
                          <a:ea typeface="+mn-ea"/>
                          <a:cs typeface="Arial"/>
                        </a:rPr>
                        <a:t>1. </a:t>
                      </a:r>
                      <a:r>
                        <a:rPr lang="mn-MN" sz="1400" b="0" i="0" u="none" strike="noStrike" kern="1200" noProof="0">
                          <a:solidFill>
                            <a:srgbClr val="073E90"/>
                          </a:solidFill>
                          <a:effectLst/>
                          <a:latin typeface="Arial"/>
                        </a:rPr>
                        <a:t>Улсын хөгжлийн жилийн төлөвлөгөөг жилийн төсвийн төслийг боловсруулахаас өмнө баталж байх; </a:t>
                      </a:r>
                      <a:endParaRPr sz="1400" u="none" strike="noStrike" noProof="0">
                        <a:solidFill>
                          <a:srgbClr val="073E90"/>
                        </a:solidFill>
                        <a:latin typeface="Arial"/>
                        <a:sym typeface="Montserrat Medium"/>
                      </a:endParaRPr>
                    </a:p>
                  </a:txBody>
                  <a:tcPr marL="91425" marR="91425" marT="91425" marB="914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30766">
                <a:tc>
                  <a:txBody>
                    <a:bodyPr/>
                    <a:lstStyle/>
                    <a:p>
                      <a:pPr marL="0" lvl="0" indent="0" algn="l">
                        <a:spcBef>
                          <a:spcPts val="0"/>
                        </a:spcBef>
                        <a:spcAft>
                          <a:spcPts val="0"/>
                        </a:spcAft>
                        <a:buNone/>
                      </a:pPr>
                      <a:r>
                        <a:rPr lang="mn-MN" sz="1400" b="0" i="0" kern="1200" noProof="0" dirty="0">
                          <a:solidFill>
                            <a:srgbClr val="073E90"/>
                          </a:solidFill>
                          <a:effectLst/>
                          <a:latin typeface="Arial"/>
                          <a:ea typeface="+mn-ea"/>
                          <a:cs typeface="Arial"/>
                        </a:rPr>
                        <a:t>2. </a:t>
                      </a:r>
                      <a:r>
                        <a:rPr lang="mn-MN" sz="1400" b="0" i="0" u="none" strike="noStrike" kern="1200" noProof="0" dirty="0">
                          <a:solidFill>
                            <a:srgbClr val="073E90"/>
                          </a:solidFill>
                          <a:effectLst/>
                          <a:latin typeface="Arial"/>
                        </a:rPr>
                        <a:t>Төсвийн тухай хуульд заасан санхүү, төсвийн зохистой удирдлагыг хэрэгжүүлэх, төсвийн ил тод байдлыг хангах зарчмын хүрээнд төсөвлөлтийн шаардлага хангаагүй хөрөнгө оруулалтын төсөл, арга хэмжээг төсөвт тусгахгүй байх. </a:t>
                      </a:r>
                      <a:endParaRPr lang="mn-MN" sz="1400" b="0" i="0" kern="1200" noProof="0" dirty="0">
                        <a:solidFill>
                          <a:srgbClr val="073E90"/>
                        </a:solidFill>
                        <a:effectLst/>
                        <a:latin typeface="Arial"/>
                        <a:ea typeface="+mn-ea"/>
                        <a:cs typeface="Arial"/>
                        <a:sym typeface="Montserrat Medium"/>
                      </a:endParaRPr>
                    </a:p>
                  </a:txBody>
                  <a:tcPr marL="91425" marR="91425" marT="91425" marB="91425" anchor="ctr">
                    <a:lnL w="12700">
                      <a:solidFill>
                        <a:srgbClr val="C00000"/>
                      </a:solidFill>
                    </a:lnL>
                    <a:lnR w="12700">
                      <a:solidFill>
                        <a:srgbClr val="C00000"/>
                      </a:solidFill>
                    </a:lnR>
                    <a:lnT w="12700">
                      <a:solidFill>
                        <a:srgbClr val="C00000"/>
                      </a:solidFill>
                    </a:lnT>
                    <a:lnB w="12700">
                      <a:solidFill>
                        <a:srgbClr val="C00000"/>
                      </a:solidFill>
                    </a:lnB>
                    <a:solidFill>
                      <a:schemeClr val="accent1">
                        <a:lumMod val="20000"/>
                        <a:lumOff val="80000"/>
                      </a:schemeClr>
                    </a:solidFill>
                  </a:tcPr>
                </a:tc>
                <a:extLst>
                  <a:ext uri="{0D108BD9-81ED-4DB2-BD59-A6C34878D82A}">
                    <a16:rowId xmlns:a16="http://schemas.microsoft.com/office/drawing/2014/main" val="19701868"/>
                  </a:ext>
                </a:extLst>
              </a:tr>
            </a:tbl>
          </a:graphicData>
        </a:graphic>
      </p:graphicFrame>
      <p:cxnSp>
        <p:nvCxnSpPr>
          <p:cNvPr id="35" name="Straight Connector 34">
            <a:extLst>
              <a:ext uri="{FF2B5EF4-FFF2-40B4-BE49-F238E27FC236}">
                <a16:creationId xmlns:a16="http://schemas.microsoft.com/office/drawing/2014/main" id="{3E5B5B3B-2672-FDEC-F0D0-CA6173393585}"/>
              </a:ext>
            </a:extLst>
          </p:cNvPr>
          <p:cNvCxnSpPr>
            <a:cxnSpLocks/>
          </p:cNvCxnSpPr>
          <p:nvPr/>
        </p:nvCxnSpPr>
        <p:spPr>
          <a:xfrm>
            <a:off x="1748377" y="4096322"/>
            <a:ext cx="462737"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8B37D7F-BE71-DBAA-C50A-E6391DB6922F}"/>
              </a:ext>
            </a:extLst>
          </p:cNvPr>
          <p:cNvCxnSpPr>
            <a:cxnSpLocks/>
          </p:cNvCxnSpPr>
          <p:nvPr/>
        </p:nvCxnSpPr>
        <p:spPr>
          <a:xfrm>
            <a:off x="2212366" y="2788726"/>
            <a:ext cx="0" cy="2741995"/>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7D71B8C-7ACC-F07A-B9D7-7236166C07CB}"/>
              </a:ext>
            </a:extLst>
          </p:cNvPr>
          <p:cNvCxnSpPr>
            <a:cxnSpLocks/>
          </p:cNvCxnSpPr>
          <p:nvPr/>
        </p:nvCxnSpPr>
        <p:spPr>
          <a:xfrm>
            <a:off x="2202340" y="2788726"/>
            <a:ext cx="462737"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BD6AFEF-48EA-DF48-CC30-E3C0999687EA}"/>
              </a:ext>
            </a:extLst>
          </p:cNvPr>
          <p:cNvCxnSpPr>
            <a:cxnSpLocks/>
          </p:cNvCxnSpPr>
          <p:nvPr/>
        </p:nvCxnSpPr>
        <p:spPr>
          <a:xfrm>
            <a:off x="2202340" y="3224730"/>
            <a:ext cx="462737"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6AD9ACF-6857-5525-D419-3B939B039313}"/>
              </a:ext>
            </a:extLst>
          </p:cNvPr>
          <p:cNvCxnSpPr>
            <a:cxnSpLocks/>
          </p:cNvCxnSpPr>
          <p:nvPr/>
        </p:nvCxnSpPr>
        <p:spPr>
          <a:xfrm>
            <a:off x="2202340" y="3660734"/>
            <a:ext cx="462737"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8F0CB36-452E-66A7-6DCA-5CAB7206EA2B}"/>
              </a:ext>
            </a:extLst>
          </p:cNvPr>
          <p:cNvCxnSpPr>
            <a:cxnSpLocks/>
          </p:cNvCxnSpPr>
          <p:nvPr/>
        </p:nvCxnSpPr>
        <p:spPr>
          <a:xfrm>
            <a:off x="2207656" y="4096738"/>
            <a:ext cx="462737"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0FC85F3-C3C8-17AA-FE12-45B22FDF234B}"/>
              </a:ext>
            </a:extLst>
          </p:cNvPr>
          <p:cNvCxnSpPr>
            <a:cxnSpLocks/>
          </p:cNvCxnSpPr>
          <p:nvPr/>
        </p:nvCxnSpPr>
        <p:spPr>
          <a:xfrm>
            <a:off x="2207656" y="4532742"/>
            <a:ext cx="462737"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34C1355-4CFC-B119-CE20-5F7CFD976016}"/>
              </a:ext>
            </a:extLst>
          </p:cNvPr>
          <p:cNvCxnSpPr>
            <a:cxnSpLocks/>
          </p:cNvCxnSpPr>
          <p:nvPr/>
        </p:nvCxnSpPr>
        <p:spPr>
          <a:xfrm>
            <a:off x="2202340" y="4974062"/>
            <a:ext cx="462737"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913B13E6-A051-B399-0023-4AF6850716E0}"/>
              </a:ext>
            </a:extLst>
          </p:cNvPr>
          <p:cNvCxnSpPr>
            <a:cxnSpLocks/>
          </p:cNvCxnSpPr>
          <p:nvPr/>
        </p:nvCxnSpPr>
        <p:spPr>
          <a:xfrm>
            <a:off x="2212366" y="5475377"/>
            <a:ext cx="462737"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7B09EFF8-0ABD-B523-CDE2-19FB08D980D6}"/>
              </a:ext>
            </a:extLst>
          </p:cNvPr>
          <p:cNvCxnSpPr>
            <a:cxnSpLocks/>
          </p:cNvCxnSpPr>
          <p:nvPr/>
        </p:nvCxnSpPr>
        <p:spPr>
          <a:xfrm>
            <a:off x="1748376" y="1771102"/>
            <a:ext cx="4572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8EEA9C33-50AA-71FC-68A7-5500ED5EFF6E}"/>
              </a:ext>
            </a:extLst>
          </p:cNvPr>
          <p:cNvCxnSpPr>
            <a:cxnSpLocks/>
          </p:cNvCxnSpPr>
          <p:nvPr/>
        </p:nvCxnSpPr>
        <p:spPr>
          <a:xfrm>
            <a:off x="2222392" y="1536322"/>
            <a:ext cx="4572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F545CE8-CB1D-E21F-E361-301371C12493}"/>
              </a:ext>
            </a:extLst>
          </p:cNvPr>
          <p:cNvCxnSpPr>
            <a:cxnSpLocks/>
          </p:cNvCxnSpPr>
          <p:nvPr/>
        </p:nvCxnSpPr>
        <p:spPr>
          <a:xfrm>
            <a:off x="2222392" y="1972326"/>
            <a:ext cx="4572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C74AF1C-3C96-21BA-AAE4-E2EDE7BD9B72}"/>
              </a:ext>
            </a:extLst>
          </p:cNvPr>
          <p:cNvCxnSpPr>
            <a:cxnSpLocks/>
          </p:cNvCxnSpPr>
          <p:nvPr/>
        </p:nvCxnSpPr>
        <p:spPr>
          <a:xfrm>
            <a:off x="2222392" y="1536322"/>
            <a:ext cx="0" cy="453991"/>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41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6E30E7-8E19-F3F5-BE3B-0D67BD8D8C57}"/>
              </a:ext>
            </a:extLst>
          </p:cNvPr>
          <p:cNvSpPr txBox="1">
            <a:spLocks/>
          </p:cNvSpPr>
          <p:nvPr/>
        </p:nvSpPr>
        <p:spPr>
          <a:xfrm>
            <a:off x="1093509" y="266184"/>
            <a:ext cx="8393790" cy="400110"/>
          </a:xfrm>
          <a:prstGeom prst="rect">
            <a:avLst/>
          </a:prstGeom>
          <a:noFill/>
        </p:spPr>
        <p:txBody>
          <a:bodyPr wrap="square" rtlCol="0" anchor="ctr">
            <a:spAutoFit/>
          </a:bodyPr>
          <a:lstStyle/>
          <a:p>
            <a:r>
              <a:rPr lang="mn-MN" sz="2000" b="1">
                <a:solidFill>
                  <a:schemeClr val="bg1"/>
                </a:solidFill>
                <a:latin typeface="Roboto" panose="02000000000000000000" pitchFamily="2" charset="0"/>
                <a:ea typeface="Roboto" panose="02000000000000000000" pitchFamily="2" charset="0"/>
                <a:cs typeface="Roboto" panose="02000000000000000000" pitchFamily="2" charset="0"/>
              </a:rPr>
              <a:t>ЗӨВЛӨМЖ</a:t>
            </a:r>
          </a:p>
        </p:txBody>
      </p:sp>
      <p:sp>
        <p:nvSpPr>
          <p:cNvPr id="9" name="Google Shape;539;p31">
            <a:extLst>
              <a:ext uri="{FF2B5EF4-FFF2-40B4-BE49-F238E27FC236}">
                <a16:creationId xmlns:a16="http://schemas.microsoft.com/office/drawing/2014/main" id="{2ED812AE-C2A3-1FF7-46E7-4D8087CC6917}"/>
              </a:ext>
            </a:extLst>
          </p:cNvPr>
          <p:cNvSpPr txBox="1"/>
          <p:nvPr/>
        </p:nvSpPr>
        <p:spPr>
          <a:xfrm>
            <a:off x="206283" y="2105542"/>
            <a:ext cx="1523991" cy="561600"/>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algn="ctr"/>
            <a:r>
              <a:rPr lang="mn-MN" sz="1400">
                <a:solidFill>
                  <a:srgbClr val="073E90"/>
                </a:solidFill>
                <a:ea typeface="+mn-lt"/>
                <a:cs typeface="+mn-lt"/>
                <a:sym typeface="Montserrat SemiBold"/>
              </a:rPr>
              <a:t>Сангийн сайдад</a:t>
            </a:r>
            <a:endParaRPr lang="en-US"/>
          </a:p>
        </p:txBody>
      </p:sp>
      <p:graphicFrame>
        <p:nvGraphicFramePr>
          <p:cNvPr id="19" name="Google Shape;548;p31">
            <a:extLst>
              <a:ext uri="{FF2B5EF4-FFF2-40B4-BE49-F238E27FC236}">
                <a16:creationId xmlns:a16="http://schemas.microsoft.com/office/drawing/2014/main" id="{84AF952A-1AD8-609B-985A-6124B3CC940B}"/>
              </a:ext>
            </a:extLst>
          </p:cNvPr>
          <p:cNvGraphicFramePr/>
          <p:nvPr>
            <p:extLst>
              <p:ext uri="{D42A27DB-BD31-4B8C-83A1-F6EECF244321}">
                <p14:modId xmlns:p14="http://schemas.microsoft.com/office/powerpoint/2010/main" val="262987450"/>
              </p:ext>
            </p:extLst>
          </p:nvPr>
        </p:nvGraphicFramePr>
        <p:xfrm>
          <a:off x="2638197" y="1278242"/>
          <a:ext cx="9347513" cy="2300360"/>
        </p:xfrm>
        <a:graphic>
          <a:graphicData uri="http://schemas.openxmlformats.org/drawingml/2006/table">
            <a:tbl>
              <a:tblPr>
                <a:noFill/>
              </a:tblPr>
              <a:tblGrid>
                <a:gridCol w="9347513">
                  <a:extLst>
                    <a:ext uri="{9D8B030D-6E8A-4147-A177-3AD203B41FA5}">
                      <a16:colId xmlns:a16="http://schemas.microsoft.com/office/drawing/2014/main" val="20000"/>
                    </a:ext>
                  </a:extLst>
                </a:gridCol>
              </a:tblGrid>
              <a:tr h="330766">
                <a:tc>
                  <a:txBody>
                    <a:bodyPr/>
                    <a:lstStyle/>
                    <a:p>
                      <a:pPr marL="0" lvl="0" indent="0" algn="l" rtl="0">
                        <a:spcBef>
                          <a:spcPts val="0"/>
                        </a:spcBef>
                        <a:spcAft>
                          <a:spcPts val="0"/>
                        </a:spcAft>
                        <a:buNone/>
                      </a:pPr>
                      <a:r>
                        <a:rPr lang="mn-MN" sz="1400" b="0" i="0" kern="1200">
                          <a:solidFill>
                            <a:srgbClr val="073E90"/>
                          </a:solidFill>
                          <a:effectLst/>
                          <a:latin typeface="Arial"/>
                          <a:ea typeface="+mn-ea"/>
                          <a:cs typeface="Arial"/>
                        </a:rPr>
                        <a:t>1. </a:t>
                      </a:r>
                      <a:r>
                        <a:rPr lang="mn-MN" sz="1400" b="0" i="0" u="none" strike="noStrike" kern="1200" noProof="0">
                          <a:solidFill>
                            <a:srgbClr val="073E90"/>
                          </a:solidFill>
                          <a:effectLst/>
                          <a:latin typeface="Arial"/>
                        </a:rPr>
                        <a:t>УИХ-аас баталсан төсвийн хүрээний мэдэгдэлд үндэслэн төсвийн төслийг боловсруулж байх;   </a:t>
                      </a:r>
                      <a:endParaRPr sz="1400">
                        <a:solidFill>
                          <a:srgbClr val="073E90"/>
                        </a:solidFill>
                        <a:latin typeface="Arial"/>
                        <a:ea typeface="Montserrat Medium"/>
                        <a:cs typeface="Arial"/>
                        <a:sym typeface="Montserrat Medium"/>
                      </a:endParaRPr>
                    </a:p>
                  </a:txBody>
                  <a:tcPr marL="91425" marR="91425" marT="91425" marB="914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71650">
                <a:tc>
                  <a:txBody>
                    <a:bodyPr/>
                    <a:lstStyle/>
                    <a:p>
                      <a:pPr marL="0" lvl="0" indent="0" algn="l" rtl="0">
                        <a:spcBef>
                          <a:spcPts val="0"/>
                        </a:spcBef>
                        <a:spcAft>
                          <a:spcPts val="0"/>
                        </a:spcAft>
                        <a:buNone/>
                      </a:pPr>
                      <a:r>
                        <a:rPr lang="mn-MN" sz="1400" b="0" i="0" kern="1200" dirty="0">
                          <a:solidFill>
                            <a:srgbClr val="073E90"/>
                          </a:solidFill>
                          <a:effectLst/>
                          <a:latin typeface="Arial"/>
                          <a:ea typeface="+mn-ea"/>
                          <a:cs typeface="Arial"/>
                        </a:rPr>
                        <a:t>2. </a:t>
                      </a:r>
                      <a:r>
                        <a:rPr lang="mn-MN" sz="1400" b="0" i="0" u="none" strike="noStrike" kern="1200" noProof="0" dirty="0">
                          <a:solidFill>
                            <a:srgbClr val="073E90"/>
                          </a:solidFill>
                          <a:effectLst/>
                          <a:latin typeface="Arial"/>
                        </a:rPr>
                        <a:t>Төрийн өмчит болон өмчийн оролцоотой хуулийн этгээдийн ногдол ашгийг төсөвт бүрэн төвлөрүүлэх;   </a:t>
                      </a:r>
                      <a:endParaRPr sz="1400" dirty="0">
                        <a:solidFill>
                          <a:srgbClr val="073E90"/>
                        </a:solidFill>
                        <a:latin typeface="Arial"/>
                        <a:ea typeface="Montserrat Medium"/>
                        <a:cs typeface="Arial"/>
                        <a:sym typeface="Montserrat Medium"/>
                      </a:endParaRPr>
                    </a:p>
                  </a:txBody>
                  <a:tcPr marL="91425" marR="91425" marT="91425" marB="914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9282997"/>
                  </a:ext>
                </a:extLst>
              </a:tr>
              <a:tr h="324250">
                <a:tc>
                  <a:txBody>
                    <a:bodyPr/>
                    <a:lstStyle/>
                    <a:p>
                      <a:pPr marL="0" lvl="0" indent="0" algn="l" rtl="0">
                        <a:spcBef>
                          <a:spcPts val="0"/>
                        </a:spcBef>
                        <a:spcAft>
                          <a:spcPts val="0"/>
                        </a:spcAft>
                        <a:buNone/>
                      </a:pPr>
                      <a:r>
                        <a:rPr lang="mn-MN" sz="1400" b="0" i="0" kern="1200">
                          <a:solidFill>
                            <a:srgbClr val="073E90"/>
                          </a:solidFill>
                          <a:effectLst/>
                          <a:latin typeface="Arial"/>
                          <a:ea typeface="+mn-ea"/>
                          <a:cs typeface="Arial"/>
                        </a:rPr>
                        <a:t>3. </a:t>
                      </a:r>
                      <a:r>
                        <a:rPr lang="mn-MN" sz="1400" b="0" i="0" u="none" strike="noStrike" kern="1200" noProof="0">
                          <a:solidFill>
                            <a:srgbClr val="073E90"/>
                          </a:solidFill>
                          <a:effectLst/>
                          <a:latin typeface="Arial"/>
                        </a:rPr>
                        <a:t>Улсын төсвийн болон орон нутгийн төсвийн хөрөнгө оруулалт, урсгал зардлаас санхүүжүүлэх төсөл, арга хэмжээний зааг, ялгааг тодорхойлж хууль, журамд тусгах </a:t>
                      </a:r>
                      <a:endParaRPr sz="1400">
                        <a:solidFill>
                          <a:srgbClr val="073E90"/>
                        </a:solidFill>
                        <a:latin typeface="Arial"/>
                        <a:ea typeface="Montserrat Medium"/>
                        <a:cs typeface="Arial"/>
                        <a:sym typeface="Montserrat Medium"/>
                      </a:endParaRPr>
                    </a:p>
                  </a:txBody>
                  <a:tcPr marL="91425" marR="91425" marT="91425" marB="914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62621449"/>
                  </a:ext>
                </a:extLst>
              </a:tr>
              <a:tr h="471650">
                <a:tc>
                  <a:txBody>
                    <a:bodyPr/>
                    <a:lstStyle/>
                    <a:p>
                      <a:pPr marL="0" lvl="0" indent="0" algn="l" rtl="0">
                        <a:spcBef>
                          <a:spcPts val="0"/>
                        </a:spcBef>
                        <a:spcAft>
                          <a:spcPts val="0"/>
                        </a:spcAft>
                        <a:buNone/>
                      </a:pPr>
                      <a:r>
                        <a:rPr lang="mn-MN" sz="1400" b="0" i="0" kern="1200" dirty="0">
                          <a:solidFill>
                            <a:srgbClr val="073E90"/>
                          </a:solidFill>
                          <a:effectLst/>
                          <a:latin typeface="Arial"/>
                          <a:ea typeface="+mn-ea"/>
                          <a:cs typeface="Arial"/>
                        </a:rPr>
                        <a:t>4. </a:t>
                      </a:r>
                      <a:r>
                        <a:rPr lang="mn-MN" sz="1400" b="0" i="0" u="none" strike="noStrike" kern="1200" noProof="0" dirty="0">
                          <a:solidFill>
                            <a:srgbClr val="073E90"/>
                          </a:solidFill>
                          <a:effectLst/>
                          <a:latin typeface="Arial"/>
                        </a:rPr>
                        <a:t>Төсвийн төсөлд тусгуулахаар санал болгосон хөрөнгө оруулалтын төсөл, арга хэмжээ бүрийг журмын дагуу үнэлж эрэмбэлэх, төсвийн төсөлд тусгагдаагүй шилжих төсөл, арга хэмжээг хэрэгжүүлэх төлөвлөгөө боловсруулж батлуулах. </a:t>
                      </a:r>
                      <a:endParaRPr sz="1400" dirty="0">
                        <a:solidFill>
                          <a:srgbClr val="073E90"/>
                        </a:solidFill>
                        <a:latin typeface="Arial"/>
                        <a:ea typeface="Montserrat Medium"/>
                        <a:cs typeface="Arial"/>
                        <a:sym typeface="Montserrat Medium"/>
                      </a:endParaRPr>
                    </a:p>
                  </a:txBody>
                  <a:tcPr marL="91425" marR="91425" marT="91425" marB="914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75166044"/>
                  </a:ext>
                </a:extLst>
              </a:tr>
            </a:tbl>
          </a:graphicData>
        </a:graphic>
      </p:graphicFrame>
      <p:graphicFrame>
        <p:nvGraphicFramePr>
          <p:cNvPr id="27" name="Google Shape;548;p31">
            <a:extLst>
              <a:ext uri="{FF2B5EF4-FFF2-40B4-BE49-F238E27FC236}">
                <a16:creationId xmlns:a16="http://schemas.microsoft.com/office/drawing/2014/main" id="{E2876D0D-F970-3592-7ADE-B36EC659DF28}"/>
              </a:ext>
            </a:extLst>
          </p:cNvPr>
          <p:cNvGraphicFramePr/>
          <p:nvPr>
            <p:extLst>
              <p:ext uri="{D42A27DB-BD31-4B8C-83A1-F6EECF244321}">
                <p14:modId xmlns:p14="http://schemas.microsoft.com/office/powerpoint/2010/main" val="3592267420"/>
              </p:ext>
            </p:extLst>
          </p:nvPr>
        </p:nvGraphicFramePr>
        <p:xfrm>
          <a:off x="2638198" y="3781417"/>
          <a:ext cx="9347513" cy="822930"/>
        </p:xfrm>
        <a:graphic>
          <a:graphicData uri="http://schemas.openxmlformats.org/drawingml/2006/table">
            <a:tbl>
              <a:tblPr>
                <a:noFill/>
              </a:tblPr>
              <a:tblGrid>
                <a:gridCol w="9347513">
                  <a:extLst>
                    <a:ext uri="{9D8B030D-6E8A-4147-A177-3AD203B41FA5}">
                      <a16:colId xmlns:a16="http://schemas.microsoft.com/office/drawing/2014/main" val="20000"/>
                    </a:ext>
                  </a:extLst>
                </a:gridCol>
              </a:tblGrid>
              <a:tr h="330766">
                <a:tc>
                  <a:txBody>
                    <a:bodyPr/>
                    <a:lstStyle/>
                    <a:p>
                      <a:pPr marL="0" lvl="0" indent="0" algn="l" rtl="0">
                        <a:spcBef>
                          <a:spcPts val="0"/>
                        </a:spcBef>
                        <a:spcAft>
                          <a:spcPts val="0"/>
                        </a:spcAft>
                        <a:buNone/>
                      </a:pPr>
                      <a:r>
                        <a:rPr lang="mn-MN" sz="1400" b="0" i="0" kern="1200" dirty="0">
                          <a:solidFill>
                            <a:srgbClr val="073E90"/>
                          </a:solidFill>
                          <a:effectLst/>
                          <a:latin typeface="Arial"/>
                          <a:ea typeface="+mn-ea"/>
                          <a:cs typeface="Arial"/>
                        </a:rPr>
                        <a:t>1. </a:t>
                      </a:r>
                      <a:r>
                        <a:rPr lang="mn-MN" sz="1400" b="0" i="0" u="none" strike="noStrike" kern="1200" noProof="0" dirty="0">
                          <a:solidFill>
                            <a:srgbClr val="073E90"/>
                          </a:solidFill>
                          <a:effectLst/>
                          <a:latin typeface="Arial"/>
                        </a:rPr>
                        <a:t>Цахим систем нэршлээр төсвийн төсөлд тусгасан төсөл, арга хэмжээ болон техник, эдийн засгийн үндэслэлийг боловсруулах ажлын даалгаварт тавигдах шаардлага, хүлээн авах шалгуур, төсөвт өртгийг тооцох, хянах жишиг үнийг тогтоож мөрдүүлэх, холбогдох журмын дагуу ангилах. </a:t>
                      </a:r>
                      <a:endParaRPr sz="1400" dirty="0">
                        <a:solidFill>
                          <a:srgbClr val="073E90"/>
                        </a:solidFill>
                        <a:latin typeface="Arial"/>
                        <a:ea typeface="Montserrat Medium"/>
                        <a:cs typeface="Arial"/>
                        <a:sym typeface="Montserrat Medium"/>
                      </a:endParaRPr>
                    </a:p>
                  </a:txBody>
                  <a:tcPr marL="91425" marR="91425" marT="91425" marB="914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28" name="Google Shape;539;p31">
            <a:extLst>
              <a:ext uri="{FF2B5EF4-FFF2-40B4-BE49-F238E27FC236}">
                <a16:creationId xmlns:a16="http://schemas.microsoft.com/office/drawing/2014/main" id="{5D4426F3-B532-70AF-D2DF-D6ACBA9B8AB4}"/>
              </a:ext>
            </a:extLst>
          </p:cNvPr>
          <p:cNvSpPr txBox="1"/>
          <p:nvPr/>
        </p:nvSpPr>
        <p:spPr>
          <a:xfrm>
            <a:off x="206282" y="3785882"/>
            <a:ext cx="1523991" cy="631783"/>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algn="ctr"/>
            <a:r>
              <a:rPr lang="mn-MN" sz="1400">
                <a:solidFill>
                  <a:srgbClr val="073E90"/>
                </a:solidFill>
                <a:latin typeface="Arial"/>
                <a:ea typeface="Montserrat SemiBold"/>
                <a:cs typeface="Arial"/>
                <a:sym typeface="Montserrat SemiBold"/>
              </a:rPr>
              <a:t>Эдийн засаг, хөгжлийн сайдад</a:t>
            </a:r>
            <a:endParaRPr sz="1400">
              <a:solidFill>
                <a:srgbClr val="073E90"/>
              </a:solidFill>
              <a:latin typeface="Arial"/>
              <a:ea typeface="Montserrat SemiBold"/>
              <a:cs typeface="Arial"/>
              <a:sym typeface="Montserrat SemiBold"/>
            </a:endParaRPr>
          </a:p>
        </p:txBody>
      </p:sp>
      <p:sp>
        <p:nvSpPr>
          <p:cNvPr id="29" name="Google Shape;539;p31">
            <a:extLst>
              <a:ext uri="{FF2B5EF4-FFF2-40B4-BE49-F238E27FC236}">
                <a16:creationId xmlns:a16="http://schemas.microsoft.com/office/drawing/2014/main" id="{A6862382-4345-7243-E838-3EF22F2D7FBF}"/>
              </a:ext>
            </a:extLst>
          </p:cNvPr>
          <p:cNvSpPr txBox="1"/>
          <p:nvPr/>
        </p:nvSpPr>
        <p:spPr>
          <a:xfrm>
            <a:off x="206281" y="5134217"/>
            <a:ext cx="1523991" cy="561600"/>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mn-MN" sz="1400">
                <a:solidFill>
                  <a:srgbClr val="073E90"/>
                </a:solidFill>
                <a:latin typeface="Arial" panose="020B0604020202020204" pitchFamily="34" charset="0"/>
                <a:ea typeface="Montserrat SemiBold"/>
                <a:cs typeface="Arial" panose="020B0604020202020204" pitchFamily="34" charset="0"/>
                <a:sym typeface="Montserrat SemiBold"/>
              </a:rPr>
              <a:t>ТЕЗ-дад</a:t>
            </a:r>
            <a:endParaRPr sz="1400">
              <a:solidFill>
                <a:srgbClr val="073E90"/>
              </a:solidFill>
              <a:latin typeface="Arial" panose="020B0604020202020204" pitchFamily="34" charset="0"/>
              <a:ea typeface="Montserrat SemiBold"/>
              <a:cs typeface="Arial" panose="020B0604020202020204" pitchFamily="34" charset="0"/>
              <a:sym typeface="Montserrat SemiBold"/>
            </a:endParaRPr>
          </a:p>
        </p:txBody>
      </p:sp>
      <p:graphicFrame>
        <p:nvGraphicFramePr>
          <p:cNvPr id="30" name="Google Shape;548;p31">
            <a:extLst>
              <a:ext uri="{FF2B5EF4-FFF2-40B4-BE49-F238E27FC236}">
                <a16:creationId xmlns:a16="http://schemas.microsoft.com/office/drawing/2014/main" id="{F73EFB22-B3D9-5B28-3A15-6F341E3D3811}"/>
              </a:ext>
            </a:extLst>
          </p:cNvPr>
          <p:cNvGraphicFramePr/>
          <p:nvPr>
            <p:extLst>
              <p:ext uri="{D42A27DB-BD31-4B8C-83A1-F6EECF244321}">
                <p14:modId xmlns:p14="http://schemas.microsoft.com/office/powerpoint/2010/main" val="739769503"/>
              </p:ext>
            </p:extLst>
          </p:nvPr>
        </p:nvGraphicFramePr>
        <p:xfrm>
          <a:off x="2638197" y="4980692"/>
          <a:ext cx="9347513" cy="1005780"/>
        </p:xfrm>
        <a:graphic>
          <a:graphicData uri="http://schemas.openxmlformats.org/drawingml/2006/table">
            <a:tbl>
              <a:tblPr>
                <a:noFill/>
              </a:tblPr>
              <a:tblGrid>
                <a:gridCol w="9347513">
                  <a:extLst>
                    <a:ext uri="{9D8B030D-6E8A-4147-A177-3AD203B41FA5}">
                      <a16:colId xmlns:a16="http://schemas.microsoft.com/office/drawing/2014/main" val="20000"/>
                    </a:ext>
                  </a:extLst>
                </a:gridCol>
              </a:tblGrid>
              <a:tr h="330766">
                <a:tc>
                  <a:txBody>
                    <a:bodyPr/>
                    <a:lstStyle/>
                    <a:p>
                      <a:pPr marL="0" lvl="0" indent="0" algn="l" rtl="0">
                        <a:spcBef>
                          <a:spcPts val="0"/>
                        </a:spcBef>
                        <a:spcAft>
                          <a:spcPts val="0"/>
                        </a:spcAft>
                        <a:buNone/>
                      </a:pPr>
                      <a:r>
                        <a:rPr lang="mn-MN" sz="1400" b="0" i="0" kern="1200" dirty="0">
                          <a:solidFill>
                            <a:srgbClr val="073E90"/>
                          </a:solidFill>
                          <a:effectLst/>
                          <a:latin typeface="Arial"/>
                          <a:ea typeface="+mn-ea"/>
                          <a:cs typeface="Arial"/>
                        </a:rPr>
                        <a:t>1. </a:t>
                      </a:r>
                      <a:r>
                        <a:rPr lang="mn-MN" sz="1400" b="0" i="0" u="none" strike="noStrike" kern="1200" noProof="0" dirty="0">
                          <a:solidFill>
                            <a:srgbClr val="073E90"/>
                          </a:solidFill>
                          <a:effectLst/>
                          <a:latin typeface="Arial"/>
                        </a:rPr>
                        <a:t>Төсвийн төсөлд тусгах хөрөнгө оруулалтын төсөл, арга хэмжээ бүрийг журмын дагуу үнэлж эрэмбэлэн, үргэлжлэх хугацааг үндэслэлтэй төлөвлөх; </a:t>
                      </a:r>
                      <a:endParaRPr sz="1400" u="none" strike="noStrike" noProof="0" dirty="0">
                        <a:solidFill>
                          <a:srgbClr val="073E90"/>
                        </a:solidFill>
                        <a:latin typeface="Arial"/>
                        <a:sym typeface="Montserrat Medium"/>
                      </a:endParaRPr>
                    </a:p>
                  </a:txBody>
                  <a:tcPr marL="91425" marR="91425" marT="91425" marB="914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30766">
                <a:tc>
                  <a:txBody>
                    <a:bodyPr/>
                    <a:lstStyle/>
                    <a:p>
                      <a:pPr marL="0" lvl="0" indent="0" algn="l">
                        <a:spcBef>
                          <a:spcPts val="0"/>
                        </a:spcBef>
                        <a:spcAft>
                          <a:spcPts val="0"/>
                        </a:spcAft>
                        <a:buNone/>
                      </a:pPr>
                      <a:r>
                        <a:rPr lang="mn-MN" sz="1400" b="0" i="0" u="none" strike="noStrike" kern="1200" noProof="0" dirty="0">
                          <a:solidFill>
                            <a:srgbClr val="073E90"/>
                          </a:solidFill>
                          <a:effectLst/>
                          <a:latin typeface="Arial"/>
                        </a:rPr>
                        <a:t>2. Төсвийн төсөлд тусгаагүй шилжих төсөл, арга хэмжээг хэрэгжүүлэх төлөвлөгөөг боловсруулж батлуулах. </a:t>
                      </a:r>
                      <a:endParaRPr lang="en-US" sz="3200" dirty="0">
                        <a:latin typeface="Arial"/>
                        <a:sym typeface="Montserrat Medium"/>
                      </a:endParaRPr>
                    </a:p>
                  </a:txBody>
                  <a:tcPr marL="91425" marR="91425" marT="91425" marB="91425" anchor="ctr">
                    <a:lnL w="12700">
                      <a:solidFill>
                        <a:srgbClr val="C00000"/>
                      </a:solidFill>
                    </a:lnL>
                    <a:lnR w="12700">
                      <a:solidFill>
                        <a:srgbClr val="C00000"/>
                      </a:solidFill>
                    </a:lnR>
                    <a:lnT w="12700">
                      <a:solidFill>
                        <a:srgbClr val="C00000"/>
                      </a:solidFill>
                    </a:lnT>
                    <a:lnB w="12700">
                      <a:solidFill>
                        <a:srgbClr val="C00000"/>
                      </a:solidFill>
                    </a:lnB>
                    <a:solidFill>
                      <a:schemeClr val="accent1">
                        <a:lumMod val="20000"/>
                        <a:lumOff val="80000"/>
                      </a:schemeClr>
                    </a:solidFill>
                  </a:tcPr>
                </a:tc>
                <a:extLst>
                  <a:ext uri="{0D108BD9-81ED-4DB2-BD59-A6C34878D82A}">
                    <a16:rowId xmlns:a16="http://schemas.microsoft.com/office/drawing/2014/main" val="800319720"/>
                  </a:ext>
                </a:extLst>
              </a:tr>
            </a:tbl>
          </a:graphicData>
        </a:graphic>
      </p:graphicFrame>
      <p:cxnSp>
        <p:nvCxnSpPr>
          <p:cNvPr id="35" name="Straight Connector 34">
            <a:extLst>
              <a:ext uri="{FF2B5EF4-FFF2-40B4-BE49-F238E27FC236}">
                <a16:creationId xmlns:a16="http://schemas.microsoft.com/office/drawing/2014/main" id="{3E5B5B3B-2672-FDEC-F0D0-CA6173393585}"/>
              </a:ext>
            </a:extLst>
          </p:cNvPr>
          <p:cNvCxnSpPr/>
          <p:nvPr/>
        </p:nvCxnSpPr>
        <p:spPr>
          <a:xfrm>
            <a:off x="1730272" y="2432839"/>
            <a:ext cx="4572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37344A1-86CE-50DB-C631-9E8334E5FADD}"/>
              </a:ext>
            </a:extLst>
          </p:cNvPr>
          <p:cNvCxnSpPr>
            <a:cxnSpLocks/>
          </p:cNvCxnSpPr>
          <p:nvPr/>
        </p:nvCxnSpPr>
        <p:spPr>
          <a:xfrm>
            <a:off x="1730271" y="5416390"/>
            <a:ext cx="4572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8F81D50-5643-3AC0-8127-031B0BB2EF25}"/>
              </a:ext>
            </a:extLst>
          </p:cNvPr>
          <p:cNvCxnSpPr/>
          <p:nvPr/>
        </p:nvCxnSpPr>
        <p:spPr>
          <a:xfrm>
            <a:off x="1730272" y="4124301"/>
            <a:ext cx="941076"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8B37D7F-BE71-DBAA-C50A-E6391DB6922F}"/>
              </a:ext>
            </a:extLst>
          </p:cNvPr>
          <p:cNvCxnSpPr/>
          <p:nvPr/>
        </p:nvCxnSpPr>
        <p:spPr>
          <a:xfrm>
            <a:off x="2184235" y="1746875"/>
            <a:ext cx="0" cy="1364382"/>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7D71B8C-7ACC-F07A-B9D7-7236166C07CB}"/>
              </a:ext>
            </a:extLst>
          </p:cNvPr>
          <p:cNvCxnSpPr/>
          <p:nvPr/>
        </p:nvCxnSpPr>
        <p:spPr>
          <a:xfrm>
            <a:off x="2184235" y="1776954"/>
            <a:ext cx="4572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BD6AFEF-48EA-DF48-CC30-E3C0999687EA}"/>
              </a:ext>
            </a:extLst>
          </p:cNvPr>
          <p:cNvCxnSpPr/>
          <p:nvPr/>
        </p:nvCxnSpPr>
        <p:spPr>
          <a:xfrm>
            <a:off x="2184235" y="2212958"/>
            <a:ext cx="4572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6AD9ACF-6857-5525-D419-3B939B039313}"/>
              </a:ext>
            </a:extLst>
          </p:cNvPr>
          <p:cNvCxnSpPr/>
          <p:nvPr/>
        </p:nvCxnSpPr>
        <p:spPr>
          <a:xfrm>
            <a:off x="2184235" y="2648962"/>
            <a:ext cx="4572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8F0CB36-452E-66A7-6DCA-5CAB7206EA2B}"/>
              </a:ext>
            </a:extLst>
          </p:cNvPr>
          <p:cNvCxnSpPr/>
          <p:nvPr/>
        </p:nvCxnSpPr>
        <p:spPr>
          <a:xfrm>
            <a:off x="2189551" y="3084966"/>
            <a:ext cx="4572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CD379E7-3AC0-E981-D075-62ECE989351E}"/>
              </a:ext>
            </a:extLst>
          </p:cNvPr>
          <p:cNvCxnSpPr/>
          <p:nvPr/>
        </p:nvCxnSpPr>
        <p:spPr>
          <a:xfrm>
            <a:off x="2199077" y="5262633"/>
            <a:ext cx="4572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CF3EBE4-20AC-3EB1-1BE0-5D274E1D13A2}"/>
              </a:ext>
            </a:extLst>
          </p:cNvPr>
          <p:cNvCxnSpPr/>
          <p:nvPr/>
        </p:nvCxnSpPr>
        <p:spPr>
          <a:xfrm>
            <a:off x="2204100" y="5627685"/>
            <a:ext cx="457200" cy="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64AD289D-5025-66F0-6571-0594F9ACD50D}"/>
              </a:ext>
            </a:extLst>
          </p:cNvPr>
          <p:cNvCxnSpPr/>
          <p:nvPr/>
        </p:nvCxnSpPr>
        <p:spPr>
          <a:xfrm>
            <a:off x="2198201" y="5262633"/>
            <a:ext cx="0" cy="365760"/>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318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813B6-8204-0EBA-4D94-F48C53EB1C0F}"/>
              </a:ext>
            </a:extLst>
          </p:cNvPr>
          <p:cNvSpPr/>
          <p:nvPr/>
        </p:nvSpPr>
        <p:spPr>
          <a:xfrm>
            <a:off x="-1" y="-1"/>
            <a:ext cx="12192001" cy="694223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small black lines&#10;&#10;Description automatically generated">
            <a:extLst>
              <a:ext uri="{FF2B5EF4-FFF2-40B4-BE49-F238E27FC236}">
                <a16:creationId xmlns:a16="http://schemas.microsoft.com/office/drawing/2014/main" id="{E53FB0FE-4341-3A45-2D2E-3E093BF21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6238"/>
            <a:ext cx="12192000" cy="7574244"/>
          </a:xfrm>
          <a:prstGeom prst="rect">
            <a:avLst/>
          </a:prstGeom>
        </p:spPr>
      </p:pic>
      <p:sp>
        <p:nvSpPr>
          <p:cNvPr id="6" name="TextBox 5">
            <a:extLst>
              <a:ext uri="{FF2B5EF4-FFF2-40B4-BE49-F238E27FC236}">
                <a16:creationId xmlns:a16="http://schemas.microsoft.com/office/drawing/2014/main" id="{99BE3BDF-831E-DC07-B959-27BF7D5259EB}"/>
              </a:ext>
            </a:extLst>
          </p:cNvPr>
          <p:cNvSpPr txBox="1"/>
          <p:nvPr/>
        </p:nvSpPr>
        <p:spPr>
          <a:xfrm>
            <a:off x="2318497" y="3025233"/>
            <a:ext cx="7864476" cy="553998"/>
          </a:xfrm>
          <a:prstGeom prst="rect">
            <a:avLst/>
          </a:prstGeom>
          <a:noFill/>
        </p:spPr>
        <p:txBody>
          <a:bodyPr wrap="square">
            <a:spAutoFit/>
          </a:bodyPr>
          <a:lstStyle/>
          <a:p>
            <a:pPr marR="0" algn="ctr" rtl="0"/>
            <a:r>
              <a:rPr lang="mn-MN" sz="4500" b="1" i="0" u="none" strike="noStrike" baseline="30000" dirty="0">
                <a:solidFill>
                  <a:schemeClr val="bg1"/>
                </a:solidFill>
                <a:latin typeface="Roboto Slab" pitchFamily="2" charset="0"/>
                <a:ea typeface="Roboto Slab" pitchFamily="2" charset="0"/>
              </a:rPr>
              <a:t>Анхаарал хандуулсанд баярлалаа</a:t>
            </a:r>
            <a:endParaRPr lang="en-US" sz="4500" b="1" i="0" u="none" strike="noStrike" baseline="30000" dirty="0">
              <a:solidFill>
                <a:schemeClr val="bg1"/>
              </a:solidFill>
              <a:latin typeface="Roboto Slab" pitchFamily="2" charset="0"/>
              <a:ea typeface="Roboto Slab" pitchFamily="2" charset="0"/>
            </a:endParaRPr>
          </a:p>
        </p:txBody>
      </p:sp>
      <p:cxnSp>
        <p:nvCxnSpPr>
          <p:cNvPr id="7" name="Straight Connector 6">
            <a:extLst>
              <a:ext uri="{FF2B5EF4-FFF2-40B4-BE49-F238E27FC236}">
                <a16:creationId xmlns:a16="http://schemas.microsoft.com/office/drawing/2014/main" id="{51D26AD6-244C-C5D1-F650-CDB22411CFD2}"/>
              </a:ext>
            </a:extLst>
          </p:cNvPr>
          <p:cNvCxnSpPr>
            <a:cxnSpLocks/>
          </p:cNvCxnSpPr>
          <p:nvPr/>
        </p:nvCxnSpPr>
        <p:spPr>
          <a:xfrm>
            <a:off x="0" y="6569378"/>
            <a:ext cx="44196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5EDB2E6D-AE70-1695-DA40-7D56A7F0A911}"/>
              </a:ext>
            </a:extLst>
          </p:cNvPr>
          <p:cNvGrpSpPr/>
          <p:nvPr/>
        </p:nvGrpSpPr>
        <p:grpSpPr>
          <a:xfrm>
            <a:off x="4603599" y="5563668"/>
            <a:ext cx="2984800" cy="879660"/>
            <a:chOff x="4061588" y="967846"/>
            <a:chExt cx="4068823" cy="1199137"/>
          </a:xfrm>
        </p:grpSpPr>
        <p:pic>
          <p:nvPicPr>
            <p:cNvPr id="9" name="Picture 8" descr="A black and white screen shot of a black and white screen shot of a black and white screen shot of a black and white screen shot of a black and white screen shot of a black and white&#10;&#10;Description automatically generated">
              <a:extLst>
                <a:ext uri="{FF2B5EF4-FFF2-40B4-BE49-F238E27FC236}">
                  <a16:creationId xmlns:a16="http://schemas.microsoft.com/office/drawing/2014/main" id="{CD6B53D1-34CB-4C51-BEFC-D9CE7BCCB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88" y="967846"/>
              <a:ext cx="4068823" cy="1199137"/>
            </a:xfrm>
            <a:prstGeom prst="rect">
              <a:avLst/>
            </a:prstGeom>
            <a:noFill/>
          </p:spPr>
        </p:pic>
        <p:pic>
          <p:nvPicPr>
            <p:cNvPr id="10" name="Picture 9" descr="A black and white screen shot of a black and white screen shot of a black and white screen shot of a black and white screen shot of a black and white screen shot of a black and white&#10;&#10;Description automatically generated">
              <a:extLst>
                <a:ext uri="{FF2B5EF4-FFF2-40B4-BE49-F238E27FC236}">
                  <a16:creationId xmlns:a16="http://schemas.microsoft.com/office/drawing/2014/main" id="{6A60E500-5ADD-1734-7DD4-88C11C1E1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88" y="967846"/>
              <a:ext cx="4068823" cy="1199137"/>
            </a:xfrm>
            <a:prstGeom prst="rect">
              <a:avLst/>
            </a:prstGeom>
            <a:noFill/>
          </p:spPr>
        </p:pic>
      </p:grpSp>
      <p:sp>
        <p:nvSpPr>
          <p:cNvPr id="11" name="TextBox 10">
            <a:extLst>
              <a:ext uri="{FF2B5EF4-FFF2-40B4-BE49-F238E27FC236}">
                <a16:creationId xmlns:a16="http://schemas.microsoft.com/office/drawing/2014/main" id="{6B42CBE2-BAB9-BB79-0B07-6D8A37DC0B5F}"/>
              </a:ext>
            </a:extLst>
          </p:cNvPr>
          <p:cNvSpPr txBox="1"/>
          <p:nvPr/>
        </p:nvSpPr>
        <p:spPr>
          <a:xfrm>
            <a:off x="2971800" y="6453962"/>
            <a:ext cx="6248400" cy="230832"/>
          </a:xfrm>
          <a:prstGeom prst="rect">
            <a:avLst/>
          </a:prstGeom>
          <a:noFill/>
        </p:spPr>
        <p:txBody>
          <a:bodyPr wrap="square">
            <a:spAutoFit/>
          </a:bodyPr>
          <a:lstStyle/>
          <a:p>
            <a:pPr algn="ctr"/>
            <a:r>
              <a:rPr lang="mn-MN" sz="900" spc="350">
                <a:solidFill>
                  <a:schemeClr val="bg1"/>
                </a:solidFill>
                <a:latin typeface="Roboto Slab Thin" pitchFamily="2" charset="0"/>
                <a:ea typeface="Roboto Slab Thin" pitchFamily="2" charset="0"/>
              </a:rPr>
              <a:t>Үндэсний аудитын газар</a:t>
            </a:r>
            <a:endParaRPr lang="en-US" sz="900" b="0" spc="350">
              <a:solidFill>
                <a:schemeClr val="bg1"/>
              </a:solidFill>
              <a:latin typeface="Roboto Slab Thin" pitchFamily="2" charset="0"/>
              <a:ea typeface="Roboto Slab Thin" pitchFamily="2" charset="0"/>
            </a:endParaRPr>
          </a:p>
        </p:txBody>
      </p:sp>
      <p:cxnSp>
        <p:nvCxnSpPr>
          <p:cNvPr id="12" name="Straight Connector 11">
            <a:extLst>
              <a:ext uri="{FF2B5EF4-FFF2-40B4-BE49-F238E27FC236}">
                <a16:creationId xmlns:a16="http://schemas.microsoft.com/office/drawing/2014/main" id="{5CD238B8-F429-0433-48AB-E27EE34AD0FB}"/>
              </a:ext>
            </a:extLst>
          </p:cNvPr>
          <p:cNvCxnSpPr>
            <a:cxnSpLocks/>
          </p:cNvCxnSpPr>
          <p:nvPr/>
        </p:nvCxnSpPr>
        <p:spPr>
          <a:xfrm>
            <a:off x="7726680" y="6574756"/>
            <a:ext cx="4456748"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 name="Straight Connector 1">
            <a:extLst>
              <a:ext uri="{FF2B5EF4-FFF2-40B4-BE49-F238E27FC236}">
                <a16:creationId xmlns:a16="http://schemas.microsoft.com/office/drawing/2014/main" id="{0ECF24F3-F192-EAB8-8791-216B5A271996}"/>
              </a:ext>
            </a:extLst>
          </p:cNvPr>
          <p:cNvCxnSpPr>
            <a:cxnSpLocks/>
          </p:cNvCxnSpPr>
          <p:nvPr/>
        </p:nvCxnSpPr>
        <p:spPr>
          <a:xfrm>
            <a:off x="0" y="0"/>
            <a:ext cx="12207240" cy="0"/>
          </a:xfrm>
          <a:prstGeom prst="line">
            <a:avLst/>
          </a:prstGeom>
          <a:ln w="101600">
            <a:solidFill>
              <a:srgbClr val="FFC000"/>
            </a:solidFill>
          </a:ln>
        </p:spPr>
        <p:style>
          <a:lnRef idx="2">
            <a:schemeClr val="accent1"/>
          </a:lnRef>
          <a:fillRef idx="0">
            <a:schemeClr val="accent1"/>
          </a:fillRef>
          <a:effectRef idx="1">
            <a:schemeClr val="accent1"/>
          </a:effectRef>
          <a:fontRef idx="minor">
            <a:schemeClr val="tx1"/>
          </a:fontRef>
        </p:style>
      </p:cxnSp>
      <p:pic>
        <p:nvPicPr>
          <p:cNvPr id="13" name="Picture 12" descr="A blue and yellow logo&#10;&#10;Description automatically generated">
            <a:extLst>
              <a:ext uri="{FF2B5EF4-FFF2-40B4-BE49-F238E27FC236}">
                <a16:creationId xmlns:a16="http://schemas.microsoft.com/office/drawing/2014/main" id="{A9794E78-D06D-A9F3-C50C-901FAF5D6C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3477" y="657128"/>
            <a:ext cx="685045" cy="684586"/>
          </a:xfrm>
          <a:prstGeom prst="rect">
            <a:avLst/>
          </a:prstGeom>
        </p:spPr>
      </p:pic>
      <p:pic>
        <p:nvPicPr>
          <p:cNvPr id="16" name="Picture 15" descr="A group of white text on a black background&#10;&#10;Description automatically generated">
            <a:extLst>
              <a:ext uri="{FF2B5EF4-FFF2-40B4-BE49-F238E27FC236}">
                <a16:creationId xmlns:a16="http://schemas.microsoft.com/office/drawing/2014/main" id="{807BBACD-E3F7-673D-7ADD-13B39095C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321" y="895200"/>
            <a:ext cx="1481356" cy="2428262"/>
          </a:xfrm>
          <a:prstGeom prst="rect">
            <a:avLst/>
          </a:prstGeom>
        </p:spPr>
      </p:pic>
      <p:sp>
        <p:nvSpPr>
          <p:cNvPr id="3" name="TextBox 2">
            <a:extLst>
              <a:ext uri="{FF2B5EF4-FFF2-40B4-BE49-F238E27FC236}">
                <a16:creationId xmlns:a16="http://schemas.microsoft.com/office/drawing/2014/main" id="{B484320C-CB9E-18E0-A40E-66A876F5A7AA}"/>
              </a:ext>
            </a:extLst>
          </p:cNvPr>
          <p:cNvSpPr txBox="1"/>
          <p:nvPr/>
        </p:nvSpPr>
        <p:spPr>
          <a:xfrm>
            <a:off x="2318497" y="4216445"/>
            <a:ext cx="7864476" cy="553998"/>
          </a:xfrm>
          <a:prstGeom prst="rect">
            <a:avLst/>
          </a:prstGeom>
          <a:noFill/>
        </p:spPr>
        <p:txBody>
          <a:bodyPr wrap="square">
            <a:spAutoFit/>
          </a:bodyPr>
          <a:lstStyle/>
          <a:p>
            <a:pPr marR="0" algn="ctr" rtl="0"/>
            <a:r>
              <a:rPr lang="en-US" sz="4500" b="1" baseline="30000" dirty="0">
                <a:solidFill>
                  <a:schemeClr val="bg1"/>
                </a:solidFill>
                <a:latin typeface="Roboto Slab" pitchFamily="2" charset="0"/>
                <a:ea typeface="Roboto Slab" pitchFamily="2" charset="0"/>
              </a:rPr>
              <a:t>https://open.audit.mn/report</a:t>
            </a:r>
            <a:endParaRPr lang="en-US" sz="4500" b="1" i="0" u="none" strike="noStrike" baseline="30000" dirty="0">
              <a:solidFill>
                <a:schemeClr val="bg1"/>
              </a:solidFill>
              <a:latin typeface="Roboto Slab" pitchFamily="2" charset="0"/>
              <a:ea typeface="Roboto Slab" pitchFamily="2" charset="0"/>
            </a:endParaRPr>
          </a:p>
        </p:txBody>
      </p:sp>
    </p:spTree>
    <p:extLst>
      <p:ext uri="{BB962C8B-B14F-4D97-AF65-F5344CB8AC3E}">
        <p14:creationId xmlns:p14="http://schemas.microsoft.com/office/powerpoint/2010/main" val="170147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94EC02-0313-6B06-95FF-A6D4881EB5D9}"/>
              </a:ext>
            </a:extLst>
          </p:cNvPr>
          <p:cNvSpPr txBox="1">
            <a:spLocks/>
          </p:cNvSpPr>
          <p:nvPr/>
        </p:nvSpPr>
        <p:spPr>
          <a:xfrm>
            <a:off x="1093508" y="266184"/>
            <a:ext cx="10679391" cy="400110"/>
          </a:xfrm>
          <a:prstGeom prst="rect">
            <a:avLst/>
          </a:prstGeom>
          <a:noFill/>
        </p:spPr>
        <p:txBody>
          <a:bodyPr wrap="square" rtlCol="0" anchor="ctr">
            <a:spAutoFit/>
          </a:bodyPr>
          <a:lstStyle/>
          <a:p>
            <a:r>
              <a:rPr lang="mn-MN" sz="2000" b="1">
                <a:solidFill>
                  <a:schemeClr val="bg1"/>
                </a:solidFill>
                <a:latin typeface="Roboto" panose="02000000000000000000" pitchFamily="2" charset="0"/>
                <a:ea typeface="Roboto" panose="02000000000000000000" pitchFamily="2" charset="0"/>
                <a:cs typeface="Roboto" panose="02000000000000000000" pitchFamily="2" charset="0"/>
              </a:rPr>
              <a:t>АУДИТЫН ЗОРИЛТ, ХАМАРСАН ХҮРЭЭ, СТАНДАРТ, АРГА ЗҮЙН ТАЛААРХ МЭДЭГДЭЛ</a:t>
            </a:r>
          </a:p>
        </p:txBody>
      </p:sp>
      <p:sp>
        <p:nvSpPr>
          <p:cNvPr id="6" name="TextBox 5">
            <a:extLst>
              <a:ext uri="{FF2B5EF4-FFF2-40B4-BE49-F238E27FC236}">
                <a16:creationId xmlns:a16="http://schemas.microsoft.com/office/drawing/2014/main" id="{196524FE-260F-75DB-525D-BAA198865DB9}"/>
              </a:ext>
            </a:extLst>
          </p:cNvPr>
          <p:cNvSpPr txBox="1"/>
          <p:nvPr/>
        </p:nvSpPr>
        <p:spPr>
          <a:xfrm>
            <a:off x="0" y="1223996"/>
            <a:ext cx="3609975" cy="646331"/>
          </a:xfrm>
          <a:prstGeom prst="rect">
            <a:avLst/>
          </a:prstGeom>
          <a:noFill/>
        </p:spPr>
        <p:txBody>
          <a:bodyPr wrap="square">
            <a:spAutoFit/>
          </a:bodyPr>
          <a:lstStyle/>
          <a:p>
            <a:pPr algn="ctr"/>
            <a:r>
              <a:rPr lang="mn-MN" dirty="0">
                <a:solidFill>
                  <a:srgbClr val="073E90"/>
                </a:solidFill>
                <a:latin typeface="Arial" panose="020B0604020202020204" pitchFamily="34" charset="0"/>
                <a:cs typeface="Arial" panose="020B0604020202020204" pitchFamily="34" charset="0"/>
              </a:rPr>
              <a:t>АУДИТ ХИЙХ ҮНДЭСЛЭЛ, БҮРЭН ЭРХ </a:t>
            </a:r>
            <a:endParaRPr lang="en-US" dirty="0">
              <a:solidFill>
                <a:srgbClr val="073E9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BD57D48-8BE7-6E97-0484-BA4075677681}"/>
              </a:ext>
            </a:extLst>
          </p:cNvPr>
          <p:cNvSpPr txBox="1"/>
          <p:nvPr/>
        </p:nvSpPr>
        <p:spPr>
          <a:xfrm>
            <a:off x="122548" y="3429000"/>
            <a:ext cx="3609975" cy="369332"/>
          </a:xfrm>
          <a:prstGeom prst="rect">
            <a:avLst/>
          </a:prstGeom>
          <a:noFill/>
        </p:spPr>
        <p:txBody>
          <a:bodyPr wrap="square">
            <a:spAutoFit/>
          </a:bodyPr>
          <a:lstStyle/>
          <a:p>
            <a:pPr algn="ctr"/>
            <a:r>
              <a:rPr lang="mn-MN" dirty="0">
                <a:solidFill>
                  <a:srgbClr val="073E90"/>
                </a:solidFill>
                <a:latin typeface="Arial" panose="020B0604020202020204" pitchFamily="34" charset="0"/>
                <a:cs typeface="Arial" panose="020B0604020202020204" pitchFamily="34" charset="0"/>
              </a:rPr>
              <a:t>АУДИТЫН ЗОРИЛГО</a:t>
            </a:r>
            <a:endParaRPr lang="en-US" dirty="0">
              <a:solidFill>
                <a:srgbClr val="073E9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FBFE991-E61B-E20F-0CAC-902F8CC02341}"/>
              </a:ext>
            </a:extLst>
          </p:cNvPr>
          <p:cNvSpPr txBox="1"/>
          <p:nvPr/>
        </p:nvSpPr>
        <p:spPr>
          <a:xfrm>
            <a:off x="3943349" y="1444109"/>
            <a:ext cx="7829549" cy="1169551"/>
          </a:xfrm>
          <a:prstGeom prst="rect">
            <a:avLst/>
          </a:prstGeom>
          <a:noFill/>
        </p:spPr>
        <p:txBody>
          <a:bodyPr wrap="square">
            <a:spAutoFit/>
          </a:bodyPr>
          <a:lstStyle/>
          <a:p>
            <a:pPr marL="285750" indent="-285750">
              <a:buFont typeface="Wingdings" panose="05000000000000000000" pitchFamily="2" charset="2"/>
              <a:buChar char="v"/>
            </a:pPr>
            <a:r>
              <a:rPr lang="mn-MN" sz="1400">
                <a:latin typeface="Arial" panose="020B0604020202020204" pitchFamily="34" charset="0"/>
                <a:cs typeface="Arial" panose="020B0604020202020204" pitchFamily="34" charset="0"/>
              </a:rPr>
              <a:t>Төрийн аудитын тухай хуулийн 6 дугаар зүйлийн 6.3.2</a:t>
            </a:r>
            <a:r>
              <a:rPr lang="en-US" sz="140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r>
              <a:rPr lang="mn-MN" sz="1400">
                <a:latin typeface="Arial" panose="020B0604020202020204" pitchFamily="34" charset="0"/>
                <a:cs typeface="Arial" panose="020B0604020202020204" pitchFamily="34" charset="0"/>
              </a:rPr>
              <a:t>Төсвийн тухай хуулийн 8 дугаар зүйлийн 8.4.7</a:t>
            </a:r>
            <a:r>
              <a:rPr lang="en-US" sz="140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r>
              <a:rPr lang="mn-MN" sz="1400">
                <a:latin typeface="Arial" panose="020B0604020202020204" pitchFamily="34" charset="0"/>
                <a:cs typeface="Arial" panose="020B0604020202020204" pitchFamily="34" charset="0"/>
              </a:rPr>
              <a:t>Монгол Улсын Их Хурлын хяналт шалгалтын тухай хуулийн 23 дугаар зүйлийн 23.2</a:t>
            </a:r>
            <a:r>
              <a:rPr lang="en-US" sz="1400">
                <a:latin typeface="Arial" panose="020B0604020202020204" pitchFamily="34" charset="0"/>
                <a:cs typeface="Arial" panose="020B0604020202020204" pitchFamily="34" charset="0"/>
              </a:rPr>
              <a:t>;</a:t>
            </a:r>
            <a:r>
              <a:rPr lang="mn-MN" sz="1400">
                <a:latin typeface="Arial" panose="020B0604020202020204" pitchFamily="34" charset="0"/>
                <a:cs typeface="Arial" panose="020B0604020202020204" pitchFamily="34" charset="0"/>
              </a:rPr>
              <a:t> </a:t>
            </a:r>
            <a:endParaRPr lang="en-US" sz="140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mn-MN" sz="1400">
                <a:latin typeface="Arial" panose="020B0604020202020204" pitchFamily="34" charset="0"/>
                <a:cs typeface="Arial" panose="020B0604020202020204" pitchFamily="34" charset="0"/>
              </a:rPr>
              <a:t>Монгол Улсын Их Хурлын Төсвийн Байнгын Хорооны 2023 оны Аудитын сэдэв батлах 08 дугаар</a:t>
            </a:r>
            <a:r>
              <a:rPr lang="en-US" sz="1400">
                <a:latin typeface="Arial" panose="020B0604020202020204" pitchFamily="34" charset="0"/>
                <a:cs typeface="Arial" panose="020B0604020202020204" pitchFamily="34" charset="0"/>
              </a:rPr>
              <a:t> </a:t>
            </a:r>
            <a:r>
              <a:rPr lang="mn-MN" sz="1400">
                <a:latin typeface="Arial" panose="020B0604020202020204" pitchFamily="34" charset="0"/>
                <a:cs typeface="Arial" panose="020B0604020202020204" pitchFamily="34" charset="0"/>
              </a:rPr>
              <a:t>тогтоол</a:t>
            </a:r>
            <a:endParaRPr lang="en-US" sz="14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0B40AAD-6339-3BF8-6B46-9C6407A56822}"/>
              </a:ext>
            </a:extLst>
          </p:cNvPr>
          <p:cNvSpPr txBox="1"/>
          <p:nvPr/>
        </p:nvSpPr>
        <p:spPr>
          <a:xfrm>
            <a:off x="3943349" y="2801580"/>
            <a:ext cx="7829549" cy="3600986"/>
          </a:xfrm>
          <a:prstGeom prst="rect">
            <a:avLst/>
          </a:prstGeom>
          <a:noFill/>
        </p:spPr>
        <p:txBody>
          <a:bodyPr wrap="square">
            <a:spAutoFit/>
          </a:bodyPr>
          <a:lstStyle/>
          <a:p>
            <a:r>
              <a:rPr lang="mn-MN" sz="1200" dirty="0">
                <a:latin typeface="Arial" panose="020B0604020202020204" pitchFamily="34" charset="0"/>
                <a:cs typeface="Arial" panose="020B0604020202020204" pitchFamily="34" charset="0"/>
              </a:rPr>
              <a:t>Засгийн газраас Улсын Их Хуралд өргөн мэдүүлсэн Монгол Улсын 2025 оны төсвийн төслийг улсын хөгжлийн болон үндэсний аюулгүй байдлын бодлогод нийцүүлж, арвилан хэмнэлттэй, үр ашигтай, үр нөлөөтэйгөөр боловсруулж, төрийн санхүүгийн удирдлагыг сайжруулан эдийн засгийн тогтвортой хөгжлийг хангахад чиглүүлсэн эсэхийг үнэлэх доорх асуултад хариулт өгөхөд аудитын зорилго чиглэсэн. Үүнд: </a:t>
            </a:r>
          </a:p>
          <a:p>
            <a:pPr marL="285750" indent="-285750">
              <a:buFont typeface="Wingdings" panose="05000000000000000000" pitchFamily="2" charset="2"/>
              <a:buChar char="v"/>
            </a:pPr>
            <a:r>
              <a:rPr lang="mn-MN" sz="1200" dirty="0">
                <a:latin typeface="Arial" panose="020B0604020202020204" pitchFamily="34" charset="0"/>
                <a:cs typeface="Arial" panose="020B0604020202020204" pitchFamily="34" charset="0"/>
              </a:rPr>
              <a:t>Төсвийн төсөл нь улсын тогтвортой хөгжлийн болон үндэсний аюулгүй байдлын бодлогод нийцсэн эсэх;</a:t>
            </a:r>
          </a:p>
          <a:p>
            <a:pPr marL="285750" indent="-285750">
              <a:buFont typeface="Wingdings" panose="05000000000000000000" pitchFamily="2" charset="2"/>
              <a:buChar char="v"/>
            </a:pPr>
            <a:r>
              <a:rPr lang="mn-MN" sz="1200" dirty="0">
                <a:latin typeface="Arial" panose="020B0604020202020204" pitchFamily="34" charset="0"/>
                <a:cs typeface="Arial" panose="020B0604020202020204" pitchFamily="34" charset="0"/>
              </a:rPr>
              <a:t>Төсвийн төсөл нь Төсвийн тухай хууль, Төсвийн тогтвортой байдлын тухай хууль тогтоомжид заасан шалгуурыг хангасан эсэх;    </a:t>
            </a:r>
          </a:p>
          <a:p>
            <a:pPr marL="285750" indent="-285750">
              <a:buFont typeface="Wingdings" panose="05000000000000000000" pitchFamily="2" charset="2"/>
              <a:buChar char="v"/>
            </a:pPr>
            <a:r>
              <a:rPr lang="mn-MN" sz="1200" dirty="0">
                <a:latin typeface="Arial" panose="020B0604020202020204" pitchFamily="34" charset="0"/>
                <a:cs typeface="Arial" panose="020B0604020202020204" pitchFamily="34" charset="0"/>
              </a:rPr>
              <a:t>Төсвийн орлогыг бодит тооцоо, судалгаанд үндэслэн, макро эдийн засгийн үндсэн үзүүлэлтэд тулгуурлан үндэслэлтэй төлөвлөсөн эсэх;</a:t>
            </a:r>
          </a:p>
          <a:p>
            <a:pPr marL="285750" indent="-285750">
              <a:buFont typeface="Wingdings" panose="05000000000000000000" pitchFamily="2" charset="2"/>
              <a:buChar char="v"/>
            </a:pPr>
            <a:r>
              <a:rPr lang="mn-MN" sz="1200" dirty="0">
                <a:latin typeface="Arial" panose="020B0604020202020204" pitchFamily="34" charset="0"/>
                <a:cs typeface="Arial" panose="020B0604020202020204" pitchFamily="34" charset="0"/>
              </a:rPr>
              <a:t>Төсвийн урсгал зарлагыг үр дүнд суурилсан арга аргачлалаар, хэмнэлттэй, үр ашигтай байхаар төлөвлөсөн эсэх;</a:t>
            </a:r>
          </a:p>
          <a:p>
            <a:pPr marL="285750" indent="-285750">
              <a:buFont typeface="Wingdings" panose="05000000000000000000" pitchFamily="2" charset="2"/>
              <a:buChar char="v"/>
            </a:pPr>
            <a:r>
              <a:rPr lang="mn-MN" sz="1200" dirty="0">
                <a:latin typeface="Arial" panose="020B0604020202020204" pitchFamily="34" charset="0"/>
                <a:cs typeface="Arial" panose="020B0604020202020204" pitchFamily="34" charset="0"/>
              </a:rPr>
              <a:t>Улсын төсвийн хөрөнгө оруулалтаар санхүүжүүлэх төсөл, арга хэмжээг хөгжлийн бодлогын баримт бичигт нийцүүлэн, ач холбогдлоор эрэмбэлж, хууль болон эдийн засгийн үр өгөөжтэй байх шаардлагад нийцүүлэн төлөвлөсөн эсэх;</a:t>
            </a:r>
          </a:p>
          <a:p>
            <a:pPr marL="285750" indent="-285750">
              <a:buFont typeface="Wingdings" panose="05000000000000000000" pitchFamily="2" charset="2"/>
              <a:buChar char="v"/>
            </a:pPr>
            <a:r>
              <a:rPr lang="mn-MN" sz="1200" dirty="0">
                <a:latin typeface="Arial" panose="020B0604020202020204" pitchFamily="34" charset="0"/>
                <a:cs typeface="Arial" panose="020B0604020202020204" pitchFamily="34" charset="0"/>
              </a:rPr>
              <a:t>Төсвийн санхүүжүүлэх эх үүсвэрийн дутагдлыг нөхөх өрийн хэмжээг тогтоохдоо тусгай шаардлага хууль тогтоомжид нийцүүлж боловсруулсан эсэх;</a:t>
            </a:r>
          </a:p>
          <a:p>
            <a:pPr marL="285750" indent="-285750">
              <a:buFont typeface="Wingdings" panose="05000000000000000000" pitchFamily="2" charset="2"/>
              <a:buChar char="v"/>
            </a:pPr>
            <a:r>
              <a:rPr lang="mn-MN" sz="1200" dirty="0">
                <a:latin typeface="Arial" panose="020B0604020202020204" pitchFamily="34" charset="0"/>
                <a:cs typeface="Arial" panose="020B0604020202020204" pitchFamily="34" charset="0"/>
              </a:rPr>
              <a:t>Төсвийн төслийн тэнцвэржүүлсэн тэнцэл (ашиг, алдагдал)-ийг үндэслэлтэй тооцож, хуулийн шаардлагад нийцүүлж төлөвлөсөн эсэх.</a:t>
            </a:r>
          </a:p>
        </p:txBody>
      </p:sp>
      <p:pic>
        <p:nvPicPr>
          <p:cNvPr id="2" name="Picture 2">
            <a:extLst>
              <a:ext uri="{FF2B5EF4-FFF2-40B4-BE49-F238E27FC236}">
                <a16:creationId xmlns:a16="http://schemas.microsoft.com/office/drawing/2014/main" id="{0FD50EC1-9BD1-79EC-C316-64FA99827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672" y="1920670"/>
            <a:ext cx="1358629" cy="125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51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94EC02-0313-6B06-95FF-A6D4881EB5D9}"/>
              </a:ext>
            </a:extLst>
          </p:cNvPr>
          <p:cNvSpPr txBox="1">
            <a:spLocks/>
          </p:cNvSpPr>
          <p:nvPr/>
        </p:nvSpPr>
        <p:spPr>
          <a:xfrm>
            <a:off x="1093508" y="266184"/>
            <a:ext cx="10679391" cy="400110"/>
          </a:xfrm>
          <a:prstGeom prst="rect">
            <a:avLst/>
          </a:prstGeom>
          <a:noFill/>
        </p:spPr>
        <p:txBody>
          <a:bodyPr wrap="square" rtlCol="0" anchor="ctr">
            <a:spAutoFit/>
          </a:bodyPr>
          <a:lstStyle/>
          <a:p>
            <a:r>
              <a:rPr lang="mn-MN" sz="2000" b="1">
                <a:solidFill>
                  <a:schemeClr val="bg1"/>
                </a:solidFill>
                <a:latin typeface="Roboto" panose="02000000000000000000" pitchFamily="2" charset="0"/>
                <a:ea typeface="Roboto" panose="02000000000000000000" pitchFamily="2" charset="0"/>
                <a:cs typeface="Roboto" panose="02000000000000000000" pitchFamily="2" charset="0"/>
              </a:rPr>
              <a:t>АУДИТЫН ЗОРИЛТ, ХАМАРСАН ХҮРЭЭ, СТАНДАРТ, АРГА ЗҮЙН ТАЛААРХ МЭДЭГДЭЛ</a:t>
            </a:r>
          </a:p>
        </p:txBody>
      </p:sp>
      <p:sp>
        <p:nvSpPr>
          <p:cNvPr id="6" name="TextBox 5">
            <a:extLst>
              <a:ext uri="{FF2B5EF4-FFF2-40B4-BE49-F238E27FC236}">
                <a16:creationId xmlns:a16="http://schemas.microsoft.com/office/drawing/2014/main" id="{196524FE-260F-75DB-525D-BAA198865DB9}"/>
              </a:ext>
            </a:extLst>
          </p:cNvPr>
          <p:cNvSpPr txBox="1"/>
          <p:nvPr/>
        </p:nvSpPr>
        <p:spPr>
          <a:xfrm>
            <a:off x="1258668" y="1095438"/>
            <a:ext cx="3609975" cy="369332"/>
          </a:xfrm>
          <a:prstGeom prst="rect">
            <a:avLst/>
          </a:prstGeom>
          <a:noFill/>
        </p:spPr>
        <p:txBody>
          <a:bodyPr wrap="square">
            <a:spAutoFit/>
          </a:bodyPr>
          <a:lstStyle/>
          <a:p>
            <a:pPr algn="ctr"/>
            <a:r>
              <a:rPr lang="mn-MN" dirty="0">
                <a:solidFill>
                  <a:srgbClr val="073E90"/>
                </a:solidFill>
                <a:latin typeface="Arial" panose="020B0604020202020204" pitchFamily="34" charset="0"/>
                <a:cs typeface="Arial" panose="020B0604020202020204" pitchFamily="34" charset="0"/>
              </a:rPr>
              <a:t>АУДИТЫН ХАМАРСАН ХҮРЭЭ</a:t>
            </a:r>
            <a:endParaRPr lang="en-US" dirty="0">
              <a:solidFill>
                <a:srgbClr val="073E9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FBFE991-E61B-E20F-0CAC-902F8CC02341}"/>
              </a:ext>
            </a:extLst>
          </p:cNvPr>
          <p:cNvSpPr txBox="1"/>
          <p:nvPr/>
        </p:nvSpPr>
        <p:spPr>
          <a:xfrm>
            <a:off x="6433203" y="2047425"/>
            <a:ext cx="4947892" cy="2246769"/>
          </a:xfrm>
          <a:prstGeom prst="rect">
            <a:avLst/>
          </a:prstGeom>
          <a:noFill/>
        </p:spPr>
        <p:txBody>
          <a:bodyPr wrap="square">
            <a:spAutoFit/>
          </a:bodyPr>
          <a:lstStyle/>
          <a:p>
            <a:pPr algn="just"/>
            <a:r>
              <a:rPr lang="mn-MN" sz="1400" dirty="0">
                <a:latin typeface="Arial" panose="020B0604020202020204" pitchFamily="34" charset="0"/>
                <a:cs typeface="Arial" panose="020B0604020202020204" pitchFamily="34" charset="0"/>
              </a:rPr>
              <a:t>Аудитыг Монгол Улсын нэгдсэн төсөв /улсын төсөв, Нийгмийн даатгалын сан, Эрүүл мэндийн даатгалын сан, Үндэсний баялгийн сан, орон нутгийн төсвийн суурь орлого, зарлага/-ийн 2025 оны төсвийн төсөл, 2022, 2023, 2024 оны батлагдсан төсөв /тодотгосон/, төсвийн  гүйцэтгэл /урьдчилсан/, төсвийн ерөнхийлөн захирагчид болон төсөл, хөтөлбөрүүдийн үйл ажиллагааны үр дүнгийн үзүүлэлтүүд, төрийн болон төрийн өмчийн оролцоотой хуулийн этгээдүүдийн үйл ажиллагааг хамруулан гүйцэтгэв. </a:t>
            </a:r>
            <a:endParaRPr lang="en-US"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E938CC5-2DE0-9BA7-E8F8-2F29EF7B0E33}"/>
              </a:ext>
            </a:extLst>
          </p:cNvPr>
          <p:cNvPicPr>
            <a:picLocks noChangeAspect="1"/>
          </p:cNvPicPr>
          <p:nvPr/>
        </p:nvPicPr>
        <p:blipFill rotWithShape="1">
          <a:blip r:embed="rId2"/>
          <a:srcRect l="30899" t="12463" r="33359" b="53751"/>
          <a:stretch/>
        </p:blipFill>
        <p:spPr>
          <a:xfrm>
            <a:off x="136297" y="1659285"/>
            <a:ext cx="5854719" cy="3539430"/>
          </a:xfrm>
          <a:prstGeom prst="rect">
            <a:avLst/>
          </a:prstGeom>
        </p:spPr>
      </p:pic>
    </p:spTree>
    <p:extLst>
      <p:ext uri="{BB962C8B-B14F-4D97-AF65-F5344CB8AC3E}">
        <p14:creationId xmlns:p14="http://schemas.microsoft.com/office/powerpoint/2010/main" val="183915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A3D89B-B820-9945-C111-42C3E260F045}"/>
              </a:ext>
            </a:extLst>
          </p:cNvPr>
          <p:cNvSpPr txBox="1">
            <a:spLocks/>
          </p:cNvSpPr>
          <p:nvPr/>
        </p:nvSpPr>
        <p:spPr>
          <a:xfrm>
            <a:off x="1093509" y="112296"/>
            <a:ext cx="10276782" cy="707886"/>
          </a:xfrm>
          <a:prstGeom prst="rect">
            <a:avLst/>
          </a:prstGeom>
          <a:noFill/>
        </p:spPr>
        <p:txBody>
          <a:bodyPr wrap="square" rtlCol="0" anchor="ctr">
            <a:spAutoFit/>
          </a:bodyPr>
          <a:lstStyle/>
          <a:p>
            <a:pPr algn="ctr"/>
            <a:r>
              <a:rPr lang="mn-MN" sz="2000" b="1" dirty="0">
                <a:solidFill>
                  <a:schemeClr val="bg1"/>
                </a:solidFill>
                <a:latin typeface="Roboto" panose="02000000000000000000" pitchFamily="2" charset="0"/>
                <a:ea typeface="Roboto" panose="02000000000000000000" pitchFamily="2" charset="0"/>
                <a:cs typeface="Roboto" panose="02000000000000000000" pitchFamily="2" charset="0"/>
              </a:rPr>
              <a:t>БҮЛЭГ 2: ТӨСВИЙН ТӨСӨЛ НЬ ҮНДЭСНИЙ АЮУЛГҮЙ БАЙДЛЫН БОЛОН МОНГОЛ УЛСЫН ХӨГЖЛИЙН БОДЛОГУУДТАЙ НИЙЦСЭН БАЙДАЛ</a:t>
            </a:r>
          </a:p>
        </p:txBody>
      </p:sp>
      <p:sp>
        <p:nvSpPr>
          <p:cNvPr id="7" name="Rectangle: Rounded Corners 6">
            <a:extLst>
              <a:ext uri="{FF2B5EF4-FFF2-40B4-BE49-F238E27FC236}">
                <a16:creationId xmlns:a16="http://schemas.microsoft.com/office/drawing/2014/main" id="{9D017943-7A2B-7B77-5908-041D986FC5EC}"/>
              </a:ext>
            </a:extLst>
          </p:cNvPr>
          <p:cNvSpPr/>
          <p:nvPr/>
        </p:nvSpPr>
        <p:spPr>
          <a:xfrm>
            <a:off x="821703" y="1338606"/>
            <a:ext cx="10548594" cy="803703"/>
          </a:xfrm>
          <a:prstGeom prst="roundRect">
            <a:avLst/>
          </a:prstGeom>
          <a:solidFill>
            <a:schemeClr val="accent1">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n-MN" sz="1600" i="0" dirty="0">
                <a:solidFill>
                  <a:srgbClr val="000000"/>
                </a:solidFill>
                <a:effectLst/>
                <a:latin typeface="Arial" panose="020B0604020202020204" pitchFamily="34" charset="0"/>
              </a:rPr>
              <a:t>МОНГОЛ УЛСЫН 2025 ОНЫ ТӨСВИЙН ТӨСӨЛ НЬ УРТ ХУГАЦААНЫ ХӨГЖЛИЙН БОЛОН ҮНДЭСНИЙ АЮУЛГҮЙ БАЙДЛЫН БОДЛОГОД НИЙЦСЭН БОЛОВЧ УЛСЫН ХӨГЖЛИЙН ЖИЛИЙН ТӨЛӨВЛӨГӨӨГ ХЭРЭГЖҮҮЛЭХЭД ЧИГЛЭСЭН ЭСЭХИЙГ ДҮГНЭХ БОЛОМЖГҮЙ БАЙНА </a:t>
            </a:r>
            <a:endParaRPr lang="en-US" sz="1600" dirty="0"/>
          </a:p>
        </p:txBody>
      </p:sp>
      <p:sp>
        <p:nvSpPr>
          <p:cNvPr id="35" name="TextBox 34">
            <a:extLst>
              <a:ext uri="{FF2B5EF4-FFF2-40B4-BE49-F238E27FC236}">
                <a16:creationId xmlns:a16="http://schemas.microsoft.com/office/drawing/2014/main" id="{D88C1043-F821-0598-1BD8-DB2636FAF483}"/>
              </a:ext>
            </a:extLst>
          </p:cNvPr>
          <p:cNvSpPr txBox="1"/>
          <p:nvPr/>
        </p:nvSpPr>
        <p:spPr>
          <a:xfrm>
            <a:off x="2924170" y="3555831"/>
            <a:ext cx="8446121" cy="2462213"/>
          </a:xfrm>
          <a:prstGeom prst="rect">
            <a:avLst/>
          </a:prstGeom>
          <a:noFill/>
        </p:spPr>
        <p:txBody>
          <a:bodyPr wrap="square">
            <a:spAutoFit/>
          </a:bodyPr>
          <a:lstStyle/>
          <a:p>
            <a:pPr algn="just"/>
            <a:r>
              <a:rPr lang="mn-MN" sz="1400" dirty="0">
                <a:effectLst/>
                <a:latin typeface="Arial" panose="020B0604020202020204" pitchFamily="34" charset="0"/>
                <a:ea typeface="Yu Mincho" panose="02020400000000000000" pitchFamily="18" charset="-128"/>
              </a:rPr>
              <a:t>Монгол Улсын Их Хурлын 2010 оны 48 дугаар тогтоолоор баталсан “Монгол Улсын Үндэсний аюулгүй байдлын үзэл баримтлал”-ын 4.3.1-д “</a:t>
            </a:r>
            <a:r>
              <a:rPr lang="mn-MN" sz="1400" i="1" dirty="0">
                <a:effectLst/>
                <a:latin typeface="Arial" panose="020B0604020202020204" pitchFamily="34" charset="0"/>
                <a:ea typeface="Yu Mincho" panose="02020400000000000000" pitchFamily="18" charset="-128"/>
              </a:rPr>
              <a:t>Үндэсний аюулгүй байдлын үзэл баримтлалын хэрэгжилтэд хяналт, дүн шинжилгээ хийх, аюулгүй байдлын нөхцөл байдалд үнэлгээ өгөх шалгуур үзүүлэлтүүдийг Үндэсний аюулгүй байдлын зөвлөл боловсруулна</a:t>
            </a:r>
            <a:r>
              <a:rPr lang="mn-MN" sz="1400" dirty="0">
                <a:effectLst/>
                <a:latin typeface="Arial" panose="020B0604020202020204" pitchFamily="34" charset="0"/>
                <a:ea typeface="Yu Mincho" panose="02020400000000000000" pitchFamily="18" charset="-128"/>
              </a:rPr>
              <a:t>” гэж заасан байна. </a:t>
            </a:r>
          </a:p>
          <a:p>
            <a:pPr algn="just"/>
            <a:r>
              <a:rPr lang="mn-MN" sz="1400" dirty="0">
                <a:effectLst/>
                <a:latin typeface="Arial" panose="020B0604020202020204" pitchFamily="34" charset="0"/>
                <a:ea typeface="Yu Mincho" panose="02020400000000000000" pitchFamily="18" charset="-128"/>
              </a:rPr>
              <a:t>Өмнөх аудитаар төсвийн төслийг үндэсний аюулгүй байдлын бодлогод нийцсэн эсэхийг үнэлж, дүгнэх аргачлал, шалгуур үзүүлэлтийг холбогдох хууль, Үндэсний аюулгүй байдлын үзэл баримтлалд тусгах талаар өгсөн </a:t>
            </a:r>
            <a:r>
              <a:rPr lang="mn-MN" sz="1400" i="1" dirty="0">
                <a:solidFill>
                  <a:srgbClr val="C00000"/>
                </a:solidFill>
                <a:effectLst/>
                <a:latin typeface="Arial" panose="020B0604020202020204" pitchFamily="34" charset="0"/>
                <a:ea typeface="Yu Mincho" panose="02020400000000000000" pitchFamily="18" charset="-128"/>
              </a:rPr>
              <a:t>зөвлөмж хэрэгжээгүй </a:t>
            </a:r>
            <a:r>
              <a:rPr lang="mn-MN" sz="1400" dirty="0">
                <a:effectLst/>
                <a:latin typeface="Arial" panose="020B0604020202020204" pitchFamily="34" charset="0"/>
                <a:ea typeface="Yu Mincho" panose="02020400000000000000" pitchFamily="18" charset="-128"/>
              </a:rPr>
              <a:t>байна. </a:t>
            </a:r>
          </a:p>
          <a:p>
            <a:pPr algn="just"/>
            <a:endParaRPr lang="mn-MN" sz="1400" dirty="0">
              <a:effectLst/>
              <a:latin typeface="Arial" panose="020B0604020202020204" pitchFamily="34" charset="0"/>
              <a:ea typeface="Yu Mincho" panose="02020400000000000000" pitchFamily="18" charset="-128"/>
            </a:endParaRPr>
          </a:p>
          <a:p>
            <a:pPr algn="just"/>
            <a:r>
              <a:rPr lang="mn-MN" sz="1400" dirty="0">
                <a:effectLst/>
                <a:latin typeface="Arial" panose="020B0604020202020204" pitchFamily="34" charset="0"/>
                <a:ea typeface="Yu Mincho" panose="02020400000000000000" pitchFamily="18" charset="-128"/>
              </a:rPr>
              <a:t>Иймд төсвийн төсөлд 2025 онд хэрэгжүүлэхээр тусгасан хөтөлбөр, хөтөлбөрийн үр дүнгийн үзүүлэлт Үндэсний аюулгүй байдлын тухай хуулийн 3 дугаар зүйлд заасан “аюулгүй байдал”-ыг хангахад чиглэсэн эсэхэд </a:t>
            </a:r>
            <a:r>
              <a:rPr lang="mn-MN" sz="1400" dirty="0">
                <a:latin typeface="Arial" panose="020B0604020202020204" pitchFamily="34" charset="0"/>
                <a:ea typeface="Yu Mincho" panose="02020400000000000000" pitchFamily="18" charset="-128"/>
              </a:rPr>
              <a:t>иж бүрэн дүгнэлт өгөх боломж хязгаарлагдмал байна</a:t>
            </a:r>
            <a:r>
              <a:rPr lang="mn-MN" sz="1400" dirty="0">
                <a:effectLst/>
                <a:latin typeface="Arial" panose="020B0604020202020204" pitchFamily="34" charset="0"/>
                <a:ea typeface="Yu Mincho" panose="02020400000000000000" pitchFamily="18" charset="-128"/>
              </a:rPr>
              <a:t>.</a:t>
            </a:r>
          </a:p>
        </p:txBody>
      </p:sp>
      <p:sp>
        <p:nvSpPr>
          <p:cNvPr id="36" name="TextBox 35">
            <a:extLst>
              <a:ext uri="{FF2B5EF4-FFF2-40B4-BE49-F238E27FC236}">
                <a16:creationId xmlns:a16="http://schemas.microsoft.com/office/drawing/2014/main" id="{9400656E-462A-6E17-EA3B-1A2FE86CECFA}"/>
              </a:ext>
            </a:extLst>
          </p:cNvPr>
          <p:cNvSpPr txBox="1"/>
          <p:nvPr/>
        </p:nvSpPr>
        <p:spPr>
          <a:xfrm>
            <a:off x="2924171" y="2524044"/>
            <a:ext cx="8446121" cy="584775"/>
          </a:xfrm>
          <a:prstGeom prst="rect">
            <a:avLst/>
          </a:prstGeom>
          <a:noFill/>
        </p:spPr>
        <p:txBody>
          <a:bodyPr wrap="square">
            <a:spAutoFit/>
          </a:bodyPr>
          <a:lstStyle/>
          <a:p>
            <a:pPr algn="just"/>
            <a:r>
              <a:rPr lang="mn-MN" sz="1600" dirty="0">
                <a:effectLst/>
                <a:latin typeface="Arial" panose="020B0604020202020204" pitchFamily="34" charset="0"/>
                <a:ea typeface="Yu Mincho" panose="02020400000000000000" pitchFamily="18" charset="-128"/>
              </a:rPr>
              <a:t>Монгол Улсын 2025 төсвийн төслийг боловсруулахад чиглэсэн бодлого нь </a:t>
            </a:r>
            <a:r>
              <a:rPr lang="mn-MN" sz="1600" i="1" dirty="0">
                <a:solidFill>
                  <a:srgbClr val="C00000"/>
                </a:solidFill>
                <a:latin typeface="Arial" panose="020B0604020202020204" pitchFamily="34" charset="0"/>
                <a:ea typeface="Yu Mincho" panose="02020400000000000000" pitchFamily="18" charset="-128"/>
              </a:rPr>
              <a:t>үндэсний аюулгүй байдлын үзэл баримтлалд агуулгаараа нийцэж </a:t>
            </a:r>
            <a:r>
              <a:rPr lang="mn-MN" sz="1600" dirty="0">
                <a:effectLst/>
                <a:latin typeface="Arial" panose="020B0604020202020204" pitchFamily="34" charset="0"/>
                <a:ea typeface="Yu Mincho" panose="02020400000000000000" pitchFamily="18" charset="-128"/>
              </a:rPr>
              <a:t>байна. </a:t>
            </a:r>
            <a:endParaRPr lang="en-US" sz="1600" dirty="0"/>
          </a:p>
        </p:txBody>
      </p:sp>
      <p:pic>
        <p:nvPicPr>
          <p:cNvPr id="60" name="Picture 59" descr="A paper with a pen and a seal&#10;&#10;Description automatically generated">
            <a:extLst>
              <a:ext uri="{FF2B5EF4-FFF2-40B4-BE49-F238E27FC236}">
                <a16:creationId xmlns:a16="http://schemas.microsoft.com/office/drawing/2014/main" id="{611E5154-F10F-E278-989B-52FB7F4C7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99" y="2971056"/>
            <a:ext cx="2359576" cy="2479446"/>
          </a:xfrm>
          <a:prstGeom prst="rect">
            <a:avLst/>
          </a:prstGeom>
        </p:spPr>
      </p:pic>
    </p:spTree>
    <p:extLst>
      <p:ext uri="{BB962C8B-B14F-4D97-AF65-F5344CB8AC3E}">
        <p14:creationId xmlns:p14="http://schemas.microsoft.com/office/powerpoint/2010/main" val="377979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A3D89B-B820-9945-C111-42C3E260F045}"/>
              </a:ext>
            </a:extLst>
          </p:cNvPr>
          <p:cNvSpPr txBox="1">
            <a:spLocks/>
          </p:cNvSpPr>
          <p:nvPr/>
        </p:nvSpPr>
        <p:spPr>
          <a:xfrm>
            <a:off x="1093509" y="266184"/>
            <a:ext cx="8393790" cy="400110"/>
          </a:xfrm>
          <a:prstGeom prst="rect">
            <a:avLst/>
          </a:prstGeom>
          <a:noFill/>
        </p:spPr>
        <p:txBody>
          <a:bodyPr wrap="square" rtlCol="0" anchor="ctr">
            <a:spAutoFit/>
          </a:bodyPr>
          <a:lstStyle/>
          <a:p>
            <a:r>
              <a:rPr lang="mn-MN" sz="2000" b="1">
                <a:solidFill>
                  <a:schemeClr val="bg1"/>
                </a:solidFill>
                <a:latin typeface="Roboto" panose="02000000000000000000" pitchFamily="2" charset="0"/>
                <a:ea typeface="Roboto" panose="02000000000000000000" pitchFamily="2" charset="0"/>
                <a:cs typeface="Roboto" panose="02000000000000000000" pitchFamily="2" charset="0"/>
              </a:rPr>
              <a:t>БҮЛЭГ 2: БОДЛОГЫН ТАЛААР</a:t>
            </a:r>
          </a:p>
        </p:txBody>
      </p:sp>
      <p:pic>
        <p:nvPicPr>
          <p:cNvPr id="4" name="Picture 3">
            <a:extLst>
              <a:ext uri="{FF2B5EF4-FFF2-40B4-BE49-F238E27FC236}">
                <a16:creationId xmlns:a16="http://schemas.microsoft.com/office/drawing/2014/main" id="{C02A46B2-2633-1230-62EC-78B3939907C7}"/>
              </a:ext>
            </a:extLst>
          </p:cNvPr>
          <p:cNvPicPr>
            <a:picLocks noChangeAspect="1"/>
          </p:cNvPicPr>
          <p:nvPr/>
        </p:nvPicPr>
        <p:blipFill>
          <a:blip r:embed="rId3"/>
          <a:srcRect r="139" b="6713"/>
          <a:stretch/>
        </p:blipFill>
        <p:spPr>
          <a:xfrm>
            <a:off x="5056251" y="1264151"/>
            <a:ext cx="6607770" cy="4970327"/>
          </a:xfrm>
          <a:prstGeom prst="rect">
            <a:avLst/>
          </a:prstGeom>
        </p:spPr>
      </p:pic>
      <p:sp>
        <p:nvSpPr>
          <p:cNvPr id="6" name="TextBox 5">
            <a:extLst>
              <a:ext uri="{FF2B5EF4-FFF2-40B4-BE49-F238E27FC236}">
                <a16:creationId xmlns:a16="http://schemas.microsoft.com/office/drawing/2014/main" id="{8DBAEE7D-F1B8-3372-82FD-00C28D371603}"/>
              </a:ext>
            </a:extLst>
          </p:cNvPr>
          <p:cNvSpPr txBox="1"/>
          <p:nvPr/>
        </p:nvSpPr>
        <p:spPr>
          <a:xfrm>
            <a:off x="401574" y="1349121"/>
            <a:ext cx="4654677" cy="995144"/>
          </a:xfrm>
          <a:prstGeom prst="rect">
            <a:avLst/>
          </a:prstGeom>
          <a:noFill/>
        </p:spPr>
        <p:txBody>
          <a:bodyPr wrap="square">
            <a:spAutoFit/>
          </a:bodyPr>
          <a:lstStyle/>
          <a:p>
            <a:pPr>
              <a:spcAft>
                <a:spcPts val="800"/>
              </a:spcAft>
            </a:pPr>
            <a:r>
              <a:rPr lang="mn-MN" b="1" kern="100">
                <a:solidFill>
                  <a:srgbClr val="44546A"/>
                </a:solidFill>
                <a:effectLst/>
                <a:latin typeface="Arial" panose="020B0604020202020204" pitchFamily="34" charset="0"/>
                <a:ea typeface="Calibri" panose="020F0502020204030204" pitchFamily="34" charset="0"/>
                <a:cs typeface="Arial" panose="020B0604020202020204" pitchFamily="34" charset="0"/>
              </a:rPr>
              <a:t>Монгол Улсын хөгжлийн бодлого болон төсөв хоорондын уялдаа </a:t>
            </a:r>
          </a:p>
          <a:p>
            <a:pPr>
              <a:spcAft>
                <a:spcPts val="800"/>
              </a:spcAft>
            </a:pPr>
            <a:r>
              <a:rPr lang="mn-MN" sz="1600" kern="100">
                <a:solidFill>
                  <a:srgbClr val="44546A"/>
                </a:solidFill>
                <a:effectLst/>
                <a:latin typeface="Arial" panose="020B0604020202020204" pitchFamily="34" charset="0"/>
                <a:ea typeface="Calibri" panose="020F0502020204030204" pitchFamily="34" charset="0"/>
                <a:cs typeface="Arial" panose="020B0604020202020204" pitchFamily="34" charset="0"/>
              </a:rPr>
              <a:t>/тэрбум төгрөг/</a:t>
            </a:r>
            <a:endParaRPr lang="en-US" sz="1600">
              <a:solidFill>
                <a:srgbClr val="44546A"/>
              </a:solidFill>
              <a:effectLst/>
              <a:latin typeface="Calibri" panose="020F0502020204030204" pitchFamily="34" charset="0"/>
              <a:ea typeface="Yu Mincho" panose="02020400000000000000" pitchFamily="18" charset="-128"/>
              <a:cs typeface="Arial" panose="020B0604020202020204" pitchFamily="34" charset="0"/>
            </a:endParaRPr>
          </a:p>
        </p:txBody>
      </p:sp>
      <p:sp>
        <p:nvSpPr>
          <p:cNvPr id="9" name="TextBox 8">
            <a:extLst>
              <a:ext uri="{FF2B5EF4-FFF2-40B4-BE49-F238E27FC236}">
                <a16:creationId xmlns:a16="http://schemas.microsoft.com/office/drawing/2014/main" id="{5EE2470B-18A5-ABAD-DB33-98AB0BF7D5CF}"/>
              </a:ext>
            </a:extLst>
          </p:cNvPr>
          <p:cNvSpPr txBox="1"/>
          <p:nvPr/>
        </p:nvSpPr>
        <p:spPr>
          <a:xfrm>
            <a:off x="401574" y="2497799"/>
            <a:ext cx="4370451" cy="3970318"/>
          </a:xfrm>
          <a:prstGeom prst="rect">
            <a:avLst/>
          </a:prstGeom>
          <a:noFill/>
        </p:spPr>
        <p:txBody>
          <a:bodyPr wrap="square">
            <a:spAutoFit/>
          </a:bodyPr>
          <a:lstStyle/>
          <a:p>
            <a:pPr algn="just"/>
            <a:r>
              <a:rPr lang="mn-MN" sz="1600" dirty="0">
                <a:latin typeface="Arial" panose="020B0604020202020204" pitchFamily="34" charset="0"/>
                <a:cs typeface="Arial" panose="020B0604020202020204" pitchFamily="34" charset="0"/>
              </a:rPr>
              <a:t>Монгол Улсын 2025 оны төсвийн төслийг Монгол Улсын урт болон дунд хугацааны хөгжлийн бодлого, Засгийн газрын 2024-2028 оны үйл ажиллагааны хөтөлбөртэй нийцүүлэн нийт арга хэмжээнээс 65-ыг бүрэн, 366-г агуулгын хувьд хэсэгчлэн санхүүжүүлэхээр тусгасан байна.</a:t>
            </a:r>
          </a:p>
          <a:p>
            <a:pPr algn="just"/>
            <a:endParaRPr lang="mn-MN" sz="1600" dirty="0">
              <a:latin typeface="Arial" panose="020B0604020202020204" pitchFamily="34" charset="0"/>
              <a:cs typeface="Arial" panose="020B0604020202020204" pitchFamily="34" charset="0"/>
            </a:endParaRPr>
          </a:p>
          <a:p>
            <a:pPr algn="just" fontAlgn="base"/>
            <a:r>
              <a:rPr lang="mn-MN" sz="1600" dirty="0">
                <a:latin typeface="Arial" panose="020B0604020202020204" pitchFamily="34" charset="0"/>
                <a:cs typeface="Arial" panose="020B0604020202020204" pitchFamily="34" charset="0"/>
              </a:rPr>
              <a:t>Хөгжлийн жилийн төлөвлөгөөний төслийг УИХ-д өргөн мэдүүлж, хэлэлцүүлж байгаагаас </a:t>
            </a:r>
            <a:r>
              <a:rPr lang="mn-MN" sz="1400" i="1" dirty="0">
                <a:solidFill>
                  <a:srgbClr val="C00000"/>
                </a:solidFill>
                <a:latin typeface="Arial" panose="020B0604020202020204" pitchFamily="34" charset="0"/>
                <a:ea typeface="Yu Mincho" panose="02020400000000000000" pitchFamily="18" charset="-128"/>
              </a:rPr>
              <a:t>Монгол Улсын 2025 оны төсвийн төслийг улсын хөгжлийн жилийн төлөвлөгөөтэй  нийцсэн эсэхийг харьцуулан дүгнэх боломжгүй</a:t>
            </a:r>
            <a:r>
              <a:rPr lang="mn-MN" sz="1600" dirty="0">
                <a:latin typeface="Arial" panose="020B0604020202020204" pitchFamily="34" charset="0"/>
                <a:cs typeface="Arial" panose="020B0604020202020204" pitchFamily="34" charset="0"/>
              </a:rPr>
              <a:t> байна. </a:t>
            </a:r>
          </a:p>
          <a:p>
            <a:pPr algn="just"/>
            <a:endParaRPr lang="mn-MN"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8A53218-CCBD-C32A-D562-E9C7EC612DC5}"/>
              </a:ext>
            </a:extLst>
          </p:cNvPr>
          <p:cNvSpPr txBox="1"/>
          <p:nvPr/>
        </p:nvSpPr>
        <p:spPr>
          <a:xfrm>
            <a:off x="5056251" y="6210752"/>
            <a:ext cx="6096000" cy="276999"/>
          </a:xfrm>
          <a:prstGeom prst="rect">
            <a:avLst/>
          </a:prstGeom>
          <a:noFill/>
        </p:spPr>
        <p:txBody>
          <a:bodyPr wrap="square">
            <a:spAutoFit/>
          </a:bodyPr>
          <a:lstStyle/>
          <a:p>
            <a:pPr marL="457200" algn="r">
              <a:spcBef>
                <a:spcPts val="600"/>
              </a:spcBef>
              <a:spcAft>
                <a:spcPts val="600"/>
              </a:spcAft>
              <a:tabLst>
                <a:tab pos="270510" algn="l"/>
              </a:tabLst>
            </a:pPr>
            <a:r>
              <a:rPr lang="mn-MN" sz="1200">
                <a:effectLst/>
                <a:latin typeface="Arial" panose="020B0604020202020204" pitchFamily="34" charset="0"/>
                <a:ea typeface="Yu Mincho" panose="02020400000000000000" pitchFamily="18" charset="-128"/>
              </a:rPr>
              <a:t>Эх сурвалж: </a:t>
            </a:r>
            <a:r>
              <a:rPr lang="mn-MN" sz="1200" i="1">
                <a:effectLst/>
                <a:latin typeface="Arial" panose="020B0604020202020204" pitchFamily="34" charset="0"/>
                <a:ea typeface="Yu Mincho" panose="02020400000000000000" pitchFamily="18" charset="-128"/>
              </a:rPr>
              <a:t>Сангийн яам</a:t>
            </a:r>
            <a:endParaRPr lang="en-US">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322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310033-5BD2-9EA2-4A00-C6E6D629ACA7}"/>
              </a:ext>
            </a:extLst>
          </p:cNvPr>
          <p:cNvSpPr txBox="1">
            <a:spLocks/>
          </p:cNvSpPr>
          <p:nvPr/>
        </p:nvSpPr>
        <p:spPr>
          <a:xfrm>
            <a:off x="1093509" y="266184"/>
            <a:ext cx="8393790" cy="400110"/>
          </a:xfrm>
          <a:prstGeom prst="rect">
            <a:avLst/>
          </a:prstGeom>
          <a:noFill/>
        </p:spPr>
        <p:txBody>
          <a:bodyPr wrap="square" rtlCol="0" anchor="ctr">
            <a:spAutoFit/>
          </a:bodyPr>
          <a:lstStyle/>
          <a:p>
            <a:r>
              <a:rPr lang="mn-MN" sz="2000" b="1">
                <a:solidFill>
                  <a:schemeClr val="bg1"/>
                </a:solidFill>
                <a:latin typeface="Roboto" panose="02000000000000000000" pitchFamily="2" charset="0"/>
                <a:ea typeface="Roboto" panose="02000000000000000000" pitchFamily="2" charset="0"/>
                <a:cs typeface="Roboto" panose="02000000000000000000" pitchFamily="2" charset="0"/>
              </a:rPr>
              <a:t>БҮЛЭГ 3: ТУСГАЙ ШААРДЛАГЫГ ХАНГАЖ БУЙ ЭСЭХ</a:t>
            </a:r>
          </a:p>
        </p:txBody>
      </p:sp>
      <p:sp>
        <p:nvSpPr>
          <p:cNvPr id="3" name="Rectangle: Rounded Corners 2">
            <a:extLst>
              <a:ext uri="{FF2B5EF4-FFF2-40B4-BE49-F238E27FC236}">
                <a16:creationId xmlns:a16="http://schemas.microsoft.com/office/drawing/2014/main" id="{25827260-22F2-C850-1B70-A31E542FD8E0}"/>
              </a:ext>
            </a:extLst>
          </p:cNvPr>
          <p:cNvSpPr/>
          <p:nvPr/>
        </p:nvSpPr>
        <p:spPr>
          <a:xfrm>
            <a:off x="821703" y="1131212"/>
            <a:ext cx="10548594" cy="1216058"/>
          </a:xfrm>
          <a:prstGeom prst="roundRect">
            <a:avLst/>
          </a:prstGeom>
          <a:solidFill>
            <a:schemeClr val="accent1">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n-MN" sz="1600" i="0">
                <a:solidFill>
                  <a:srgbClr val="000000"/>
                </a:solidFill>
                <a:effectLst/>
                <a:latin typeface="Arial" panose="020B0604020202020204" pitchFamily="34" charset="0"/>
              </a:rPr>
              <a:t>ЗАСГИЙН ГАЗРААС УЛСЫН ИХ ХУРАЛД ӨРГӨН МЭДҮҮЛСЭН МОНГОЛ УЛСЫН 2025 ОНЫ НЭГДСЭН ТӨСВИЙН ТӨСӨЛ НЬ ТӨСВИЙН ТОГТВОРТОЙ  БАЙДЛЫН ТУХАЙ ХУУЛИЙН 6 ДУГААР ЗҮЙЛД ЗААСАН ТУСГАЙ ШААРДЛАГЫГ ХАНГАСАН БАЙНА</a:t>
            </a:r>
            <a:endParaRPr lang="en-US" sz="1600"/>
          </a:p>
        </p:txBody>
      </p:sp>
      <p:graphicFrame>
        <p:nvGraphicFramePr>
          <p:cNvPr id="5" name="Table 4">
            <a:extLst>
              <a:ext uri="{FF2B5EF4-FFF2-40B4-BE49-F238E27FC236}">
                <a16:creationId xmlns:a16="http://schemas.microsoft.com/office/drawing/2014/main" id="{BDC39F99-C848-CA84-5831-D2ABD36506E3}"/>
              </a:ext>
            </a:extLst>
          </p:cNvPr>
          <p:cNvGraphicFramePr>
            <a:graphicFrameLocks noGrp="1"/>
          </p:cNvGraphicFramePr>
          <p:nvPr>
            <p:extLst>
              <p:ext uri="{D42A27DB-BD31-4B8C-83A1-F6EECF244321}">
                <p14:modId xmlns:p14="http://schemas.microsoft.com/office/powerpoint/2010/main" val="1805974413"/>
              </p:ext>
            </p:extLst>
          </p:nvPr>
        </p:nvGraphicFramePr>
        <p:xfrm>
          <a:off x="821702" y="2542057"/>
          <a:ext cx="10548593" cy="3940225"/>
        </p:xfrm>
        <a:graphic>
          <a:graphicData uri="http://schemas.openxmlformats.org/drawingml/2006/table">
            <a:tbl>
              <a:tblPr>
                <a:tableStyleId>{ED083AE6-46FA-4A59-8FB0-9F97EB10719F}</a:tableStyleId>
              </a:tblPr>
              <a:tblGrid>
                <a:gridCol w="2694496">
                  <a:extLst>
                    <a:ext uri="{9D8B030D-6E8A-4147-A177-3AD203B41FA5}">
                      <a16:colId xmlns:a16="http://schemas.microsoft.com/office/drawing/2014/main" val="2510989629"/>
                    </a:ext>
                  </a:extLst>
                </a:gridCol>
                <a:gridCol w="3345027">
                  <a:extLst>
                    <a:ext uri="{9D8B030D-6E8A-4147-A177-3AD203B41FA5}">
                      <a16:colId xmlns:a16="http://schemas.microsoft.com/office/drawing/2014/main" val="1573349571"/>
                    </a:ext>
                  </a:extLst>
                </a:gridCol>
                <a:gridCol w="4509070">
                  <a:extLst>
                    <a:ext uri="{9D8B030D-6E8A-4147-A177-3AD203B41FA5}">
                      <a16:colId xmlns:a16="http://schemas.microsoft.com/office/drawing/2014/main" val="1218221767"/>
                    </a:ext>
                  </a:extLst>
                </a:gridCol>
              </a:tblGrid>
              <a:tr h="287692">
                <a:tc>
                  <a:txBody>
                    <a:bodyPr/>
                    <a:lstStyle/>
                    <a:p>
                      <a:pPr algn="ctr" rtl="0" fontAlgn="base"/>
                      <a:r>
                        <a:rPr lang="mn-MN" sz="1000" b="1">
                          <a:solidFill>
                            <a:schemeClr val="tx1"/>
                          </a:solidFill>
                          <a:effectLst/>
                          <a:latin typeface="Arial" panose="020B0604020202020204" pitchFamily="34" charset="0"/>
                          <a:cs typeface="Arial" panose="020B0604020202020204" pitchFamily="34" charset="0"/>
                        </a:rPr>
                        <a:t>Тусгай шаардлага </a:t>
                      </a:r>
                      <a:endParaRPr lang="mn-MN" sz="1000" b="1" i="0">
                        <a:solidFill>
                          <a:schemeClr val="tx1"/>
                        </a:solidFill>
                        <a:effectLst/>
                        <a:latin typeface="Arial" panose="020B0604020202020204" pitchFamily="34" charset="0"/>
                        <a:cs typeface="Arial" panose="020B0604020202020204" pitchFamily="34" charset="0"/>
                      </a:endParaRPr>
                    </a:p>
                  </a:txBody>
                  <a:tcPr marL="71923" marR="71923" marT="35961" marB="35961">
                    <a:solidFill>
                      <a:schemeClr val="bg1"/>
                    </a:solidFill>
                  </a:tcPr>
                </a:tc>
                <a:tc>
                  <a:txBody>
                    <a:bodyPr/>
                    <a:lstStyle/>
                    <a:p>
                      <a:pPr algn="ctr" rtl="0" fontAlgn="base"/>
                      <a:r>
                        <a:rPr lang="mn-MN" sz="1000" b="1">
                          <a:solidFill>
                            <a:schemeClr val="tx1"/>
                          </a:solidFill>
                          <a:effectLst/>
                          <a:latin typeface="Arial" panose="020B0604020202020204" pitchFamily="34" charset="0"/>
                          <a:cs typeface="Arial" panose="020B0604020202020204" pitchFamily="34" charset="0"/>
                        </a:rPr>
                        <a:t>Төсвийн төсөлд тусгасан байдал </a:t>
                      </a:r>
                      <a:endParaRPr lang="mn-MN" sz="1000" b="1" i="0">
                        <a:solidFill>
                          <a:schemeClr val="tx1"/>
                        </a:solidFill>
                        <a:effectLst/>
                        <a:latin typeface="Arial" panose="020B0604020202020204" pitchFamily="34" charset="0"/>
                        <a:cs typeface="Arial" panose="020B0604020202020204" pitchFamily="34" charset="0"/>
                      </a:endParaRPr>
                    </a:p>
                  </a:txBody>
                  <a:tcPr marL="71923" marR="71923" marT="35961" marB="35961">
                    <a:solidFill>
                      <a:schemeClr val="bg1"/>
                    </a:solidFill>
                  </a:tcPr>
                </a:tc>
                <a:tc>
                  <a:txBody>
                    <a:bodyPr/>
                    <a:lstStyle/>
                    <a:p>
                      <a:pPr algn="ctr" rtl="0" fontAlgn="base"/>
                      <a:r>
                        <a:rPr lang="mn-MN" sz="1000" b="1">
                          <a:solidFill>
                            <a:schemeClr val="tx1"/>
                          </a:solidFill>
                          <a:effectLst/>
                          <a:latin typeface="Arial" panose="020B0604020202020204" pitchFamily="34" charset="0"/>
                          <a:cs typeface="Arial" panose="020B0604020202020204" pitchFamily="34" charset="0"/>
                        </a:rPr>
                        <a:t>Шалгуурыг хангасан байдал </a:t>
                      </a:r>
                      <a:endParaRPr lang="mn-MN" sz="1000" b="1" i="0">
                        <a:solidFill>
                          <a:schemeClr val="tx1"/>
                        </a:solidFill>
                        <a:effectLst/>
                        <a:latin typeface="Arial" panose="020B0604020202020204" pitchFamily="34" charset="0"/>
                        <a:cs typeface="Arial" panose="020B0604020202020204" pitchFamily="34" charset="0"/>
                      </a:endParaRPr>
                    </a:p>
                  </a:txBody>
                  <a:tcPr marL="71923" marR="71923" marT="35961" marB="35961">
                    <a:solidFill>
                      <a:schemeClr val="bg1"/>
                    </a:solidFill>
                  </a:tcPr>
                </a:tc>
                <a:extLst>
                  <a:ext uri="{0D108BD9-81ED-4DB2-BD59-A6C34878D82A}">
                    <a16:rowId xmlns:a16="http://schemas.microsoft.com/office/drawing/2014/main" val="1088443554"/>
                  </a:ext>
                </a:extLst>
              </a:tr>
              <a:tr h="818842">
                <a:tc>
                  <a:txBody>
                    <a:bodyPr/>
                    <a:lstStyle/>
                    <a:p>
                      <a:pPr algn="just" rtl="0" fontAlgn="base"/>
                      <a:r>
                        <a:rPr lang="mn-MN" sz="1000" b="0">
                          <a:solidFill>
                            <a:schemeClr val="tx1"/>
                          </a:solidFill>
                          <a:effectLst/>
                          <a:latin typeface="Arial" panose="020B0604020202020204" pitchFamily="34" charset="0"/>
                          <a:cs typeface="Arial" panose="020B0604020202020204" pitchFamily="34" charset="0"/>
                        </a:rPr>
                        <a:t>6.1.1. Нэгдсэн төсвийн орлогыг тэнцвэржүүлсэн журмаар тооцдог байх;</a:t>
                      </a:r>
                      <a:r>
                        <a:rPr lang="mn-MN" sz="1000" b="1">
                          <a:solidFill>
                            <a:schemeClr val="tx1"/>
                          </a:solidFill>
                          <a:effectLst/>
                          <a:latin typeface="Arial" panose="020B0604020202020204" pitchFamily="34" charset="0"/>
                          <a:cs typeface="Arial" panose="020B0604020202020204" pitchFamily="34" charset="0"/>
                        </a:rPr>
                        <a:t> </a:t>
                      </a:r>
                      <a:endParaRPr lang="mn-MN" sz="1000" b="1" i="0">
                        <a:solidFill>
                          <a:schemeClr val="tx1"/>
                        </a:solidFill>
                        <a:effectLst/>
                        <a:latin typeface="Arial" panose="020B0604020202020204" pitchFamily="34" charset="0"/>
                        <a:cs typeface="Arial" panose="020B0604020202020204" pitchFamily="34" charset="0"/>
                      </a:endParaRPr>
                    </a:p>
                  </a:txBody>
                  <a:tcPr marL="71923" marR="71923" marT="35961" marB="35961" anchor="ctr">
                    <a:solidFill>
                      <a:schemeClr val="bg1"/>
                    </a:solidFill>
                  </a:tcPr>
                </a:tc>
                <a:tc>
                  <a:txBody>
                    <a:bodyPr/>
                    <a:lstStyle/>
                    <a:p>
                      <a:pPr algn="just" rtl="0" fontAlgn="base"/>
                      <a:r>
                        <a:rPr lang="mn-MN" sz="1000" b="0">
                          <a:solidFill>
                            <a:schemeClr val="tx1"/>
                          </a:solidFill>
                          <a:effectLst/>
                          <a:latin typeface="Arial" panose="020B0604020202020204" pitchFamily="34" charset="0"/>
                          <a:cs typeface="Arial" panose="020B0604020202020204" pitchFamily="34" charset="0"/>
                        </a:rPr>
                        <a:t>Төсвийн тогтвортой байдлын тухай хуулийн 11 дүгээр зүйлийн 11.1.3.а-д заасан шаардлагын дагуу зэс, нүүрсний үнийг тэнцвэржүүлсэн журмаар тооцсон бөгөөд 2025 онд зэсийн тэнцвэржүүлсэн үнийг тонн тутамд 7,491.7 ам.доллар, нүүрсний тэнцвэржүүлсэн үнийг тонн тутамд 129.0 ам.доллар байхаар тооцсон байна. </a:t>
                      </a:r>
                      <a:endParaRPr lang="mn-MN" sz="1000" b="0" i="0">
                        <a:solidFill>
                          <a:schemeClr val="tx1"/>
                        </a:solidFill>
                        <a:effectLst/>
                        <a:latin typeface="Arial" panose="020B0604020202020204" pitchFamily="34" charset="0"/>
                        <a:cs typeface="Arial" panose="020B0604020202020204" pitchFamily="34" charset="0"/>
                      </a:endParaRPr>
                    </a:p>
                  </a:txBody>
                  <a:tcPr marL="71923" marR="71923" marT="35961" marB="35961" anchor="ctr">
                    <a:solidFill>
                      <a:schemeClr val="bg1"/>
                    </a:solidFill>
                  </a:tcPr>
                </a:tc>
                <a:tc>
                  <a:txBody>
                    <a:bodyPr/>
                    <a:lstStyle/>
                    <a:p>
                      <a:pPr algn="just" rtl="0" fontAlgn="base"/>
                      <a:r>
                        <a:rPr lang="mn-MN" sz="1000" b="1">
                          <a:solidFill>
                            <a:schemeClr val="tx1"/>
                          </a:solidFill>
                          <a:effectLst/>
                          <a:latin typeface="Arial" panose="020B0604020202020204" pitchFamily="34" charset="0"/>
                          <a:cs typeface="Arial" panose="020B0604020202020204" pitchFamily="34" charset="0"/>
                        </a:rPr>
                        <a:t>Шаардлага хангасан</a:t>
                      </a:r>
                      <a:r>
                        <a:rPr lang="mn-MN" sz="1000" b="0">
                          <a:solidFill>
                            <a:schemeClr val="tx1"/>
                          </a:solidFill>
                          <a:effectLst/>
                          <a:latin typeface="Arial" panose="020B0604020202020204" pitchFamily="34" charset="0"/>
                          <a:cs typeface="Arial" panose="020B0604020202020204" pitchFamily="34" charset="0"/>
                        </a:rPr>
                        <a:t> </a:t>
                      </a:r>
                    </a:p>
                    <a:p>
                      <a:pPr algn="just" rtl="0" fontAlgn="base"/>
                      <a:r>
                        <a:rPr lang="mn-MN" sz="1000" b="0">
                          <a:solidFill>
                            <a:schemeClr val="tx1"/>
                          </a:solidFill>
                          <a:effectLst/>
                          <a:latin typeface="Arial" panose="020B0604020202020204" pitchFamily="34" charset="0"/>
                          <a:cs typeface="Arial" panose="020B0604020202020204" pitchFamily="34" charset="0"/>
                        </a:rPr>
                        <a:t>Гол нэр төрлийн эрдэс баялаг болох зэсийн баяжмалаас 2,949.7 тэрбум төгрөг буюу нийт орлогын 8 хувь, нүүрснээс 7,125.5 тэрбум төгрөг буюу нийт орлогын 19 хувийг тус тус бүрдүүлэхээр байна.  </a:t>
                      </a:r>
                    </a:p>
                    <a:p>
                      <a:pPr algn="just" rtl="0" fontAlgn="base"/>
                      <a:r>
                        <a:rPr lang="mn-MN" sz="1000" b="0">
                          <a:solidFill>
                            <a:schemeClr val="tx1"/>
                          </a:solidFill>
                          <a:effectLst/>
                          <a:latin typeface="Arial" panose="020B0604020202020204" pitchFamily="34" charset="0"/>
                          <a:cs typeface="Arial" panose="020B0604020202020204" pitchFamily="34" charset="0"/>
                        </a:rPr>
                        <a:t>Зэсийн үнийг тонн тутамд 7,491.7 ам.доллар, нүүрсний үнийг тонн тутамд 129.0 ам.доллар байхаар тооцсон байна.  </a:t>
                      </a:r>
                      <a:endParaRPr lang="mn-MN" sz="1000" b="0" i="0">
                        <a:solidFill>
                          <a:schemeClr val="tx1"/>
                        </a:solidFill>
                        <a:effectLst/>
                        <a:latin typeface="Arial" panose="020B0604020202020204" pitchFamily="34" charset="0"/>
                        <a:cs typeface="Arial" panose="020B0604020202020204" pitchFamily="34" charset="0"/>
                      </a:endParaRPr>
                    </a:p>
                  </a:txBody>
                  <a:tcPr marL="71923" marR="71923" marT="35961" marB="35961">
                    <a:solidFill>
                      <a:schemeClr val="bg1"/>
                    </a:solidFill>
                  </a:tcPr>
                </a:tc>
                <a:extLst>
                  <a:ext uri="{0D108BD9-81ED-4DB2-BD59-A6C34878D82A}">
                    <a16:rowId xmlns:a16="http://schemas.microsoft.com/office/drawing/2014/main" val="2591869721"/>
                  </a:ext>
                </a:extLst>
              </a:tr>
              <a:tr h="1150767">
                <a:tc>
                  <a:txBody>
                    <a:bodyPr/>
                    <a:lstStyle/>
                    <a:p>
                      <a:pPr algn="just" rtl="0" fontAlgn="base"/>
                      <a:r>
                        <a:rPr lang="mn-MN" sz="1000" b="0" dirty="0">
                          <a:solidFill>
                            <a:schemeClr val="tx1"/>
                          </a:solidFill>
                          <a:effectLst/>
                          <a:latin typeface="Arial" panose="020B0604020202020204" pitchFamily="34" charset="0"/>
                          <a:cs typeface="Arial" panose="020B0604020202020204" pitchFamily="34" charset="0"/>
                        </a:rPr>
                        <a:t>6.1.2. Нэгдсэн төсвийн суурь тэнцэл нь тухайн жилийн дотоодын нийт бүтээгдэхүүний хоёр буюу түүнээс дээш хувийн ашигтай байх;</a:t>
                      </a:r>
                      <a:r>
                        <a:rPr lang="mn-MN" sz="1000" b="1" dirty="0">
                          <a:solidFill>
                            <a:schemeClr val="tx1"/>
                          </a:solidFill>
                          <a:effectLst/>
                          <a:latin typeface="Arial" panose="020B0604020202020204" pitchFamily="34" charset="0"/>
                          <a:cs typeface="Arial" panose="020B0604020202020204" pitchFamily="34" charset="0"/>
                        </a:rPr>
                        <a:t> </a:t>
                      </a:r>
                      <a:endParaRPr lang="mn-MN" sz="1000" b="1" i="0" dirty="0">
                        <a:solidFill>
                          <a:schemeClr val="tx1"/>
                        </a:solidFill>
                        <a:effectLst/>
                        <a:latin typeface="Arial" panose="020B0604020202020204" pitchFamily="34" charset="0"/>
                        <a:cs typeface="Arial" panose="020B0604020202020204" pitchFamily="34" charset="0"/>
                      </a:endParaRPr>
                    </a:p>
                  </a:txBody>
                  <a:tcPr marL="71923" marR="71923" marT="35961" marB="35961" anchor="ctr">
                    <a:solidFill>
                      <a:schemeClr val="bg1"/>
                    </a:solidFill>
                  </a:tcPr>
                </a:tc>
                <a:tc>
                  <a:txBody>
                    <a:bodyPr/>
                    <a:lstStyle/>
                    <a:p>
                      <a:pPr algn="just" rtl="0" fontAlgn="base"/>
                      <a:r>
                        <a:rPr lang="mn-MN" sz="1000" b="0" dirty="0">
                          <a:solidFill>
                            <a:schemeClr val="tx1"/>
                          </a:solidFill>
                          <a:effectLst/>
                          <a:latin typeface="Arial" panose="020B0604020202020204" pitchFamily="34" charset="0"/>
                          <a:cs typeface="Arial" panose="020B0604020202020204" pitchFamily="34" charset="0"/>
                        </a:rPr>
                        <a:t>Төсвийн тогтвортой байдлын тухай хуулийн 6.1.2-т заасны дагуу нэгдсэн төсвийн суурь тэнцэл 1,901.7 тэрбум төгрөгийн ашигтай буюу ДНБ-ий 2.0 хувьтай тэнцэхээр төлөвлөсөн байна. </a:t>
                      </a:r>
                      <a:endParaRPr lang="mn-MN" sz="1000" b="0" i="0" dirty="0">
                        <a:solidFill>
                          <a:schemeClr val="tx1"/>
                        </a:solidFill>
                        <a:effectLst/>
                        <a:latin typeface="Arial" panose="020B0604020202020204" pitchFamily="34" charset="0"/>
                        <a:cs typeface="Arial" panose="020B0604020202020204" pitchFamily="34" charset="0"/>
                      </a:endParaRPr>
                    </a:p>
                  </a:txBody>
                  <a:tcPr marL="71923" marR="71923" marT="35961" marB="35961" anchor="ctr">
                    <a:solidFill>
                      <a:schemeClr val="bg1"/>
                    </a:solidFill>
                  </a:tcPr>
                </a:tc>
                <a:tc>
                  <a:txBody>
                    <a:bodyPr/>
                    <a:lstStyle/>
                    <a:p>
                      <a:pPr algn="just" rtl="0" fontAlgn="base"/>
                      <a:r>
                        <a:rPr lang="mn-MN" sz="1000" b="1">
                          <a:solidFill>
                            <a:schemeClr val="tx1"/>
                          </a:solidFill>
                          <a:effectLst/>
                          <a:latin typeface="Arial" panose="020B0604020202020204" pitchFamily="34" charset="0"/>
                          <a:cs typeface="Arial" panose="020B0604020202020204" pitchFamily="34" charset="0"/>
                        </a:rPr>
                        <a:t>Шаардлага хангасан</a:t>
                      </a:r>
                      <a:r>
                        <a:rPr lang="mn-MN" sz="1000" b="0">
                          <a:solidFill>
                            <a:schemeClr val="tx1"/>
                          </a:solidFill>
                          <a:effectLst/>
                          <a:latin typeface="Arial" panose="020B0604020202020204" pitchFamily="34" charset="0"/>
                          <a:cs typeface="Arial" panose="020B0604020202020204" pitchFamily="34" charset="0"/>
                        </a:rPr>
                        <a:t> </a:t>
                      </a:r>
                    </a:p>
                    <a:p>
                      <a:pPr algn="just" rtl="0" fontAlgn="base"/>
                      <a:r>
                        <a:rPr lang="mn-MN" sz="1000" b="0">
                          <a:solidFill>
                            <a:schemeClr val="tx1"/>
                          </a:solidFill>
                          <a:effectLst/>
                          <a:latin typeface="Arial" panose="020B0604020202020204" pitchFamily="34" charset="0"/>
                          <a:cs typeface="Arial" panose="020B0604020202020204" pitchFamily="34" charset="0"/>
                        </a:rPr>
                        <a:t>Монгол Улсын 2025 оны төсвийн төсөлд ДНБ-ийг 95,010.0 тэрбум төгрөг, тэнцвэржүүлсэн орлого ба тусламжийн дүнг 33,864.7 тэрбум төгрөг, суурь зарлагын дүнг 31,955.2 тэрбум төгрөг байхаар тус тус төлөвлөжээ.   </a:t>
                      </a:r>
                    </a:p>
                    <a:p>
                      <a:pPr algn="just" rtl="0" fontAlgn="base"/>
                      <a:r>
                        <a:rPr lang="mn-MN" sz="1000" b="0">
                          <a:solidFill>
                            <a:schemeClr val="tx1"/>
                          </a:solidFill>
                          <a:effectLst/>
                          <a:latin typeface="Arial" panose="020B0604020202020204" pitchFamily="34" charset="0"/>
                          <a:cs typeface="Arial" panose="020B0604020202020204" pitchFamily="34" charset="0"/>
                        </a:rPr>
                        <a:t>Нэгдсэн төсвийн суурь тэнцэл 1,909.5 тэрбум төгрөгийн ашигтай байгаа нь ДНБ-ийн 2.0 хувьтай тэнцэж байна.  </a:t>
                      </a:r>
                      <a:endParaRPr lang="mn-MN" sz="1000" b="0" i="0">
                        <a:solidFill>
                          <a:schemeClr val="tx1"/>
                        </a:solidFill>
                        <a:effectLst/>
                        <a:latin typeface="Arial" panose="020B0604020202020204" pitchFamily="34" charset="0"/>
                        <a:cs typeface="Arial" panose="020B0604020202020204" pitchFamily="34" charset="0"/>
                      </a:endParaRPr>
                    </a:p>
                  </a:txBody>
                  <a:tcPr marL="71923" marR="71923" marT="35961" marB="35961">
                    <a:solidFill>
                      <a:schemeClr val="bg1"/>
                    </a:solidFill>
                  </a:tcPr>
                </a:tc>
                <a:extLst>
                  <a:ext uri="{0D108BD9-81ED-4DB2-BD59-A6C34878D82A}">
                    <a16:rowId xmlns:a16="http://schemas.microsoft.com/office/drawing/2014/main" val="1622699775"/>
                  </a:ext>
                </a:extLst>
              </a:tr>
              <a:tr h="329450">
                <a:tc>
                  <a:txBody>
                    <a:bodyPr/>
                    <a:lstStyle/>
                    <a:p>
                      <a:pPr algn="just" rtl="0" fontAlgn="base"/>
                      <a:r>
                        <a:rPr lang="mn-MN" sz="1000" b="0">
                          <a:solidFill>
                            <a:schemeClr val="tx1"/>
                          </a:solidFill>
                          <a:effectLst/>
                          <a:latin typeface="Arial" panose="020B0604020202020204" pitchFamily="34" charset="0"/>
                          <a:cs typeface="Arial" panose="020B0604020202020204" pitchFamily="34" charset="0"/>
                        </a:rPr>
                        <a:t>6.1.3. Нэгдсэн төсвийн урсгал зарлагын хэмжээ тухайн жилийн дотоодын нийт бүтээгдэхүүний 30 хувиас хэтрэхгүй байх;</a:t>
                      </a:r>
                      <a:r>
                        <a:rPr lang="mn-MN" sz="1000" b="1">
                          <a:solidFill>
                            <a:schemeClr val="tx1"/>
                          </a:solidFill>
                          <a:effectLst/>
                          <a:latin typeface="Arial" panose="020B0604020202020204" pitchFamily="34" charset="0"/>
                          <a:cs typeface="Arial" panose="020B0604020202020204" pitchFamily="34" charset="0"/>
                        </a:rPr>
                        <a:t> </a:t>
                      </a:r>
                      <a:endParaRPr lang="mn-MN" sz="1000" b="1" i="0">
                        <a:solidFill>
                          <a:schemeClr val="tx1"/>
                        </a:solidFill>
                        <a:effectLst/>
                        <a:latin typeface="Arial" panose="020B0604020202020204" pitchFamily="34" charset="0"/>
                        <a:cs typeface="Arial" panose="020B0604020202020204" pitchFamily="34" charset="0"/>
                      </a:endParaRPr>
                    </a:p>
                  </a:txBody>
                  <a:tcPr marL="71923" marR="71923" marT="35961" marB="35961" anchor="ctr">
                    <a:solidFill>
                      <a:schemeClr val="bg1"/>
                    </a:solidFill>
                  </a:tcPr>
                </a:tc>
                <a:tc>
                  <a:txBody>
                    <a:bodyPr/>
                    <a:lstStyle/>
                    <a:p>
                      <a:pPr algn="just" rtl="0" fontAlgn="base"/>
                      <a:r>
                        <a:rPr lang="mn-MN" sz="1000" b="0" dirty="0">
                          <a:solidFill>
                            <a:schemeClr val="tx1"/>
                          </a:solidFill>
                          <a:effectLst/>
                          <a:latin typeface="Arial" panose="020B0604020202020204" pitchFamily="34" charset="0"/>
                          <a:cs typeface="Arial" panose="020B0604020202020204" pitchFamily="34" charset="0"/>
                        </a:rPr>
                        <a:t>Төсвийн тогтвортой байдлын тухай хуулийн 6.1.3-т заасны дагуу урсгал зарлагыг 25,899.3 тэрбум төгрөг буюу ДНБ-ий 27.2 хувьтай тэнцэхээр төлөвлөжээ. </a:t>
                      </a:r>
                      <a:endParaRPr lang="mn-MN" sz="1000" b="0" i="0" dirty="0">
                        <a:solidFill>
                          <a:schemeClr val="tx1"/>
                        </a:solidFill>
                        <a:effectLst/>
                        <a:latin typeface="Arial" panose="020B0604020202020204" pitchFamily="34" charset="0"/>
                        <a:cs typeface="Arial" panose="020B0604020202020204" pitchFamily="34" charset="0"/>
                      </a:endParaRPr>
                    </a:p>
                  </a:txBody>
                  <a:tcPr marL="71923" marR="71923" marT="35961" marB="35961" anchor="ctr">
                    <a:solidFill>
                      <a:schemeClr val="bg1"/>
                    </a:solidFill>
                  </a:tcPr>
                </a:tc>
                <a:tc>
                  <a:txBody>
                    <a:bodyPr/>
                    <a:lstStyle/>
                    <a:p>
                      <a:pPr algn="just" rtl="0" fontAlgn="base"/>
                      <a:r>
                        <a:rPr lang="mn-MN" sz="1000" b="1">
                          <a:solidFill>
                            <a:schemeClr val="tx1"/>
                          </a:solidFill>
                          <a:effectLst/>
                          <a:latin typeface="Arial" panose="020B0604020202020204" pitchFamily="34" charset="0"/>
                          <a:cs typeface="Arial" panose="020B0604020202020204" pitchFamily="34" charset="0"/>
                        </a:rPr>
                        <a:t>Шаардлага хангасан</a:t>
                      </a:r>
                      <a:r>
                        <a:rPr lang="mn-MN" sz="1000" b="0">
                          <a:solidFill>
                            <a:schemeClr val="tx1"/>
                          </a:solidFill>
                          <a:effectLst/>
                          <a:latin typeface="Arial" panose="020B0604020202020204" pitchFamily="34" charset="0"/>
                          <a:cs typeface="Arial" panose="020B0604020202020204" pitchFamily="34" charset="0"/>
                        </a:rPr>
                        <a:t> </a:t>
                      </a:r>
                    </a:p>
                    <a:p>
                      <a:pPr algn="just" rtl="0" fontAlgn="base"/>
                      <a:r>
                        <a:rPr lang="mn-MN" sz="1000" b="0">
                          <a:solidFill>
                            <a:schemeClr val="tx1"/>
                          </a:solidFill>
                          <a:effectLst/>
                          <a:latin typeface="Arial" panose="020B0604020202020204" pitchFamily="34" charset="0"/>
                          <a:cs typeface="Arial" panose="020B0604020202020204" pitchFamily="34" charset="0"/>
                        </a:rPr>
                        <a:t>Монгол Улсын 2025 оны төсвийн төсөлд нэгдсэн төсвийн урсгал зардал 26,036.4 тэрбум төгрөг байгаа нь ДНБ-ий 27.4 хувьтай тэнцэж байна. </a:t>
                      </a:r>
                      <a:endParaRPr lang="mn-MN" sz="1000" b="0" i="0">
                        <a:solidFill>
                          <a:schemeClr val="tx1"/>
                        </a:solidFill>
                        <a:effectLst/>
                        <a:latin typeface="Arial" panose="020B0604020202020204" pitchFamily="34" charset="0"/>
                        <a:cs typeface="Arial" panose="020B0604020202020204" pitchFamily="34" charset="0"/>
                      </a:endParaRPr>
                    </a:p>
                  </a:txBody>
                  <a:tcPr marL="71923" marR="71923" marT="35961" marB="35961">
                    <a:solidFill>
                      <a:schemeClr val="bg1"/>
                    </a:solidFill>
                  </a:tcPr>
                </a:tc>
                <a:extLst>
                  <a:ext uri="{0D108BD9-81ED-4DB2-BD59-A6C34878D82A}">
                    <a16:rowId xmlns:a16="http://schemas.microsoft.com/office/drawing/2014/main" val="1519636154"/>
                  </a:ext>
                </a:extLst>
              </a:tr>
              <a:tr h="827114">
                <a:tc>
                  <a:txBody>
                    <a:bodyPr/>
                    <a:lstStyle/>
                    <a:p>
                      <a:pPr algn="just" rtl="0" fontAlgn="base"/>
                      <a:r>
                        <a:rPr lang="mn-MN" sz="1000" b="0" dirty="0">
                          <a:solidFill>
                            <a:schemeClr val="tx1"/>
                          </a:solidFill>
                          <a:effectLst/>
                          <a:latin typeface="Arial" panose="020B0604020202020204" pitchFamily="34" charset="0"/>
                          <a:cs typeface="Arial" panose="020B0604020202020204" pitchFamily="34" charset="0"/>
                        </a:rPr>
                        <a:t>6.1.4. Засгийн газрын өрийн нэрлэсэн дүнгээр илэрхийлэгдсэн үлдэгдэл нь тухайн жилийн оны үнээр тооцсон ДНБ-ий 60 хувиас хэтрэхгүй байх;</a:t>
                      </a:r>
                      <a:r>
                        <a:rPr lang="mn-MN" sz="1000" b="1" dirty="0">
                          <a:solidFill>
                            <a:schemeClr val="tx1"/>
                          </a:solidFill>
                          <a:effectLst/>
                          <a:latin typeface="Arial" panose="020B0604020202020204" pitchFamily="34" charset="0"/>
                          <a:cs typeface="Arial" panose="020B0604020202020204" pitchFamily="34" charset="0"/>
                        </a:rPr>
                        <a:t> </a:t>
                      </a:r>
                      <a:endParaRPr lang="mn-MN" sz="1000" b="1" i="0" dirty="0">
                        <a:solidFill>
                          <a:schemeClr val="tx1"/>
                        </a:solidFill>
                        <a:effectLst/>
                        <a:latin typeface="Arial" panose="020B0604020202020204" pitchFamily="34" charset="0"/>
                        <a:cs typeface="Arial" panose="020B0604020202020204" pitchFamily="34" charset="0"/>
                      </a:endParaRPr>
                    </a:p>
                  </a:txBody>
                  <a:tcPr marL="71923" marR="71923" marT="35961" marB="35961" anchor="ctr">
                    <a:solidFill>
                      <a:schemeClr val="bg1"/>
                    </a:solidFill>
                  </a:tcPr>
                </a:tc>
                <a:tc>
                  <a:txBody>
                    <a:bodyPr/>
                    <a:lstStyle/>
                    <a:p>
                      <a:pPr algn="just" rtl="0" fontAlgn="base"/>
                      <a:r>
                        <a:rPr lang="mn-MN" sz="1000" b="0">
                          <a:solidFill>
                            <a:schemeClr val="tx1"/>
                          </a:solidFill>
                          <a:effectLst/>
                          <a:latin typeface="Arial" panose="020B0604020202020204" pitchFamily="34" charset="0"/>
                          <a:cs typeface="Arial" panose="020B0604020202020204" pitchFamily="34" charset="0"/>
                        </a:rPr>
                        <a:t>Төсвийн тогтвортой байдлын тухай хуулийн 6.1.4-т заасны дагуу Засгийн газрын өрийн нэрлэсэн дүнгээр илэрхийлсэн үлдэгдэл 2023-2025 онд хуульд заасан хязгаарт байхаар байна. </a:t>
                      </a:r>
                      <a:endParaRPr lang="mn-MN" sz="1000" b="0" i="0">
                        <a:solidFill>
                          <a:schemeClr val="tx1"/>
                        </a:solidFill>
                        <a:effectLst/>
                        <a:latin typeface="Arial" panose="020B0604020202020204" pitchFamily="34" charset="0"/>
                        <a:cs typeface="Arial" panose="020B0604020202020204" pitchFamily="34" charset="0"/>
                      </a:endParaRPr>
                    </a:p>
                  </a:txBody>
                  <a:tcPr marL="71923" marR="71923" marT="35961" marB="35961" anchor="ctr">
                    <a:solidFill>
                      <a:schemeClr val="bg1"/>
                    </a:solidFill>
                  </a:tcPr>
                </a:tc>
                <a:tc>
                  <a:txBody>
                    <a:bodyPr/>
                    <a:lstStyle/>
                    <a:p>
                      <a:pPr algn="just" rtl="0" fontAlgn="base"/>
                      <a:r>
                        <a:rPr lang="mn-MN" sz="1000" b="1" dirty="0">
                          <a:solidFill>
                            <a:schemeClr val="tx1"/>
                          </a:solidFill>
                          <a:effectLst/>
                          <a:latin typeface="Arial" panose="020B0604020202020204" pitchFamily="34" charset="0"/>
                          <a:cs typeface="Arial" panose="020B0604020202020204" pitchFamily="34" charset="0"/>
                        </a:rPr>
                        <a:t>Шаардлага хангасан</a:t>
                      </a:r>
                      <a:r>
                        <a:rPr lang="mn-MN" sz="1000" b="0" dirty="0">
                          <a:solidFill>
                            <a:schemeClr val="tx1"/>
                          </a:solidFill>
                          <a:effectLst/>
                          <a:latin typeface="Arial" panose="020B0604020202020204" pitchFamily="34" charset="0"/>
                          <a:cs typeface="Arial" panose="020B0604020202020204" pitchFamily="34" charset="0"/>
                        </a:rPr>
                        <a:t> </a:t>
                      </a:r>
                    </a:p>
                    <a:p>
                      <a:pPr algn="just" rtl="0" fontAlgn="base"/>
                      <a:r>
                        <a:rPr lang="mn-MN" sz="1000" b="0" dirty="0">
                          <a:solidFill>
                            <a:schemeClr val="tx1"/>
                          </a:solidFill>
                          <a:effectLst/>
                          <a:latin typeface="Arial" panose="020B0604020202020204" pitchFamily="34" charset="0"/>
                          <a:cs typeface="Arial" panose="020B0604020202020204" pitchFamily="34" charset="0"/>
                        </a:rPr>
                        <a:t>Монгол Улсын 2025 оны төсвийн төсөлд Засгийн газрын өрийн нэрлэсэн дүнгээр илэрхийлэгдсэн үлдэгдлийг 40,493.0 тэрбум төгрөг байхаар төлөвлөсөн нь 2025 оны ДНБ 95,010.0 тэрбум төгрөгийн 42.6 хувьтай тэнцэж байна. </a:t>
                      </a:r>
                      <a:endParaRPr lang="mn-MN" sz="1000" b="0" i="0" dirty="0">
                        <a:solidFill>
                          <a:schemeClr val="tx1"/>
                        </a:solidFill>
                        <a:effectLst/>
                        <a:latin typeface="Arial" panose="020B0604020202020204" pitchFamily="34" charset="0"/>
                        <a:cs typeface="Arial" panose="020B0604020202020204" pitchFamily="34" charset="0"/>
                      </a:endParaRPr>
                    </a:p>
                  </a:txBody>
                  <a:tcPr marL="71923" marR="71923" marT="35961" marB="35961">
                    <a:solidFill>
                      <a:schemeClr val="bg1"/>
                    </a:solidFill>
                  </a:tcPr>
                </a:tc>
                <a:extLst>
                  <a:ext uri="{0D108BD9-81ED-4DB2-BD59-A6C34878D82A}">
                    <a16:rowId xmlns:a16="http://schemas.microsoft.com/office/drawing/2014/main" val="779992028"/>
                  </a:ext>
                </a:extLst>
              </a:tr>
            </a:tbl>
          </a:graphicData>
        </a:graphic>
      </p:graphicFrame>
    </p:spTree>
    <p:extLst>
      <p:ext uri="{BB962C8B-B14F-4D97-AF65-F5344CB8AC3E}">
        <p14:creationId xmlns:p14="http://schemas.microsoft.com/office/powerpoint/2010/main" val="175560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310033-5BD2-9EA2-4A00-C6E6D629ACA7}"/>
              </a:ext>
            </a:extLst>
          </p:cNvPr>
          <p:cNvSpPr txBox="1">
            <a:spLocks/>
          </p:cNvSpPr>
          <p:nvPr/>
        </p:nvSpPr>
        <p:spPr>
          <a:xfrm>
            <a:off x="1093509" y="266184"/>
            <a:ext cx="9162854" cy="400110"/>
          </a:xfrm>
          <a:prstGeom prst="rect">
            <a:avLst/>
          </a:prstGeom>
          <a:noFill/>
        </p:spPr>
        <p:txBody>
          <a:bodyPr wrap="square" rtlCol="0" anchor="ctr">
            <a:spAutoFit/>
          </a:bodyPr>
          <a:lstStyle/>
          <a:p>
            <a:r>
              <a:rPr lang="mn-MN" sz="2000" b="1">
                <a:solidFill>
                  <a:schemeClr val="bg1"/>
                </a:solidFill>
                <a:latin typeface="Roboto" panose="02000000000000000000" pitchFamily="2" charset="0"/>
                <a:ea typeface="Roboto" panose="02000000000000000000" pitchFamily="2" charset="0"/>
                <a:cs typeface="Roboto" panose="02000000000000000000" pitchFamily="2" charset="0"/>
              </a:rPr>
              <a:t>БҮЛЭГ 3: ХУУЛЬД ЗААСАН БУСАД ШААРДЛАГЫГ ХАНГАЖ БУЙ ЭСЭХ</a:t>
            </a:r>
          </a:p>
        </p:txBody>
      </p:sp>
      <p:graphicFrame>
        <p:nvGraphicFramePr>
          <p:cNvPr id="8" name="Table 7">
            <a:extLst>
              <a:ext uri="{FF2B5EF4-FFF2-40B4-BE49-F238E27FC236}">
                <a16:creationId xmlns:a16="http://schemas.microsoft.com/office/drawing/2014/main" id="{60C17256-1F28-884F-A5C1-A4367692128A}"/>
              </a:ext>
            </a:extLst>
          </p:cNvPr>
          <p:cNvGraphicFramePr>
            <a:graphicFrameLocks noGrp="1"/>
          </p:cNvGraphicFramePr>
          <p:nvPr>
            <p:extLst>
              <p:ext uri="{D42A27DB-BD31-4B8C-83A1-F6EECF244321}">
                <p14:modId xmlns:p14="http://schemas.microsoft.com/office/powerpoint/2010/main" val="3704393318"/>
              </p:ext>
            </p:extLst>
          </p:nvPr>
        </p:nvGraphicFramePr>
        <p:xfrm>
          <a:off x="1093509" y="1804988"/>
          <a:ext cx="10420350" cy="4472307"/>
        </p:xfrm>
        <a:graphic>
          <a:graphicData uri="http://schemas.openxmlformats.org/drawingml/2006/table">
            <a:tbl>
              <a:tblPr firstRow="1" firstCol="1" bandRow="1">
                <a:tableStyleId>{ED083AE6-46FA-4A59-8FB0-9F97EB10719F}</a:tableStyleId>
              </a:tblPr>
              <a:tblGrid>
                <a:gridCol w="3673126">
                  <a:extLst>
                    <a:ext uri="{9D8B030D-6E8A-4147-A177-3AD203B41FA5}">
                      <a16:colId xmlns:a16="http://schemas.microsoft.com/office/drawing/2014/main" val="3306890724"/>
                    </a:ext>
                  </a:extLst>
                </a:gridCol>
                <a:gridCol w="6747224">
                  <a:extLst>
                    <a:ext uri="{9D8B030D-6E8A-4147-A177-3AD203B41FA5}">
                      <a16:colId xmlns:a16="http://schemas.microsoft.com/office/drawing/2014/main" val="508505441"/>
                    </a:ext>
                  </a:extLst>
                </a:gridCol>
              </a:tblGrid>
              <a:tr h="61753">
                <a:tc>
                  <a:txBody>
                    <a:bodyPr/>
                    <a:lstStyle/>
                    <a:p>
                      <a:pPr algn="ctr">
                        <a:lnSpc>
                          <a:spcPct val="130000"/>
                        </a:lnSpc>
                        <a:spcAft>
                          <a:spcPts val="800"/>
                        </a:spcAft>
                      </a:pPr>
                      <a:r>
                        <a:rPr lang="mn-MN" sz="1100">
                          <a:effectLst/>
                          <a:latin typeface="Arial" panose="020B0604020202020204" pitchFamily="34" charset="0"/>
                          <a:cs typeface="Arial" panose="020B0604020202020204" pitchFamily="34" charset="0"/>
                        </a:rPr>
                        <a:t>Хуульд тусгасан бусад шалгуур</a:t>
                      </a:r>
                      <a:endParaRPr lang="en-US" sz="1100">
                        <a:solidFill>
                          <a:srgbClr val="44546A"/>
                        </a:solidFill>
                        <a:effectLst/>
                        <a:latin typeface="Arial" panose="020B0604020202020204" pitchFamily="34" charset="0"/>
                        <a:ea typeface="Yu Mincho" panose="02020400000000000000" pitchFamily="18" charset="-128"/>
                        <a:cs typeface="Arial" panose="020B0604020202020204" pitchFamily="34" charset="0"/>
                      </a:endParaRPr>
                    </a:p>
                  </a:txBody>
                  <a:tcPr marL="52477" marR="52477" marT="0" marB="0"/>
                </a:tc>
                <a:tc>
                  <a:txBody>
                    <a:bodyPr/>
                    <a:lstStyle/>
                    <a:p>
                      <a:pPr algn="ctr">
                        <a:lnSpc>
                          <a:spcPct val="130000"/>
                        </a:lnSpc>
                        <a:spcAft>
                          <a:spcPts val="800"/>
                        </a:spcAft>
                      </a:pPr>
                      <a:r>
                        <a:rPr lang="mn-MN" sz="1100">
                          <a:effectLst/>
                          <a:latin typeface="Arial" panose="020B0604020202020204" pitchFamily="34" charset="0"/>
                          <a:cs typeface="Arial" panose="020B0604020202020204" pitchFamily="34" charset="0"/>
                        </a:rPr>
                        <a:t>Шалгуурыг хангасан байдал</a:t>
                      </a:r>
                      <a:endParaRPr lang="en-US" sz="1100">
                        <a:solidFill>
                          <a:srgbClr val="44546A"/>
                        </a:solidFill>
                        <a:effectLst/>
                        <a:latin typeface="Arial" panose="020B0604020202020204" pitchFamily="34" charset="0"/>
                        <a:ea typeface="Yu Mincho" panose="02020400000000000000" pitchFamily="18" charset="-128"/>
                        <a:cs typeface="Arial" panose="020B0604020202020204" pitchFamily="34" charset="0"/>
                      </a:endParaRPr>
                    </a:p>
                  </a:txBody>
                  <a:tcPr marL="52477" marR="52477" marT="0" marB="0"/>
                </a:tc>
                <a:extLst>
                  <a:ext uri="{0D108BD9-81ED-4DB2-BD59-A6C34878D82A}">
                    <a16:rowId xmlns:a16="http://schemas.microsoft.com/office/drawing/2014/main" val="3043154425"/>
                  </a:ext>
                </a:extLst>
              </a:tr>
              <a:tr h="0">
                <a:tc>
                  <a:txBody>
                    <a:bodyPr/>
                    <a:lstStyle/>
                    <a:p>
                      <a:pPr algn="l">
                        <a:lnSpc>
                          <a:spcPct val="130000"/>
                        </a:lnSpc>
                        <a:spcAft>
                          <a:spcPts val="800"/>
                        </a:spcAft>
                      </a:pPr>
                      <a:r>
                        <a:rPr lang="mn-MN" sz="1400" b="0">
                          <a:effectLst/>
                          <a:latin typeface="Arial" panose="020B0604020202020204" pitchFamily="34" charset="0"/>
                          <a:cs typeface="Arial" panose="020B0604020202020204" pitchFamily="34" charset="0"/>
                        </a:rPr>
                        <a:t>6.3. Энэ хуулийн 6.1.4-т заасан Засгийн газрын өрийн хязгаарт Засгийн газрын дотоод үнэт цаасаар бүрэн баталгаажсан буюу барьцаа тавьсан өрийн баталгааны үлдэгдлийг оруулж тооцохгүй.</a:t>
                      </a:r>
                      <a:endParaRPr lang="en-US" sz="1400" b="0">
                        <a:solidFill>
                          <a:srgbClr val="44546A"/>
                        </a:solidFill>
                        <a:effectLst/>
                        <a:latin typeface="Arial" panose="020B0604020202020204" pitchFamily="34" charset="0"/>
                        <a:ea typeface="Yu Mincho" panose="02020400000000000000" pitchFamily="18" charset="-128"/>
                        <a:cs typeface="Arial" panose="020B0604020202020204" pitchFamily="34" charset="0"/>
                      </a:endParaRPr>
                    </a:p>
                  </a:txBody>
                  <a:tcPr marL="52477" marR="52477" marT="0" marB="0"/>
                </a:tc>
                <a:tc>
                  <a:txBody>
                    <a:bodyPr/>
                    <a:lstStyle/>
                    <a:p>
                      <a:pPr>
                        <a:lnSpc>
                          <a:spcPct val="130000"/>
                        </a:lnSpc>
                        <a:spcAft>
                          <a:spcPts val="800"/>
                        </a:spcAft>
                      </a:pPr>
                      <a:r>
                        <a:rPr lang="mn-MN" sz="1400" b="1">
                          <a:effectLst/>
                          <a:latin typeface="Arial" panose="020B0604020202020204" pitchFamily="34" charset="0"/>
                          <a:cs typeface="Arial" panose="020B0604020202020204" pitchFamily="34" charset="0"/>
                        </a:rPr>
                        <a:t>Шаардлага хангасан</a:t>
                      </a:r>
                      <a:endParaRPr lang="en-US" sz="1400" b="1">
                        <a:effectLst/>
                        <a:latin typeface="Arial" panose="020B0604020202020204" pitchFamily="34" charset="0"/>
                        <a:cs typeface="Arial" panose="020B0604020202020204" pitchFamily="34" charset="0"/>
                      </a:endParaRPr>
                    </a:p>
                    <a:p>
                      <a:pPr algn="just">
                        <a:lnSpc>
                          <a:spcPct val="130000"/>
                        </a:lnSpc>
                        <a:spcAft>
                          <a:spcPts val="800"/>
                        </a:spcAft>
                      </a:pPr>
                      <a:r>
                        <a:rPr lang="mn-MN" sz="1400">
                          <a:effectLst/>
                          <a:latin typeface="Arial" panose="020B0604020202020204" pitchFamily="34" charset="0"/>
                          <a:cs typeface="Arial" panose="020B0604020202020204" pitchFamily="34" charset="0"/>
                        </a:rPr>
                        <a:t>Засгийн газрын дотоод үнэт цаасаар баталгаажсан өрийн баталгаа байхгүй байна. </a:t>
                      </a:r>
                      <a:endParaRPr lang="en-US" sz="1400">
                        <a:solidFill>
                          <a:srgbClr val="44546A"/>
                        </a:solidFill>
                        <a:effectLst/>
                        <a:latin typeface="Arial" panose="020B0604020202020204" pitchFamily="34" charset="0"/>
                        <a:ea typeface="Yu Mincho" panose="02020400000000000000" pitchFamily="18" charset="-128"/>
                        <a:cs typeface="Arial" panose="020B0604020202020204" pitchFamily="34" charset="0"/>
                      </a:endParaRPr>
                    </a:p>
                  </a:txBody>
                  <a:tcPr marL="52477" marR="52477" marT="0" marB="0"/>
                </a:tc>
                <a:extLst>
                  <a:ext uri="{0D108BD9-81ED-4DB2-BD59-A6C34878D82A}">
                    <a16:rowId xmlns:a16="http://schemas.microsoft.com/office/drawing/2014/main" val="1117958416"/>
                  </a:ext>
                </a:extLst>
              </a:tr>
              <a:tr h="0">
                <a:tc>
                  <a:txBody>
                    <a:bodyPr/>
                    <a:lstStyle/>
                    <a:p>
                      <a:pPr>
                        <a:lnSpc>
                          <a:spcPct val="130000"/>
                        </a:lnSpc>
                        <a:spcAft>
                          <a:spcPts val="800"/>
                        </a:spcAft>
                      </a:pPr>
                      <a:r>
                        <a:rPr lang="mn-MN" sz="1400" b="0">
                          <a:effectLst/>
                          <a:latin typeface="Arial" panose="020B0604020202020204" pitchFamily="34" charset="0"/>
                          <a:cs typeface="Arial" panose="020B0604020202020204" pitchFamily="34" charset="0"/>
                        </a:rPr>
                        <a:t>6.5. Энэ хуулийн 6.1.2-т заасан тусгай шаардлагын доод хэмжээг бууруулах, 6.1.4-т заасан тусгай шаардлагын дээд хэмжээг нэмэгдүүлэхийг хориглоно.</a:t>
                      </a:r>
                      <a:endParaRPr lang="en-US" sz="1400" b="0">
                        <a:solidFill>
                          <a:srgbClr val="44546A"/>
                        </a:solidFill>
                        <a:effectLst/>
                        <a:latin typeface="Arial" panose="020B0604020202020204" pitchFamily="34" charset="0"/>
                        <a:ea typeface="Yu Mincho" panose="02020400000000000000" pitchFamily="18" charset="-128"/>
                        <a:cs typeface="Arial" panose="020B0604020202020204" pitchFamily="34" charset="0"/>
                      </a:endParaRPr>
                    </a:p>
                  </a:txBody>
                  <a:tcPr marL="52477" marR="52477" marT="0" marB="0"/>
                </a:tc>
                <a:tc>
                  <a:txBody>
                    <a:bodyPr/>
                    <a:lstStyle/>
                    <a:p>
                      <a:pPr>
                        <a:lnSpc>
                          <a:spcPct val="130000"/>
                        </a:lnSpc>
                        <a:spcAft>
                          <a:spcPts val="800"/>
                        </a:spcAft>
                      </a:pPr>
                      <a:r>
                        <a:rPr lang="mn-MN" sz="1400" b="1">
                          <a:effectLst/>
                          <a:latin typeface="Arial" panose="020B0604020202020204" pitchFamily="34" charset="0"/>
                          <a:cs typeface="Arial" panose="020B0604020202020204" pitchFamily="34" charset="0"/>
                        </a:rPr>
                        <a:t>Шаардлага хангасан</a:t>
                      </a:r>
                    </a:p>
                    <a:p>
                      <a:pPr>
                        <a:lnSpc>
                          <a:spcPct val="130000"/>
                        </a:lnSpc>
                        <a:spcAft>
                          <a:spcPts val="800"/>
                        </a:spcAft>
                      </a:pPr>
                      <a:r>
                        <a:rPr lang="mn-MN" sz="1400">
                          <a:effectLst/>
                          <a:latin typeface="Arial" panose="020B0604020202020204" pitchFamily="34" charset="0"/>
                          <a:cs typeface="Arial" panose="020B0604020202020204" pitchFamily="34" charset="0"/>
                        </a:rPr>
                        <a:t>Тус хуулийн 6.1.2, 6.1.4-т заасны дагуу нэгдсэн төсвийн суурь тэнцэл нь ДНБ-ий 2   хувьтай, Засгийн газрын өрийн нэрлэсэн дүнгээр илэрхийлэгдсэн үлдэгдэл нь ДНБ-ний 42.6 хувьтай тэнцэж байна.</a:t>
                      </a:r>
                      <a:endParaRPr lang="en-US" sz="1400">
                        <a:solidFill>
                          <a:srgbClr val="44546A"/>
                        </a:solidFill>
                        <a:effectLst/>
                        <a:latin typeface="Arial" panose="020B0604020202020204" pitchFamily="34" charset="0"/>
                        <a:ea typeface="Yu Mincho" panose="02020400000000000000" pitchFamily="18" charset="-128"/>
                        <a:cs typeface="Arial" panose="020B0604020202020204" pitchFamily="34" charset="0"/>
                      </a:endParaRPr>
                    </a:p>
                  </a:txBody>
                  <a:tcPr marL="52477" marR="52477" marT="0" marB="0"/>
                </a:tc>
                <a:extLst>
                  <a:ext uri="{0D108BD9-81ED-4DB2-BD59-A6C34878D82A}">
                    <a16:rowId xmlns:a16="http://schemas.microsoft.com/office/drawing/2014/main" val="4038055887"/>
                  </a:ext>
                </a:extLst>
              </a:tr>
              <a:tr h="0">
                <a:tc>
                  <a:txBody>
                    <a:bodyPr/>
                    <a:lstStyle/>
                    <a:p>
                      <a:pPr>
                        <a:lnSpc>
                          <a:spcPct val="130000"/>
                        </a:lnSpc>
                        <a:spcAft>
                          <a:spcPts val="800"/>
                        </a:spcAft>
                      </a:pPr>
                      <a:endParaRPr lang="mn-MN" sz="1400" b="0" dirty="0">
                        <a:effectLst/>
                        <a:latin typeface="Arial" panose="020B0604020202020204" pitchFamily="34" charset="0"/>
                        <a:cs typeface="Arial" panose="020B0604020202020204" pitchFamily="34" charset="0"/>
                      </a:endParaRPr>
                    </a:p>
                    <a:p>
                      <a:pPr>
                        <a:lnSpc>
                          <a:spcPct val="130000"/>
                        </a:lnSpc>
                        <a:spcAft>
                          <a:spcPts val="800"/>
                        </a:spcAft>
                      </a:pPr>
                      <a:r>
                        <a:rPr lang="mn-MN" sz="1400" b="0" dirty="0">
                          <a:effectLst/>
                          <a:latin typeface="Arial" panose="020B0604020202020204" pitchFamily="34" charset="0"/>
                          <a:cs typeface="Arial" panose="020B0604020202020204" pitchFamily="34" charset="0"/>
                        </a:rPr>
                        <a:t>6.6. Энэ хуулийн 6.1.2-т заасан суурь тэнцлийн ашгийг Засгийн газрын өрийн үндсэн төлбөрийг төлж барагдуулахад зарцуулна.</a:t>
                      </a:r>
                      <a:endParaRPr lang="en-US" sz="1400" b="0" dirty="0">
                        <a:solidFill>
                          <a:srgbClr val="44546A"/>
                        </a:solidFill>
                        <a:effectLst/>
                        <a:latin typeface="Arial" panose="020B0604020202020204" pitchFamily="34" charset="0"/>
                        <a:ea typeface="Yu Mincho" panose="02020400000000000000" pitchFamily="18" charset="-128"/>
                        <a:cs typeface="Arial" panose="020B0604020202020204" pitchFamily="34" charset="0"/>
                      </a:endParaRPr>
                    </a:p>
                  </a:txBody>
                  <a:tcPr marL="52477" marR="52477" marT="0" marB="0"/>
                </a:tc>
                <a:tc>
                  <a:txBody>
                    <a:bodyPr/>
                    <a:lstStyle/>
                    <a:p>
                      <a:pPr>
                        <a:lnSpc>
                          <a:spcPct val="130000"/>
                        </a:lnSpc>
                        <a:spcAft>
                          <a:spcPts val="800"/>
                        </a:spcAft>
                      </a:pPr>
                      <a:r>
                        <a:rPr lang="mn-MN" sz="1400" b="1" dirty="0">
                          <a:effectLst/>
                          <a:latin typeface="Arial" panose="020B0604020202020204" pitchFamily="34" charset="0"/>
                          <a:cs typeface="Arial" panose="020B0604020202020204" pitchFamily="34" charset="0"/>
                        </a:rPr>
                        <a:t>Шаардлага хангасан</a:t>
                      </a:r>
                      <a:endParaRPr lang="en-US" sz="1400" b="1" dirty="0">
                        <a:effectLst/>
                        <a:latin typeface="Arial" panose="020B0604020202020204" pitchFamily="34" charset="0"/>
                        <a:cs typeface="Arial" panose="020B0604020202020204" pitchFamily="34" charset="0"/>
                      </a:endParaRPr>
                    </a:p>
                    <a:p>
                      <a:pPr algn="just">
                        <a:lnSpc>
                          <a:spcPct val="130000"/>
                        </a:lnSpc>
                        <a:spcAft>
                          <a:spcPts val="800"/>
                        </a:spcAft>
                      </a:pPr>
                      <a:r>
                        <a:rPr lang="mn-MN" sz="1400" dirty="0">
                          <a:effectLst/>
                          <a:latin typeface="Arial" panose="020B0604020202020204" pitchFamily="34" charset="0"/>
                          <a:cs typeface="Arial" panose="020B0604020202020204" pitchFamily="34" charset="0"/>
                        </a:rPr>
                        <a:t>2025 оны төсвийн жилд засгийн газрын урт хугацаат дотоод үнэт цаасны үндсэн төлбөрт 211.5 тэрбум төгрөг, урт хугацаат гадаад үнэт цаасны үндсэн төлбөрт 243.1 тэрбум төгрөг, гадаад төслийн зээлийн үндсэн төлбөрт 816.9 тэрбум төгрөг, гадаад хөтөлбөрийн зээлийн үндсэн төлбөрт 638.0 тэрбум төгрөг, нийт 1,909.5 тэрбум төгрөгийг төлөхөөр төлөвлөсөн байна.</a:t>
                      </a:r>
                      <a:endParaRPr lang="en-US" sz="1400" dirty="0">
                        <a:solidFill>
                          <a:srgbClr val="44546A"/>
                        </a:solidFill>
                        <a:effectLst/>
                        <a:latin typeface="Arial" panose="020B0604020202020204" pitchFamily="34" charset="0"/>
                        <a:ea typeface="Yu Mincho" panose="02020400000000000000" pitchFamily="18" charset="-128"/>
                        <a:cs typeface="Arial" panose="020B0604020202020204" pitchFamily="34" charset="0"/>
                      </a:endParaRPr>
                    </a:p>
                  </a:txBody>
                  <a:tcPr marL="52477" marR="52477" marT="0" marB="0"/>
                </a:tc>
                <a:extLst>
                  <a:ext uri="{0D108BD9-81ED-4DB2-BD59-A6C34878D82A}">
                    <a16:rowId xmlns:a16="http://schemas.microsoft.com/office/drawing/2014/main" val="3934330022"/>
                  </a:ext>
                </a:extLst>
              </a:tr>
            </a:tbl>
          </a:graphicData>
        </a:graphic>
      </p:graphicFrame>
      <p:sp>
        <p:nvSpPr>
          <p:cNvPr id="12" name="TextBox 11">
            <a:extLst>
              <a:ext uri="{FF2B5EF4-FFF2-40B4-BE49-F238E27FC236}">
                <a16:creationId xmlns:a16="http://schemas.microsoft.com/office/drawing/2014/main" id="{A60CD925-88D8-4123-47B6-7FE30BA88177}"/>
              </a:ext>
            </a:extLst>
          </p:cNvPr>
          <p:cNvSpPr txBox="1"/>
          <p:nvPr/>
        </p:nvSpPr>
        <p:spPr>
          <a:xfrm>
            <a:off x="676275" y="1109574"/>
            <a:ext cx="10420350" cy="584775"/>
          </a:xfrm>
          <a:prstGeom prst="rect">
            <a:avLst/>
          </a:prstGeom>
          <a:noFill/>
        </p:spPr>
        <p:txBody>
          <a:bodyPr wrap="square" lIns="91440" tIns="45720" rIns="91440" bIns="45720" anchor="t">
            <a:spAutoFit/>
          </a:bodyPr>
          <a:lstStyle/>
          <a:p>
            <a:pPr lvl="1" algn="just">
              <a:spcBef>
                <a:spcPts val="600"/>
              </a:spcBef>
              <a:spcAft>
                <a:spcPts val="600"/>
              </a:spcAft>
              <a:buSzPts val="1100"/>
              <a:tabLst>
                <a:tab pos="270510" algn="l"/>
              </a:tabLst>
            </a:pPr>
            <a:r>
              <a:rPr lang="mn-MN" sz="1600" i="1">
                <a:solidFill>
                  <a:srgbClr val="196B24"/>
                </a:solidFill>
                <a:effectLst/>
                <a:latin typeface="Arial"/>
                <a:ea typeface="Times New Roman" panose="02020603050405020304" pitchFamily="18" charset="0"/>
                <a:cs typeface="Times New Roman"/>
              </a:rPr>
              <a:t>Төсвийн төсөл нь дээрх шаардлагыг хангахаас гадна Төсвийн тогтвортой байдлын тухай хуулийн 6 дугаар зүйлийн 6.3, 6.5, 6.6 -д заасан шаардлагад нийцсэн байна.</a:t>
            </a:r>
            <a:endParaRPr lang="en-US" i="1">
              <a:solidFill>
                <a:srgbClr val="196B24"/>
              </a:solidFill>
              <a:effectLst/>
              <a:latin typeface="Arial"/>
              <a:ea typeface="Times New Roman" panose="02020603050405020304" pitchFamily="18" charset="0"/>
              <a:cs typeface="Times New Roman"/>
            </a:endParaRPr>
          </a:p>
        </p:txBody>
      </p:sp>
      <p:sp>
        <p:nvSpPr>
          <p:cNvPr id="14" name="TextBox 13">
            <a:extLst>
              <a:ext uri="{FF2B5EF4-FFF2-40B4-BE49-F238E27FC236}">
                <a16:creationId xmlns:a16="http://schemas.microsoft.com/office/drawing/2014/main" id="{855E1482-4BED-7BA6-1DA9-9B24D92DEC6D}"/>
              </a:ext>
            </a:extLst>
          </p:cNvPr>
          <p:cNvSpPr txBox="1"/>
          <p:nvPr/>
        </p:nvSpPr>
        <p:spPr>
          <a:xfrm>
            <a:off x="5505450" y="6344742"/>
            <a:ext cx="6096000" cy="276999"/>
          </a:xfrm>
          <a:prstGeom prst="rect">
            <a:avLst/>
          </a:prstGeom>
          <a:noFill/>
        </p:spPr>
        <p:txBody>
          <a:bodyPr wrap="square">
            <a:spAutoFit/>
          </a:bodyPr>
          <a:lstStyle/>
          <a:p>
            <a:pPr marL="457200" algn="r">
              <a:spcBef>
                <a:spcPts val="600"/>
              </a:spcBef>
              <a:spcAft>
                <a:spcPts val="600"/>
              </a:spcAft>
              <a:tabLst>
                <a:tab pos="270510" algn="l"/>
              </a:tabLst>
            </a:pPr>
            <a:r>
              <a:rPr lang="en-GB" sz="1200" i="1" err="1">
                <a:effectLst/>
                <a:latin typeface="Arial" panose="020B0604020202020204" pitchFamily="34" charset="0"/>
                <a:ea typeface="Times New Roman" panose="02020603050405020304" pitchFamily="18" charset="0"/>
                <a:cs typeface="Arial" panose="020B0604020202020204" pitchFamily="34" charset="0"/>
              </a:rPr>
              <a:t>Эх</a:t>
            </a:r>
            <a:r>
              <a:rPr lang="en-GB" sz="1200" i="1">
                <a:effectLst/>
                <a:latin typeface="Arial" panose="020B0604020202020204" pitchFamily="34" charset="0"/>
                <a:ea typeface="Times New Roman" panose="02020603050405020304" pitchFamily="18" charset="0"/>
                <a:cs typeface="Arial" panose="020B0604020202020204" pitchFamily="34" charset="0"/>
              </a:rPr>
              <a:t> </a:t>
            </a:r>
            <a:r>
              <a:rPr lang="en-GB" sz="1200" i="1" err="1">
                <a:effectLst/>
                <a:latin typeface="Arial" panose="020B0604020202020204" pitchFamily="34" charset="0"/>
                <a:ea typeface="Times New Roman" panose="02020603050405020304" pitchFamily="18" charset="0"/>
                <a:cs typeface="Arial" panose="020B0604020202020204" pitchFamily="34" charset="0"/>
              </a:rPr>
              <a:t>сурвалж</a:t>
            </a:r>
            <a:r>
              <a:rPr lang="en-GB" sz="1200" i="1">
                <a:effectLst/>
                <a:latin typeface="Arial" panose="020B0604020202020204" pitchFamily="34" charset="0"/>
                <a:ea typeface="Times New Roman" panose="02020603050405020304" pitchFamily="18" charset="0"/>
                <a:cs typeface="Arial" panose="020B0604020202020204" pitchFamily="34" charset="0"/>
              </a:rPr>
              <a:t>: </a:t>
            </a:r>
            <a:r>
              <a:rPr lang="mn-MN" sz="1200" i="1">
                <a:effectLst/>
                <a:latin typeface="Arial" panose="020B0604020202020204" pitchFamily="34" charset="0"/>
                <a:ea typeface="Times New Roman" panose="02020603050405020304" pitchFamily="18" charset="0"/>
                <a:cs typeface="Arial" panose="020B0604020202020204" pitchFamily="34" charset="0"/>
              </a:rPr>
              <a:t>Үндэсний Аудитын газар</a:t>
            </a:r>
            <a:endParaRPr lang="en-US">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42735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F910B-ED30-2C5A-F3ED-AB8F92EEB6B8}"/>
              </a:ext>
            </a:extLst>
          </p:cNvPr>
          <p:cNvSpPr txBox="1">
            <a:spLocks/>
          </p:cNvSpPr>
          <p:nvPr/>
        </p:nvSpPr>
        <p:spPr>
          <a:xfrm>
            <a:off x="1093509" y="266184"/>
            <a:ext cx="8393790" cy="400110"/>
          </a:xfrm>
          <a:prstGeom prst="rect">
            <a:avLst/>
          </a:prstGeom>
          <a:noFill/>
        </p:spPr>
        <p:txBody>
          <a:bodyPr wrap="square" rtlCol="0" anchor="ctr">
            <a:spAutoFit/>
          </a:bodyPr>
          <a:lstStyle/>
          <a:p>
            <a:r>
              <a:rPr lang="mn-MN" sz="2000" b="1">
                <a:solidFill>
                  <a:schemeClr val="bg1"/>
                </a:solidFill>
                <a:latin typeface="Roboto" panose="02000000000000000000" pitchFamily="2" charset="0"/>
                <a:ea typeface="Roboto" panose="02000000000000000000" pitchFamily="2" charset="0"/>
                <a:cs typeface="Roboto" panose="02000000000000000000" pitchFamily="2" charset="0"/>
              </a:rPr>
              <a:t>БҮЛЭГ 4: </a:t>
            </a:r>
            <a:r>
              <a:rPr lang="mn-MN" sz="2000" b="1" i="0">
                <a:solidFill>
                  <a:schemeClr val="bg1"/>
                </a:solidFill>
                <a:effectLst/>
                <a:latin typeface="Roboto" panose="02000000000000000000" pitchFamily="2" charset="0"/>
                <a:ea typeface="Roboto" panose="02000000000000000000" pitchFamily="2" charset="0"/>
                <a:cs typeface="Roboto" panose="02000000000000000000" pitchFamily="2" charset="0"/>
              </a:rPr>
              <a:t>ОРЛОГЫН ТАЛААР</a:t>
            </a:r>
            <a:endParaRPr lang="mn-MN" sz="2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Rectangle: Rounded Corners 2">
            <a:extLst>
              <a:ext uri="{FF2B5EF4-FFF2-40B4-BE49-F238E27FC236}">
                <a16:creationId xmlns:a16="http://schemas.microsoft.com/office/drawing/2014/main" id="{8B6ADABA-DB9C-4AAE-60B4-BBACA8BB5DFE}"/>
              </a:ext>
            </a:extLst>
          </p:cNvPr>
          <p:cNvSpPr/>
          <p:nvPr/>
        </p:nvSpPr>
        <p:spPr>
          <a:xfrm>
            <a:off x="821703" y="1338606"/>
            <a:ext cx="10548594" cy="857839"/>
          </a:xfrm>
          <a:prstGeom prst="roundRect">
            <a:avLst/>
          </a:prstGeom>
          <a:solidFill>
            <a:schemeClr val="accent1">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mn-MN" sz="1600" i="0">
                <a:solidFill>
                  <a:srgbClr val="000000"/>
                </a:solidFill>
                <a:effectLst/>
                <a:latin typeface="Arial"/>
                <a:cs typeface="Arial"/>
              </a:rPr>
              <a:t>УУЛ УУРХАЙН САЛБАРЫН ГОЛЛОХ НЭРИЙН БҮТЭЭГДЭХҮҮНИЙ ЭРЭЛТ БОЛОН ЗАХ ЗЭЭЛИЙН ҮНИЙН БУУРАЛТААС ШАЛТГААЛЖ ТӨСВИЙН ОРЛОГО ТАСРАХ </a:t>
            </a:r>
            <a:r>
              <a:rPr lang="mn-MN" sz="1600">
                <a:solidFill>
                  <a:srgbClr val="000000"/>
                </a:solidFill>
                <a:latin typeface="Arial"/>
                <a:cs typeface="Arial"/>
              </a:rPr>
              <a:t>ЭРСДЛИЙГ</a:t>
            </a:r>
            <a:r>
              <a:rPr lang="mn-MN" sz="1600" i="0">
                <a:solidFill>
                  <a:srgbClr val="000000"/>
                </a:solidFill>
                <a:effectLst/>
                <a:latin typeface="Arial"/>
                <a:cs typeface="Arial"/>
              </a:rPr>
              <a:t> </a:t>
            </a:r>
            <a:r>
              <a:rPr lang="mn-MN" sz="1600">
                <a:solidFill>
                  <a:srgbClr val="000000"/>
                </a:solidFill>
                <a:latin typeface="Arial"/>
                <a:cs typeface="Arial"/>
              </a:rPr>
              <a:t>ТООЦОХ ШААРДЛАГАТАЙ </a:t>
            </a:r>
            <a:r>
              <a:rPr lang="mn-MN" sz="1600" i="0">
                <a:solidFill>
                  <a:srgbClr val="000000"/>
                </a:solidFill>
                <a:effectLst/>
                <a:latin typeface="Arial"/>
                <a:cs typeface="Arial"/>
              </a:rPr>
              <a:t>БАЙНА</a:t>
            </a:r>
            <a:endParaRPr lang="en-US" sz="1600">
              <a:latin typeface="Arial"/>
              <a:cs typeface="Arial"/>
            </a:endParaRPr>
          </a:p>
        </p:txBody>
      </p:sp>
      <p:grpSp>
        <p:nvGrpSpPr>
          <p:cNvPr id="5" name="Group 4">
            <a:extLst>
              <a:ext uri="{FF2B5EF4-FFF2-40B4-BE49-F238E27FC236}">
                <a16:creationId xmlns:a16="http://schemas.microsoft.com/office/drawing/2014/main" id="{4C076435-1CB2-543C-0A17-F14667162630}"/>
              </a:ext>
            </a:extLst>
          </p:cNvPr>
          <p:cNvGrpSpPr/>
          <p:nvPr/>
        </p:nvGrpSpPr>
        <p:grpSpPr>
          <a:xfrm>
            <a:off x="821703" y="2467638"/>
            <a:ext cx="6518089" cy="1645920"/>
            <a:chOff x="784893" y="1779482"/>
            <a:chExt cx="6518089" cy="1645920"/>
          </a:xfrm>
        </p:grpSpPr>
        <p:sp>
          <p:nvSpPr>
            <p:cNvPr id="6" name="TextBox 5">
              <a:extLst>
                <a:ext uri="{FF2B5EF4-FFF2-40B4-BE49-F238E27FC236}">
                  <a16:creationId xmlns:a16="http://schemas.microsoft.com/office/drawing/2014/main" id="{5F9DD6CD-0992-8C06-8D7E-BC43AC6967E8}"/>
                </a:ext>
              </a:extLst>
            </p:cNvPr>
            <p:cNvSpPr txBox="1"/>
            <p:nvPr/>
          </p:nvSpPr>
          <p:spPr>
            <a:xfrm>
              <a:off x="2522170" y="2063833"/>
              <a:ext cx="4780812" cy="1077218"/>
            </a:xfrm>
            <a:prstGeom prst="rect">
              <a:avLst/>
            </a:prstGeom>
            <a:noFill/>
          </p:spPr>
          <p:txBody>
            <a:bodyPr wrap="square">
              <a:spAutoFit/>
            </a:bodyPr>
            <a:lstStyle/>
            <a:p>
              <a:r>
                <a:rPr lang="mn-MN" sz="1600" b="0" i="0">
                  <a:solidFill>
                    <a:srgbClr val="000000"/>
                  </a:solidFill>
                  <a:effectLst/>
                  <a:latin typeface="Arial" panose="020B0604020202020204" pitchFamily="34" charset="0"/>
                  <a:cs typeface="Arial" panose="020B0604020202020204" pitchFamily="34" charset="0"/>
                </a:rPr>
                <a:t>Тогтворжуулалтын сан - 608.9 тэрбум төгрөг, </a:t>
              </a:r>
            </a:p>
            <a:p>
              <a:r>
                <a:rPr lang="mn-MN" sz="1600" b="0" i="0">
                  <a:solidFill>
                    <a:srgbClr val="000000"/>
                  </a:solidFill>
                  <a:effectLst/>
                  <a:latin typeface="Arial" panose="020B0604020202020204" pitchFamily="34" charset="0"/>
                  <a:cs typeface="Arial" panose="020B0604020202020204" pitchFamily="34" charset="0"/>
                </a:rPr>
                <a:t>Үндэсний баялгийн сан - 2,356.8 тэрбум төгрөг, </a:t>
              </a:r>
            </a:p>
            <a:p>
              <a:r>
                <a:rPr lang="mn-MN" sz="1600" b="0" i="0">
                  <a:solidFill>
                    <a:srgbClr val="000000"/>
                  </a:solidFill>
                  <a:effectLst/>
                  <a:latin typeface="Arial" panose="020B0604020202020204" pitchFamily="34" charset="0"/>
                  <a:cs typeface="Arial" panose="020B0604020202020204" pitchFamily="34" charset="0"/>
                </a:rPr>
                <a:t>татварын орлого - 31,939.9 тэрбум төгрөг, </a:t>
              </a:r>
            </a:p>
            <a:p>
              <a:r>
                <a:rPr lang="mn-MN" sz="1600" b="0" i="0">
                  <a:solidFill>
                    <a:srgbClr val="000000"/>
                  </a:solidFill>
                  <a:effectLst/>
                  <a:latin typeface="Arial" panose="020B0604020202020204" pitchFamily="34" charset="0"/>
                  <a:cs typeface="Arial" panose="020B0604020202020204" pitchFamily="34" charset="0"/>
                </a:rPr>
                <a:t>татварын бус орлого - 1,924.8 тэрбум төгрөг</a:t>
              </a:r>
              <a:endParaRPr lang="en-US" sz="160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82D5F444-A010-65B0-0C43-BAA5A8274D58}"/>
                </a:ext>
              </a:extLst>
            </p:cNvPr>
            <p:cNvSpPr/>
            <p:nvPr/>
          </p:nvSpPr>
          <p:spPr>
            <a:xfrm>
              <a:off x="784893" y="1779482"/>
              <a:ext cx="1645920" cy="1645920"/>
            </a:xfrm>
            <a:prstGeom prst="ellipse">
              <a:avLst/>
            </a:prstGeom>
            <a:solidFill>
              <a:srgbClr val="073E90"/>
            </a:solidFill>
            <a:ln>
              <a:solidFill>
                <a:srgbClr val="073E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3790F0-7333-B43C-EA16-E05751576CF8}"/>
                </a:ext>
              </a:extLst>
            </p:cNvPr>
            <p:cNvSpPr txBox="1"/>
            <p:nvPr/>
          </p:nvSpPr>
          <p:spPr>
            <a:xfrm>
              <a:off x="784893" y="2263888"/>
              <a:ext cx="1645920" cy="677108"/>
            </a:xfrm>
            <a:prstGeom prst="rect">
              <a:avLst/>
            </a:prstGeom>
            <a:noFill/>
          </p:spPr>
          <p:txBody>
            <a:bodyPr wrap="square" anchor="ctr">
              <a:spAutoFit/>
            </a:bodyPr>
            <a:lstStyle/>
            <a:p>
              <a:pPr algn="ctr"/>
              <a:r>
                <a:rPr lang="en-US" sz="2400" b="0" i="0">
                  <a:solidFill>
                    <a:schemeClr val="bg1"/>
                  </a:solidFill>
                  <a:effectLst/>
                  <a:latin typeface="Arial" panose="020B0604020202020204" pitchFamily="34" charset="0"/>
                  <a:cs typeface="Arial" panose="020B0604020202020204" pitchFamily="34" charset="0"/>
                </a:rPr>
                <a:t>36,830.5</a:t>
              </a:r>
              <a:endParaRPr lang="en-US" sz="2400">
                <a:solidFill>
                  <a:schemeClr val="bg1"/>
                </a:solidFill>
                <a:latin typeface="Arial" panose="020B0604020202020204" pitchFamily="34" charset="0"/>
                <a:cs typeface="Arial" panose="020B0604020202020204" pitchFamily="34" charset="0"/>
              </a:endParaRPr>
            </a:p>
            <a:p>
              <a:pPr algn="ctr"/>
              <a:r>
                <a:rPr lang="mn-MN" sz="1400">
                  <a:solidFill>
                    <a:schemeClr val="bg1"/>
                  </a:solidFill>
                  <a:latin typeface="Arial" panose="020B0604020202020204" pitchFamily="34" charset="0"/>
                  <a:cs typeface="Arial" panose="020B0604020202020204" pitchFamily="34" charset="0"/>
                </a:rPr>
                <a:t>тэрбум төгрөг </a:t>
              </a:r>
              <a:endParaRPr lang="en-US" sz="1400">
                <a:solidFill>
                  <a:schemeClr val="bg1"/>
                </a:solidFill>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8D5F392F-BCB8-0B10-810D-E501876DB7BE}"/>
              </a:ext>
            </a:extLst>
          </p:cNvPr>
          <p:cNvGrpSpPr/>
          <p:nvPr/>
        </p:nvGrpSpPr>
        <p:grpSpPr>
          <a:xfrm>
            <a:off x="2467623" y="4113558"/>
            <a:ext cx="9002596" cy="1977802"/>
            <a:chOff x="2659994" y="3836192"/>
            <a:chExt cx="9002596" cy="1977802"/>
          </a:xfrm>
        </p:grpSpPr>
        <p:grpSp>
          <p:nvGrpSpPr>
            <p:cNvPr id="10" name="Group 9">
              <a:extLst>
                <a:ext uri="{FF2B5EF4-FFF2-40B4-BE49-F238E27FC236}">
                  <a16:creationId xmlns:a16="http://schemas.microsoft.com/office/drawing/2014/main" id="{3FFA344D-D9B6-9BCD-CA87-1F1E61CB3816}"/>
                </a:ext>
              </a:extLst>
            </p:cNvPr>
            <p:cNvGrpSpPr/>
            <p:nvPr/>
          </p:nvGrpSpPr>
          <p:grpSpPr>
            <a:xfrm>
              <a:off x="7918228" y="3836192"/>
              <a:ext cx="3744362" cy="1977802"/>
              <a:chOff x="5533769" y="3429000"/>
              <a:chExt cx="5591546" cy="2953500"/>
            </a:xfrm>
          </p:grpSpPr>
          <p:sp>
            <p:nvSpPr>
              <p:cNvPr id="12" name="Google Shape;607;p31">
                <a:extLst>
                  <a:ext uri="{FF2B5EF4-FFF2-40B4-BE49-F238E27FC236}">
                    <a16:creationId xmlns:a16="http://schemas.microsoft.com/office/drawing/2014/main" id="{ABB6F7A3-837F-EDCD-D7C1-EA6FCD735D6E}"/>
                  </a:ext>
                </a:extLst>
              </p:cNvPr>
              <p:cNvSpPr/>
              <p:nvPr/>
            </p:nvSpPr>
            <p:spPr>
              <a:xfrm>
                <a:off x="5677365" y="3572605"/>
                <a:ext cx="2666400" cy="2666400"/>
              </a:xfrm>
              <a:prstGeom prst="ellipse">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Arial" panose="020B0604020202020204" pitchFamily="34" charset="0"/>
                  <a:cs typeface="Arial" panose="020B0604020202020204" pitchFamily="34" charset="0"/>
                </a:endParaRPr>
              </a:p>
            </p:txBody>
          </p:sp>
          <p:sp>
            <p:nvSpPr>
              <p:cNvPr id="13" name="Google Shape;608;p31">
                <a:extLst>
                  <a:ext uri="{FF2B5EF4-FFF2-40B4-BE49-F238E27FC236}">
                    <a16:creationId xmlns:a16="http://schemas.microsoft.com/office/drawing/2014/main" id="{F9B2F5DC-407C-1798-93A8-929B86DF5F57}"/>
                  </a:ext>
                </a:extLst>
              </p:cNvPr>
              <p:cNvSpPr txBox="1"/>
              <p:nvPr/>
            </p:nvSpPr>
            <p:spPr>
              <a:xfrm>
                <a:off x="8730750" y="3781554"/>
                <a:ext cx="2394565" cy="34832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mn-MN" sz="1200">
                    <a:solidFill>
                      <a:schemeClr val="dk1"/>
                    </a:solidFill>
                    <a:latin typeface="Arial" panose="020B0604020202020204" pitchFamily="34" charset="0"/>
                    <a:ea typeface="Fira Sans Extra Condensed Medium"/>
                    <a:cs typeface="Arial" panose="020B0604020202020204" pitchFamily="34" charset="0"/>
                    <a:sym typeface="Fira Sans Extra Condensed Medium"/>
                  </a:rPr>
                  <a:t>Уул уурхайн салбар</a:t>
                </a:r>
                <a:endParaRPr sz="1200">
                  <a:solidFill>
                    <a:schemeClr val="dk1"/>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14" name="Google Shape;609;p31">
                <a:extLst>
                  <a:ext uri="{FF2B5EF4-FFF2-40B4-BE49-F238E27FC236}">
                    <a16:creationId xmlns:a16="http://schemas.microsoft.com/office/drawing/2014/main" id="{84177DD6-C64B-E431-CF97-3BC6EEB54E20}"/>
                  </a:ext>
                </a:extLst>
              </p:cNvPr>
              <p:cNvSpPr txBox="1"/>
              <p:nvPr/>
            </p:nvSpPr>
            <p:spPr>
              <a:xfrm>
                <a:off x="8171816" y="4481296"/>
                <a:ext cx="2953499" cy="1788271"/>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mn-MN" sz="1100" b="0" i="0">
                    <a:effectLst/>
                    <a:latin typeface="Arial" panose="020B0604020202020204" pitchFamily="34" charset="0"/>
                  </a:rPr>
                  <a:t>МУ-ын 2025 оны төсвийн нийт орлогын 31.7 хувь буюу 11,689.5 тэрбум төгрөгийг  уул уурхайн салбарын орлогоос бүрдүүлэхээр төлөвлөсөн байна. </a:t>
                </a:r>
                <a:endParaRPr sz="600">
                  <a:solidFill>
                    <a:schemeClr val="dk1"/>
                  </a:solidFill>
                  <a:latin typeface="Arial" panose="020B0604020202020204" pitchFamily="34" charset="0"/>
                  <a:ea typeface="Roboto"/>
                  <a:cs typeface="Arial" panose="020B0604020202020204" pitchFamily="34" charset="0"/>
                  <a:sym typeface="Roboto"/>
                </a:endParaRPr>
              </a:p>
            </p:txBody>
          </p:sp>
          <p:sp>
            <p:nvSpPr>
              <p:cNvPr id="15" name="Google Shape;610;p31">
                <a:extLst>
                  <a:ext uri="{FF2B5EF4-FFF2-40B4-BE49-F238E27FC236}">
                    <a16:creationId xmlns:a16="http://schemas.microsoft.com/office/drawing/2014/main" id="{FA0D7352-3F21-7FC7-C694-A6F36F5CA5F1}"/>
                  </a:ext>
                </a:extLst>
              </p:cNvPr>
              <p:cNvSpPr/>
              <p:nvPr/>
            </p:nvSpPr>
            <p:spPr>
              <a:xfrm>
                <a:off x="5533769" y="3429000"/>
                <a:ext cx="2953500" cy="2953500"/>
              </a:xfrm>
              <a:prstGeom prst="pie">
                <a:avLst>
                  <a:gd name="adj1" fmla="val 1379821"/>
                  <a:gd name="adj2" fmla="val 16200000"/>
                </a:avLst>
              </a:prstGeom>
              <a:solidFill>
                <a:srgbClr val="073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Arial" panose="020B0604020202020204" pitchFamily="34" charset="0"/>
                  <a:cs typeface="Arial" panose="020B0604020202020204" pitchFamily="34" charset="0"/>
                </a:endParaRPr>
              </a:p>
            </p:txBody>
          </p:sp>
          <p:cxnSp>
            <p:nvCxnSpPr>
              <p:cNvPr id="16" name="Google Shape;615;p31">
                <a:extLst>
                  <a:ext uri="{FF2B5EF4-FFF2-40B4-BE49-F238E27FC236}">
                    <a16:creationId xmlns:a16="http://schemas.microsoft.com/office/drawing/2014/main" id="{DBE5A9B5-F896-6947-BE94-E261AAE1BD46}"/>
                  </a:ext>
                </a:extLst>
              </p:cNvPr>
              <p:cNvCxnSpPr>
                <a:cxnSpLocks/>
                <a:stCxn id="17" idx="1"/>
              </p:cNvCxnSpPr>
              <p:nvPr/>
            </p:nvCxnSpPr>
            <p:spPr>
              <a:xfrm rot="10800000" flipV="1">
                <a:off x="7509295" y="3603168"/>
                <a:ext cx="2289889" cy="952786"/>
              </a:xfrm>
              <a:prstGeom prst="curvedConnector3">
                <a:avLst>
                  <a:gd name="adj1" fmla="val 50000"/>
                </a:avLst>
              </a:prstGeom>
              <a:noFill/>
              <a:ln w="9525" cap="flat" cmpd="sng">
                <a:solidFill>
                  <a:schemeClr val="dk1"/>
                </a:solidFill>
                <a:prstDash val="solid"/>
                <a:round/>
                <a:headEnd type="none" w="med" len="med"/>
                <a:tailEnd type="oval" w="med" len="med"/>
              </a:ln>
            </p:spPr>
          </p:cxnSp>
          <p:sp>
            <p:nvSpPr>
              <p:cNvPr id="17" name="Google Shape;616;p31">
                <a:extLst>
                  <a:ext uri="{FF2B5EF4-FFF2-40B4-BE49-F238E27FC236}">
                    <a16:creationId xmlns:a16="http://schemas.microsoft.com/office/drawing/2014/main" id="{8A13BBD9-161D-7D73-637F-C7AD33F6BD6A}"/>
                  </a:ext>
                </a:extLst>
              </p:cNvPr>
              <p:cNvSpPr txBox="1"/>
              <p:nvPr/>
            </p:nvSpPr>
            <p:spPr>
              <a:xfrm>
                <a:off x="9799182" y="3429004"/>
                <a:ext cx="1326009" cy="34832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rgbClr val="C00000"/>
                    </a:solidFill>
                    <a:latin typeface="Arial" panose="020B0604020202020204" pitchFamily="34" charset="0"/>
                    <a:ea typeface="Fira Sans Extra Condensed"/>
                    <a:cs typeface="Arial" panose="020B0604020202020204" pitchFamily="34" charset="0"/>
                    <a:sym typeface="Fira Sans Extra Condensed"/>
                  </a:rPr>
                  <a:t>3</a:t>
                </a:r>
                <a:r>
                  <a:rPr lang="mn-MN" sz="1600" b="1">
                    <a:solidFill>
                      <a:srgbClr val="C00000"/>
                    </a:solidFill>
                    <a:latin typeface="Arial" panose="020B0604020202020204" pitchFamily="34" charset="0"/>
                    <a:ea typeface="Fira Sans Extra Condensed"/>
                    <a:cs typeface="Arial" panose="020B0604020202020204" pitchFamily="34" charset="0"/>
                    <a:sym typeface="Fira Sans Extra Condensed"/>
                  </a:rPr>
                  <a:t>1.7</a:t>
                </a:r>
                <a:r>
                  <a:rPr lang="en" sz="1600" b="1">
                    <a:solidFill>
                      <a:srgbClr val="C00000"/>
                    </a:solidFill>
                    <a:latin typeface="Arial" panose="020B0604020202020204" pitchFamily="34" charset="0"/>
                    <a:ea typeface="Fira Sans Extra Condensed"/>
                    <a:cs typeface="Arial" panose="020B0604020202020204" pitchFamily="34" charset="0"/>
                    <a:sym typeface="Fira Sans Extra Condensed"/>
                  </a:rPr>
                  <a:t>%</a:t>
                </a:r>
                <a:endParaRPr sz="1600" b="1">
                  <a:solidFill>
                    <a:srgbClr val="C00000"/>
                  </a:solidFill>
                  <a:latin typeface="Arial" panose="020B0604020202020204" pitchFamily="34" charset="0"/>
                  <a:ea typeface="Fira Sans Extra Condensed"/>
                  <a:cs typeface="Arial" panose="020B0604020202020204" pitchFamily="34" charset="0"/>
                  <a:sym typeface="Fira Sans Extra Condensed"/>
                </a:endParaRPr>
              </a:p>
            </p:txBody>
          </p:sp>
        </p:grpSp>
        <p:sp>
          <p:nvSpPr>
            <p:cNvPr id="11" name="TextBox 10">
              <a:extLst>
                <a:ext uri="{FF2B5EF4-FFF2-40B4-BE49-F238E27FC236}">
                  <a16:creationId xmlns:a16="http://schemas.microsoft.com/office/drawing/2014/main" id="{1912A262-19C7-C50A-F835-59BF0499920B}"/>
                </a:ext>
              </a:extLst>
            </p:cNvPr>
            <p:cNvSpPr txBox="1"/>
            <p:nvPr/>
          </p:nvSpPr>
          <p:spPr>
            <a:xfrm>
              <a:off x="2659994" y="4224928"/>
              <a:ext cx="5095187" cy="1200329"/>
            </a:xfrm>
            <a:prstGeom prst="rect">
              <a:avLst/>
            </a:prstGeom>
            <a:solidFill>
              <a:schemeClr val="accent1">
                <a:lumMod val="20000"/>
                <a:lumOff val="80000"/>
              </a:schemeClr>
            </a:solidFill>
            <a:ln>
              <a:solidFill>
                <a:srgbClr val="C00000"/>
              </a:solidFill>
            </a:ln>
          </p:spPr>
          <p:txBody>
            <a:bodyPr wrap="square">
              <a:spAutoFit/>
            </a:bodyPr>
            <a:lstStyle/>
            <a:p>
              <a:pPr algn="just"/>
              <a:r>
                <a:rPr lang="mn-MN" sz="1200" b="0" i="0">
                  <a:solidFill>
                    <a:srgbClr val="000000"/>
                  </a:solidFill>
                  <a:effectLst/>
                  <a:latin typeface="Arial" panose="020B0604020202020204" pitchFamily="34" charset="0"/>
                </a:rPr>
                <a:t>Уул уурхайн салбараас 2025 оны төсөвт төвлөрүүлэхээр төлөвлөсөн орлого БНХАУ-ын эдийн засгийн байдал, үл хөдлөх хөрөнгийн салбарын болон коксжих нүүрсний эрэлт багасах, уул уурхайн гол нэр төрлийн бүтээгдэхүүний зах зээлийн үнэ буурах зэрэг гадаад хүчин зүйлийн нөлөөгөөр тасалдах эрсдэлтэй, төсвийн эх үүсвэрийн дутагдлыг бусад салбараас нэмж бүрдүүлэх боломж хомс байна.</a:t>
              </a:r>
              <a:endParaRPr lang="en-US" sz="1200"/>
            </a:p>
          </p:txBody>
        </p:sp>
      </p:grpSp>
    </p:spTree>
    <p:extLst>
      <p:ext uri="{BB962C8B-B14F-4D97-AF65-F5344CB8AC3E}">
        <p14:creationId xmlns:p14="http://schemas.microsoft.com/office/powerpoint/2010/main" val="156285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022C31-2C95-1AF7-CC3C-23CB4AB339C7}"/>
              </a:ext>
            </a:extLst>
          </p:cNvPr>
          <p:cNvSpPr txBox="1">
            <a:spLocks/>
          </p:cNvSpPr>
          <p:nvPr/>
        </p:nvSpPr>
        <p:spPr>
          <a:xfrm>
            <a:off x="1093509" y="266184"/>
            <a:ext cx="8393790" cy="400110"/>
          </a:xfrm>
          <a:prstGeom prst="rect">
            <a:avLst/>
          </a:prstGeom>
          <a:noFill/>
        </p:spPr>
        <p:txBody>
          <a:bodyPr wrap="square" rtlCol="0" anchor="ctr">
            <a:spAutoFit/>
          </a:bodyPr>
          <a:lstStyle/>
          <a:p>
            <a:r>
              <a:rPr lang="mn-MN" sz="2000" b="1">
                <a:solidFill>
                  <a:schemeClr val="bg1"/>
                </a:solidFill>
                <a:latin typeface="Roboto" panose="02000000000000000000" pitchFamily="2" charset="0"/>
                <a:ea typeface="Roboto" panose="02000000000000000000" pitchFamily="2" charset="0"/>
                <a:cs typeface="Roboto" panose="02000000000000000000" pitchFamily="2" charset="0"/>
              </a:rPr>
              <a:t>БҮЛЭГ 5: ЗАРЛАГЫН ТАЛААР</a:t>
            </a:r>
            <a:r>
              <a:rPr lang="mn-MN" sz="2000" b="1" i="0">
                <a:solidFill>
                  <a:schemeClr val="bg1"/>
                </a:solidFill>
                <a:effectLst/>
                <a:latin typeface="Roboto" panose="02000000000000000000" pitchFamily="2" charset="0"/>
                <a:ea typeface="Roboto" panose="02000000000000000000" pitchFamily="2" charset="0"/>
                <a:cs typeface="Roboto" panose="02000000000000000000" pitchFamily="2" charset="0"/>
              </a:rPr>
              <a:t> </a:t>
            </a:r>
            <a:endParaRPr lang="mn-MN" sz="2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Rounded Corners 4">
            <a:extLst>
              <a:ext uri="{FF2B5EF4-FFF2-40B4-BE49-F238E27FC236}">
                <a16:creationId xmlns:a16="http://schemas.microsoft.com/office/drawing/2014/main" id="{5D3DF3DF-4DED-3372-71E9-2C66C4E97810}"/>
              </a:ext>
            </a:extLst>
          </p:cNvPr>
          <p:cNvSpPr/>
          <p:nvPr/>
        </p:nvSpPr>
        <p:spPr>
          <a:xfrm>
            <a:off x="821703" y="1338606"/>
            <a:ext cx="10548594" cy="886120"/>
          </a:xfrm>
          <a:prstGeom prst="roundRect">
            <a:avLst/>
          </a:prstGeom>
          <a:solidFill>
            <a:schemeClr val="accent1">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mn" sz="1600" dirty="0">
                <a:solidFill>
                  <a:srgbClr val="000000"/>
                </a:solidFill>
                <a:latin typeface="Arial"/>
                <a:cs typeface="Arial"/>
              </a:rPr>
              <a:t>ЗАСГИЙН ГАЗАР УРСГАЛ ЗАРДЛЫГ ӨМНӨХ ОНООС 3,565.6 ТЭРБУМ ТӨГРӨГӨӨР НЭМЭГДҮҮЛЭН, ТӨСВИЙН ЕРӨНХИЙЛӨН ЗАХИРАГЧ НАР ТӨСВИЙН ХЯЗГААРЫГ ХЭТРҮҮЛЭН ТӨЛӨВЛӨСӨН БАЙНА</a:t>
            </a:r>
            <a:endParaRPr lang="en-US" sz="1600" dirty="0">
              <a:solidFill>
                <a:srgbClr val="000000"/>
              </a:solidFill>
              <a:latin typeface="Arial"/>
              <a:cs typeface="Arial"/>
            </a:endParaRPr>
          </a:p>
        </p:txBody>
      </p:sp>
      <p:grpSp>
        <p:nvGrpSpPr>
          <p:cNvPr id="74" name="Group 73">
            <a:extLst>
              <a:ext uri="{FF2B5EF4-FFF2-40B4-BE49-F238E27FC236}">
                <a16:creationId xmlns:a16="http://schemas.microsoft.com/office/drawing/2014/main" id="{F27E2A62-A407-D379-2199-52B9440F99EC}"/>
              </a:ext>
            </a:extLst>
          </p:cNvPr>
          <p:cNvGrpSpPr/>
          <p:nvPr/>
        </p:nvGrpSpPr>
        <p:grpSpPr>
          <a:xfrm>
            <a:off x="1093509" y="2451075"/>
            <a:ext cx="5969945" cy="1695216"/>
            <a:chOff x="976835" y="2685320"/>
            <a:chExt cx="5969945" cy="1695216"/>
          </a:xfrm>
        </p:grpSpPr>
        <p:sp>
          <p:nvSpPr>
            <p:cNvPr id="7" name="Google Shape;502;p27">
              <a:extLst>
                <a:ext uri="{FF2B5EF4-FFF2-40B4-BE49-F238E27FC236}">
                  <a16:creationId xmlns:a16="http://schemas.microsoft.com/office/drawing/2014/main" id="{67061561-8F37-0538-881E-E0695AA75798}"/>
                </a:ext>
              </a:extLst>
            </p:cNvPr>
            <p:cNvSpPr/>
            <p:nvPr/>
          </p:nvSpPr>
          <p:spPr>
            <a:xfrm>
              <a:off x="976835" y="3315746"/>
              <a:ext cx="559800" cy="982200"/>
            </a:xfrm>
            <a:prstGeom prst="round2SameRect">
              <a:avLst>
                <a:gd name="adj1" fmla="val 50000"/>
                <a:gd name="adj2"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 name="Google Shape;503;p27">
              <a:extLst>
                <a:ext uri="{FF2B5EF4-FFF2-40B4-BE49-F238E27FC236}">
                  <a16:creationId xmlns:a16="http://schemas.microsoft.com/office/drawing/2014/main" id="{9C843DB2-F00E-3353-B225-8D612B2BB268}"/>
                </a:ext>
              </a:extLst>
            </p:cNvPr>
            <p:cNvSpPr/>
            <p:nvPr/>
          </p:nvSpPr>
          <p:spPr>
            <a:xfrm>
              <a:off x="1722041" y="3000533"/>
              <a:ext cx="559800" cy="1297500"/>
            </a:xfrm>
            <a:prstGeom prst="round2SameRect">
              <a:avLst>
                <a:gd name="adj1" fmla="val 50000"/>
                <a:gd name="adj2"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 name="Google Shape;504;p27">
              <a:extLst>
                <a:ext uri="{FF2B5EF4-FFF2-40B4-BE49-F238E27FC236}">
                  <a16:creationId xmlns:a16="http://schemas.microsoft.com/office/drawing/2014/main" id="{00A0F009-34F5-3F48-570B-392440BED00A}"/>
                </a:ext>
              </a:extLst>
            </p:cNvPr>
            <p:cNvSpPr/>
            <p:nvPr/>
          </p:nvSpPr>
          <p:spPr>
            <a:xfrm>
              <a:off x="2467248" y="2685320"/>
              <a:ext cx="559800" cy="1612800"/>
            </a:xfrm>
            <a:prstGeom prst="round2SameRect">
              <a:avLst>
                <a:gd name="adj1" fmla="val 50000"/>
                <a:gd name="adj2"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8C394DB6-1364-F5BB-3A78-D58148560DFA}"/>
                </a:ext>
              </a:extLst>
            </p:cNvPr>
            <p:cNvGrpSpPr/>
            <p:nvPr/>
          </p:nvGrpSpPr>
          <p:grpSpPr>
            <a:xfrm>
              <a:off x="3212454" y="3233155"/>
              <a:ext cx="3734326" cy="1147381"/>
              <a:chOff x="3241240" y="3150564"/>
              <a:chExt cx="3734326" cy="1147381"/>
            </a:xfrm>
          </p:grpSpPr>
          <p:sp>
            <p:nvSpPr>
              <p:cNvPr id="11" name="Google Shape;506;p27">
                <a:extLst>
                  <a:ext uri="{FF2B5EF4-FFF2-40B4-BE49-F238E27FC236}">
                    <a16:creationId xmlns:a16="http://schemas.microsoft.com/office/drawing/2014/main" id="{32FF2097-D0F2-96B3-F8D8-F8C62E636C11}"/>
                  </a:ext>
                </a:extLst>
              </p:cNvPr>
              <p:cNvSpPr txBox="1"/>
              <p:nvPr/>
            </p:nvSpPr>
            <p:spPr>
              <a:xfrm>
                <a:off x="3246944" y="3549099"/>
                <a:ext cx="3728622" cy="748846"/>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mn-MN" sz="1200">
                    <a:solidFill>
                      <a:srgbClr val="000000"/>
                    </a:solidFill>
                    <a:latin typeface="Arial" panose="020B0604020202020204" pitchFamily="34" charset="0"/>
                  </a:rPr>
                  <a:t>у</a:t>
                </a:r>
                <a:r>
                  <a:rPr lang="mn-MN" sz="1200" b="0" i="0">
                    <a:solidFill>
                      <a:srgbClr val="000000"/>
                    </a:solidFill>
                    <a:effectLst/>
                    <a:latin typeface="Arial" panose="020B0604020202020204" pitchFamily="34" charset="0"/>
                  </a:rPr>
                  <a:t>рсгал зардал</a:t>
                </a:r>
                <a:r>
                  <a:rPr lang="en-US" sz="1200" b="0" i="0">
                    <a:solidFill>
                      <a:srgbClr val="000000"/>
                    </a:solidFill>
                    <a:effectLst/>
                    <a:latin typeface="Arial" panose="020B0604020202020204" pitchFamily="34" charset="0"/>
                  </a:rPr>
                  <a:t> -</a:t>
                </a:r>
                <a:r>
                  <a:rPr lang="mn-MN" sz="1200" b="0" i="0">
                    <a:solidFill>
                      <a:srgbClr val="000000"/>
                    </a:solidFill>
                    <a:effectLst/>
                    <a:latin typeface="Arial" panose="020B0604020202020204" pitchFamily="34" charset="0"/>
                  </a:rPr>
                  <a:t> 26,036.4 тэрбум төгрөг,</a:t>
                </a:r>
              </a:p>
              <a:p>
                <a:pPr marL="0" lvl="0" indent="0" algn="l" rtl="0">
                  <a:spcBef>
                    <a:spcPts val="0"/>
                  </a:spcBef>
                  <a:spcAft>
                    <a:spcPts val="0"/>
                  </a:spcAft>
                  <a:buNone/>
                </a:pPr>
                <a:r>
                  <a:rPr lang="mn-MN" sz="1200" b="0" i="0">
                    <a:solidFill>
                      <a:srgbClr val="000000"/>
                    </a:solidFill>
                    <a:effectLst/>
                    <a:latin typeface="Arial" panose="020B0604020202020204" pitchFamily="34" charset="0"/>
                  </a:rPr>
                  <a:t>хөрөнгийн зардал</a:t>
                </a:r>
                <a:r>
                  <a:rPr lang="en-US" sz="1200" b="0" i="0">
                    <a:solidFill>
                      <a:srgbClr val="000000"/>
                    </a:solidFill>
                    <a:effectLst/>
                    <a:latin typeface="Arial" panose="020B0604020202020204" pitchFamily="34" charset="0"/>
                  </a:rPr>
                  <a:t> -</a:t>
                </a:r>
                <a:r>
                  <a:rPr lang="mn-MN" sz="1200" b="0" i="0">
                    <a:solidFill>
                      <a:srgbClr val="000000"/>
                    </a:solidFill>
                    <a:effectLst/>
                    <a:latin typeface="Arial" panose="020B0604020202020204" pitchFamily="34" charset="0"/>
                  </a:rPr>
                  <a:t> 9,803.8 тэрбум төгрөг</a:t>
                </a:r>
              </a:p>
              <a:p>
                <a:pPr marL="0" lvl="0" indent="0" algn="l" rtl="0">
                  <a:spcBef>
                    <a:spcPts val="0"/>
                  </a:spcBef>
                  <a:spcAft>
                    <a:spcPts val="0"/>
                  </a:spcAft>
                  <a:buNone/>
                </a:pPr>
                <a:r>
                  <a:rPr lang="mn-MN" sz="1200" b="0" i="0">
                    <a:solidFill>
                      <a:srgbClr val="000000"/>
                    </a:solidFill>
                    <a:effectLst/>
                    <a:latin typeface="Arial" panose="020B0604020202020204" pitchFamily="34" charset="0"/>
                  </a:rPr>
                  <a:t>эргэж төлөгдөх цэвэр зээл</a:t>
                </a:r>
                <a:r>
                  <a:rPr lang="en-US" sz="1200" b="0" i="0">
                    <a:solidFill>
                      <a:srgbClr val="000000"/>
                    </a:solidFill>
                    <a:effectLst/>
                    <a:latin typeface="Arial" panose="020B0604020202020204" pitchFamily="34" charset="0"/>
                  </a:rPr>
                  <a:t> –</a:t>
                </a:r>
                <a:r>
                  <a:rPr lang="mn-MN" sz="1200" b="0" i="0">
                    <a:solidFill>
                      <a:srgbClr val="000000"/>
                    </a:solidFill>
                    <a:effectLst/>
                    <a:latin typeface="Arial" panose="020B0604020202020204" pitchFamily="34" charset="0"/>
                  </a:rPr>
                  <a:t> </a:t>
                </a:r>
                <a:r>
                  <a:rPr lang="en-US" sz="1200" b="0" i="0">
                    <a:solidFill>
                      <a:srgbClr val="000000"/>
                    </a:solidFill>
                    <a:effectLst/>
                    <a:latin typeface="Arial" panose="020B0604020202020204" pitchFamily="34" charset="0"/>
                  </a:rPr>
                  <a:t>(</a:t>
                </a:r>
                <a:r>
                  <a:rPr lang="mn-MN" sz="1200" b="0" i="0">
                    <a:solidFill>
                      <a:srgbClr val="000000"/>
                    </a:solidFill>
                    <a:effectLst/>
                    <a:latin typeface="Arial" panose="020B0604020202020204" pitchFamily="34" charset="0"/>
                  </a:rPr>
                  <a:t>45.0</a:t>
                </a:r>
                <a:r>
                  <a:rPr lang="en-US" sz="1200" b="0" i="0">
                    <a:solidFill>
                      <a:srgbClr val="000000"/>
                    </a:solidFill>
                    <a:effectLst/>
                    <a:latin typeface="Arial" panose="020B0604020202020204" pitchFamily="34" charset="0"/>
                  </a:rPr>
                  <a:t>)</a:t>
                </a:r>
                <a:r>
                  <a:rPr lang="mn-MN" sz="1200" b="0" i="0">
                    <a:solidFill>
                      <a:srgbClr val="000000"/>
                    </a:solidFill>
                    <a:effectLst/>
                    <a:latin typeface="Arial" panose="020B0604020202020204" pitchFamily="34" charset="0"/>
                  </a:rPr>
                  <a:t> тэрбум төгрөг</a:t>
                </a:r>
                <a:endParaRPr sz="1200">
                  <a:latin typeface="Arial" panose="020B0604020202020204" pitchFamily="34" charset="0"/>
                  <a:ea typeface="Roboto"/>
                  <a:cs typeface="Arial" panose="020B0604020202020204" pitchFamily="34" charset="0"/>
                  <a:sym typeface="Roboto"/>
                </a:endParaRPr>
              </a:p>
            </p:txBody>
          </p:sp>
          <p:grpSp>
            <p:nvGrpSpPr>
              <p:cNvPr id="20" name="Group 19">
                <a:extLst>
                  <a:ext uri="{FF2B5EF4-FFF2-40B4-BE49-F238E27FC236}">
                    <a16:creationId xmlns:a16="http://schemas.microsoft.com/office/drawing/2014/main" id="{D2823D1A-2616-27C5-39F4-617ADE7EBD6C}"/>
                  </a:ext>
                </a:extLst>
              </p:cNvPr>
              <p:cNvGrpSpPr/>
              <p:nvPr/>
            </p:nvGrpSpPr>
            <p:grpSpPr>
              <a:xfrm>
                <a:off x="3241240" y="3150564"/>
                <a:ext cx="2394038" cy="461665"/>
                <a:chOff x="3255653" y="2847237"/>
                <a:chExt cx="2394038" cy="461665"/>
              </a:xfrm>
            </p:grpSpPr>
            <p:sp>
              <p:nvSpPr>
                <p:cNvPr id="12" name="Google Shape;507;p27">
                  <a:extLst>
                    <a:ext uri="{FF2B5EF4-FFF2-40B4-BE49-F238E27FC236}">
                      <a16:creationId xmlns:a16="http://schemas.microsoft.com/office/drawing/2014/main" id="{FAAE7651-DC06-FDC5-0F7D-8F238AF76BDD}"/>
                    </a:ext>
                  </a:extLst>
                </p:cNvPr>
                <p:cNvSpPr txBox="1"/>
                <p:nvPr/>
              </p:nvSpPr>
              <p:spPr>
                <a:xfrm>
                  <a:off x="3255653" y="2936320"/>
                  <a:ext cx="1690816" cy="28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mn-MN" sz="2800" b="1" i="0">
                      <a:solidFill>
                        <a:srgbClr val="A02B93"/>
                      </a:solidFill>
                      <a:effectLst/>
                      <a:latin typeface="Arial" panose="020B0604020202020204" pitchFamily="34" charset="0"/>
                      <a:cs typeface="Arial" panose="020B0604020202020204" pitchFamily="34" charset="0"/>
                    </a:rPr>
                    <a:t>35,795.2</a:t>
                  </a:r>
                  <a:endParaRPr sz="2000" b="1">
                    <a:solidFill>
                      <a:schemeClr val="accent5"/>
                    </a:solidFill>
                    <a:latin typeface="Arial" panose="020B0604020202020204" pitchFamily="34" charset="0"/>
                    <a:ea typeface="Fira Sans Condensed SemiBold"/>
                    <a:cs typeface="Arial" panose="020B0604020202020204" pitchFamily="34" charset="0"/>
                    <a:sym typeface="Fira Sans Condensed SemiBold"/>
                  </a:endParaRPr>
                </a:p>
              </p:txBody>
            </p:sp>
            <p:sp>
              <p:nvSpPr>
                <p:cNvPr id="19" name="TextBox 18">
                  <a:extLst>
                    <a:ext uri="{FF2B5EF4-FFF2-40B4-BE49-F238E27FC236}">
                      <a16:creationId xmlns:a16="http://schemas.microsoft.com/office/drawing/2014/main" id="{041F9641-AF02-B73B-EF03-DD6463FB90E0}"/>
                    </a:ext>
                  </a:extLst>
                </p:cNvPr>
                <p:cNvSpPr txBox="1"/>
                <p:nvPr/>
              </p:nvSpPr>
              <p:spPr>
                <a:xfrm>
                  <a:off x="4700456" y="2847237"/>
                  <a:ext cx="949235" cy="461665"/>
                </a:xfrm>
                <a:prstGeom prst="rect">
                  <a:avLst/>
                </a:prstGeom>
                <a:noFill/>
              </p:spPr>
              <p:txBody>
                <a:bodyPr wrap="square">
                  <a:spAutoFit/>
                </a:bodyPr>
                <a:lstStyle/>
                <a:p>
                  <a:r>
                    <a:rPr lang="mn-MN" sz="1200" b="0" i="0">
                      <a:solidFill>
                        <a:srgbClr val="000000"/>
                      </a:solidFill>
                      <a:effectLst/>
                      <a:latin typeface="Arial" panose="020B0604020202020204" pitchFamily="34" charset="0"/>
                      <a:cs typeface="Arial" panose="020B0604020202020204" pitchFamily="34" charset="0"/>
                    </a:rPr>
                    <a:t>тэрбум төгрөг</a:t>
                  </a:r>
                  <a:endParaRPr lang="en-US" sz="1200"/>
                </a:p>
              </p:txBody>
            </p:sp>
          </p:grpSp>
        </p:grpSp>
      </p:grpSp>
      <p:grpSp>
        <p:nvGrpSpPr>
          <p:cNvPr id="80" name="Group 79">
            <a:extLst>
              <a:ext uri="{FF2B5EF4-FFF2-40B4-BE49-F238E27FC236}">
                <a16:creationId xmlns:a16="http://schemas.microsoft.com/office/drawing/2014/main" id="{87AC4630-AE6F-0CFE-663A-0AC4470E4DAA}"/>
              </a:ext>
            </a:extLst>
          </p:cNvPr>
          <p:cNvGrpSpPr/>
          <p:nvPr/>
        </p:nvGrpSpPr>
        <p:grpSpPr>
          <a:xfrm>
            <a:off x="3816442" y="4396016"/>
            <a:ext cx="7158925" cy="3592733"/>
            <a:chOff x="4528456" y="4404724"/>
            <a:chExt cx="7158925" cy="3592733"/>
          </a:xfrm>
        </p:grpSpPr>
        <p:grpSp>
          <p:nvGrpSpPr>
            <p:cNvPr id="60" name="Group 59">
              <a:extLst>
                <a:ext uri="{FF2B5EF4-FFF2-40B4-BE49-F238E27FC236}">
                  <a16:creationId xmlns:a16="http://schemas.microsoft.com/office/drawing/2014/main" id="{B914A957-5260-04BD-111A-1143498FB370}"/>
                </a:ext>
              </a:extLst>
            </p:cNvPr>
            <p:cNvGrpSpPr/>
            <p:nvPr/>
          </p:nvGrpSpPr>
          <p:grpSpPr>
            <a:xfrm>
              <a:off x="6266102" y="5054055"/>
              <a:ext cx="2959771" cy="2943402"/>
              <a:chOff x="2495638" y="2633562"/>
              <a:chExt cx="4195692" cy="4172493"/>
            </a:xfrm>
          </p:grpSpPr>
          <p:sp>
            <p:nvSpPr>
              <p:cNvPr id="56" name="Google Shape;476;p26">
                <a:extLst>
                  <a:ext uri="{FF2B5EF4-FFF2-40B4-BE49-F238E27FC236}">
                    <a16:creationId xmlns:a16="http://schemas.microsoft.com/office/drawing/2014/main" id="{336B88D1-1CE7-708F-33AE-732C52B48544}"/>
                  </a:ext>
                </a:extLst>
              </p:cNvPr>
              <p:cNvSpPr/>
              <p:nvPr/>
            </p:nvSpPr>
            <p:spPr>
              <a:xfrm>
                <a:off x="2498100" y="2658255"/>
                <a:ext cx="4147800" cy="4147800"/>
              </a:xfrm>
              <a:prstGeom prst="blockArc">
                <a:avLst>
                  <a:gd name="adj1" fmla="val 14229718"/>
                  <a:gd name="adj2" fmla="val 17278136"/>
                  <a:gd name="adj3" fmla="val 28981"/>
                </a:avLst>
              </a:prstGeom>
              <a:solidFill>
                <a:schemeClr val="accent2"/>
              </a:solidFill>
              <a:ln w="381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8;p26">
                <a:extLst>
                  <a:ext uri="{FF2B5EF4-FFF2-40B4-BE49-F238E27FC236}">
                    <a16:creationId xmlns:a16="http://schemas.microsoft.com/office/drawing/2014/main" id="{65BC3080-86E0-67E8-527E-EA856EBC5B20}"/>
                  </a:ext>
                </a:extLst>
              </p:cNvPr>
              <p:cNvSpPr/>
              <p:nvPr/>
            </p:nvSpPr>
            <p:spPr>
              <a:xfrm flipH="1">
                <a:off x="2495638" y="2658255"/>
                <a:ext cx="4147800" cy="4147800"/>
              </a:xfrm>
              <a:prstGeom prst="blockArc">
                <a:avLst>
                  <a:gd name="adj1" fmla="val 12692205"/>
                  <a:gd name="adj2" fmla="val 15194547"/>
                  <a:gd name="adj3" fmla="val 29060"/>
                </a:avLst>
              </a:prstGeom>
              <a:solidFill>
                <a:schemeClr val="accent3"/>
              </a:solidFill>
              <a:ln w="381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9;p26">
                <a:extLst>
                  <a:ext uri="{FF2B5EF4-FFF2-40B4-BE49-F238E27FC236}">
                    <a16:creationId xmlns:a16="http://schemas.microsoft.com/office/drawing/2014/main" id="{E5FE83E6-A875-2129-391E-394AFF418B30}"/>
                  </a:ext>
                </a:extLst>
              </p:cNvPr>
              <p:cNvSpPr/>
              <p:nvPr/>
            </p:nvSpPr>
            <p:spPr>
              <a:xfrm flipH="1">
                <a:off x="2543529" y="2644419"/>
                <a:ext cx="4147801" cy="4147802"/>
              </a:xfrm>
              <a:prstGeom prst="blockArc">
                <a:avLst>
                  <a:gd name="adj1" fmla="val 10810477"/>
                  <a:gd name="adj2" fmla="val 11652647"/>
                  <a:gd name="adj3" fmla="val 30703"/>
                </a:avLst>
              </a:prstGeom>
              <a:solidFill>
                <a:srgbClr val="A02B93"/>
              </a:solidFill>
              <a:ln w="381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7;p26">
                <a:extLst>
                  <a:ext uri="{FF2B5EF4-FFF2-40B4-BE49-F238E27FC236}">
                    <a16:creationId xmlns:a16="http://schemas.microsoft.com/office/drawing/2014/main" id="{66F5A8A8-3CCE-7904-43E2-80A67D9E5EFC}"/>
                  </a:ext>
                </a:extLst>
              </p:cNvPr>
              <p:cNvSpPr/>
              <p:nvPr/>
            </p:nvSpPr>
            <p:spPr>
              <a:xfrm>
                <a:off x="2500562" y="2658255"/>
                <a:ext cx="4147800" cy="4147800"/>
              </a:xfrm>
              <a:prstGeom prst="blockArc">
                <a:avLst>
                  <a:gd name="adj1" fmla="val 10810477"/>
                  <a:gd name="adj2" fmla="val 14243107"/>
                  <a:gd name="adj3" fmla="val 28788"/>
                </a:avLst>
              </a:prstGeom>
              <a:solidFill>
                <a:schemeClr val="accent4"/>
              </a:solidFill>
              <a:ln w="381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9;p26">
                <a:extLst>
                  <a:ext uri="{FF2B5EF4-FFF2-40B4-BE49-F238E27FC236}">
                    <a16:creationId xmlns:a16="http://schemas.microsoft.com/office/drawing/2014/main" id="{93A37749-3F3D-0678-2113-48D87BC0FD24}"/>
                  </a:ext>
                </a:extLst>
              </p:cNvPr>
              <p:cNvSpPr/>
              <p:nvPr/>
            </p:nvSpPr>
            <p:spPr>
              <a:xfrm rot="20734253" flipH="1">
                <a:off x="2518835" y="2633562"/>
                <a:ext cx="4147802" cy="4147803"/>
              </a:xfrm>
              <a:prstGeom prst="blockArc">
                <a:avLst>
                  <a:gd name="adj1" fmla="val 10704832"/>
                  <a:gd name="adj2" fmla="val 11826052"/>
                  <a:gd name="adj3" fmla="val 30509"/>
                </a:avLst>
              </a:prstGeom>
              <a:solidFill>
                <a:schemeClr val="accent6"/>
              </a:solidFill>
              <a:ln w="381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470;p26">
              <a:extLst>
                <a:ext uri="{FF2B5EF4-FFF2-40B4-BE49-F238E27FC236}">
                  <a16:creationId xmlns:a16="http://schemas.microsoft.com/office/drawing/2014/main" id="{5B90BEAB-20B6-0572-A671-0517969C36E0}"/>
                </a:ext>
              </a:extLst>
            </p:cNvPr>
            <p:cNvGrpSpPr/>
            <p:nvPr/>
          </p:nvGrpSpPr>
          <p:grpSpPr>
            <a:xfrm>
              <a:off x="4528456" y="5730771"/>
              <a:ext cx="1771429" cy="641749"/>
              <a:chOff x="737138" y="3451788"/>
              <a:chExt cx="2038500" cy="641749"/>
            </a:xfrm>
          </p:grpSpPr>
          <p:sp>
            <p:nvSpPr>
              <p:cNvPr id="62" name="Google Shape;471;p26">
                <a:extLst>
                  <a:ext uri="{FF2B5EF4-FFF2-40B4-BE49-F238E27FC236}">
                    <a16:creationId xmlns:a16="http://schemas.microsoft.com/office/drawing/2014/main" id="{4CB936D0-B4B0-CECC-4925-2FC824F4572B}"/>
                  </a:ext>
                </a:extLst>
              </p:cNvPr>
              <p:cNvSpPr txBox="1"/>
              <p:nvPr/>
            </p:nvSpPr>
            <p:spPr>
              <a:xfrm>
                <a:off x="737138" y="3451788"/>
                <a:ext cx="2038500" cy="364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mn-MN" sz="1400" b="1" i="0">
                    <a:solidFill>
                      <a:srgbClr val="0F9ED5"/>
                    </a:solidFill>
                    <a:effectLst/>
                    <a:latin typeface="Arial" panose="020B0604020202020204" pitchFamily="34" charset="0"/>
                    <a:cs typeface="Arial" panose="020B0604020202020204" pitchFamily="34" charset="0"/>
                  </a:rPr>
                  <a:t>42.5 </a:t>
                </a:r>
                <a:r>
                  <a:rPr lang="en-US" sz="1400" b="1">
                    <a:solidFill>
                      <a:srgbClr val="0F9ED5"/>
                    </a:solidFill>
                    <a:latin typeface="Arial" panose="020B0604020202020204" pitchFamily="34" charset="0"/>
                    <a:cs typeface="Arial" panose="020B0604020202020204" pitchFamily="34" charset="0"/>
                  </a:rPr>
                  <a:t>%</a:t>
                </a:r>
                <a:endParaRPr sz="1400" b="1">
                  <a:solidFill>
                    <a:srgbClr val="0F9ED5"/>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3" name="Google Shape;472;p26">
                <a:extLst>
                  <a:ext uri="{FF2B5EF4-FFF2-40B4-BE49-F238E27FC236}">
                    <a16:creationId xmlns:a16="http://schemas.microsoft.com/office/drawing/2014/main" id="{A0CB17CA-2FF6-CF5A-C6F9-5AD9719E6BC8}"/>
                  </a:ext>
                </a:extLst>
              </p:cNvPr>
              <p:cNvSpPr txBox="1"/>
              <p:nvPr/>
            </p:nvSpPr>
            <p:spPr>
              <a:xfrm>
                <a:off x="737138" y="3667673"/>
                <a:ext cx="2038500" cy="425864"/>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mn-MN" sz="1000" b="0" i="0">
                    <a:solidFill>
                      <a:srgbClr val="000000"/>
                    </a:solidFill>
                    <a:effectLst/>
                    <a:latin typeface="Arial" panose="020B0604020202020204" pitchFamily="34" charset="0"/>
                    <a:cs typeface="Arial" panose="020B0604020202020204" pitchFamily="34" charset="0"/>
                  </a:rPr>
                  <a:t>төрөөс иргэдэд олгодог тэтгэвэр, тэтгэмж, халамж</a:t>
                </a:r>
                <a:endParaRPr sz="1000">
                  <a:solidFill>
                    <a:srgbClr val="000000"/>
                  </a:solidFill>
                  <a:latin typeface="Arial" panose="020B0604020202020204" pitchFamily="34" charset="0"/>
                  <a:ea typeface="Roboto"/>
                  <a:cs typeface="Arial" panose="020B0604020202020204" pitchFamily="34" charset="0"/>
                  <a:sym typeface="Roboto"/>
                </a:endParaRPr>
              </a:p>
            </p:txBody>
          </p:sp>
        </p:grpSp>
        <p:grpSp>
          <p:nvGrpSpPr>
            <p:cNvPr id="64" name="Google Shape;470;p26">
              <a:extLst>
                <a:ext uri="{FF2B5EF4-FFF2-40B4-BE49-F238E27FC236}">
                  <a16:creationId xmlns:a16="http://schemas.microsoft.com/office/drawing/2014/main" id="{1E48C1EA-3486-715B-6F01-F88B456000F9}"/>
                </a:ext>
              </a:extLst>
            </p:cNvPr>
            <p:cNvGrpSpPr/>
            <p:nvPr/>
          </p:nvGrpSpPr>
          <p:grpSpPr>
            <a:xfrm>
              <a:off x="5964062" y="4404724"/>
              <a:ext cx="1477068" cy="641749"/>
              <a:chOff x="737138" y="3451788"/>
              <a:chExt cx="2038500" cy="641749"/>
            </a:xfrm>
          </p:grpSpPr>
          <p:sp>
            <p:nvSpPr>
              <p:cNvPr id="65" name="Google Shape;471;p26">
                <a:extLst>
                  <a:ext uri="{FF2B5EF4-FFF2-40B4-BE49-F238E27FC236}">
                    <a16:creationId xmlns:a16="http://schemas.microsoft.com/office/drawing/2014/main" id="{CF9E10DF-1272-96ED-FF19-CA6239007A19}"/>
                  </a:ext>
                </a:extLst>
              </p:cNvPr>
              <p:cNvSpPr txBox="1"/>
              <p:nvPr/>
            </p:nvSpPr>
            <p:spPr>
              <a:xfrm>
                <a:off x="737138" y="3451788"/>
                <a:ext cx="2038500" cy="364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400" b="1" i="0">
                    <a:solidFill>
                      <a:srgbClr val="E97132"/>
                    </a:solidFill>
                    <a:effectLst/>
                    <a:latin typeface="Arial" panose="020B0604020202020204" pitchFamily="34" charset="0"/>
                    <a:cs typeface="Arial" panose="020B0604020202020204" pitchFamily="34" charset="0"/>
                  </a:rPr>
                  <a:t>28.9</a:t>
                </a:r>
                <a:r>
                  <a:rPr lang="mn-MN" sz="1400" b="1" i="0">
                    <a:solidFill>
                      <a:srgbClr val="E97132"/>
                    </a:solidFill>
                    <a:effectLst/>
                    <a:latin typeface="Arial" panose="020B0604020202020204" pitchFamily="34" charset="0"/>
                    <a:cs typeface="Arial" panose="020B0604020202020204" pitchFamily="34" charset="0"/>
                  </a:rPr>
                  <a:t> </a:t>
                </a:r>
                <a:r>
                  <a:rPr lang="en-US" sz="1400" b="1">
                    <a:solidFill>
                      <a:srgbClr val="E97132"/>
                    </a:solidFill>
                    <a:latin typeface="Arial" panose="020B0604020202020204" pitchFamily="34" charset="0"/>
                    <a:cs typeface="Arial" panose="020B0604020202020204" pitchFamily="34" charset="0"/>
                  </a:rPr>
                  <a:t>%</a:t>
                </a:r>
                <a:endParaRPr sz="1400" b="1">
                  <a:solidFill>
                    <a:srgbClr val="E97132"/>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6" name="Google Shape;472;p26">
                <a:extLst>
                  <a:ext uri="{FF2B5EF4-FFF2-40B4-BE49-F238E27FC236}">
                    <a16:creationId xmlns:a16="http://schemas.microsoft.com/office/drawing/2014/main" id="{F29B2FB8-3CAA-C80D-DBC5-B3E70F0DF28E}"/>
                  </a:ext>
                </a:extLst>
              </p:cNvPr>
              <p:cNvSpPr txBox="1"/>
              <p:nvPr/>
            </p:nvSpPr>
            <p:spPr>
              <a:xfrm>
                <a:off x="737138" y="3667673"/>
                <a:ext cx="2038500" cy="425864"/>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mn-MN" sz="1000" b="0" i="0">
                    <a:solidFill>
                      <a:srgbClr val="000000"/>
                    </a:solidFill>
                    <a:effectLst/>
                    <a:latin typeface="Arial" panose="020B0604020202020204" pitchFamily="34" charset="0"/>
                    <a:cs typeface="Arial" panose="020B0604020202020204" pitchFamily="34" charset="0"/>
                  </a:rPr>
                  <a:t>цалин хөлс нэмэгдэл, урамшууллын зардал</a:t>
                </a:r>
                <a:endParaRPr sz="1000">
                  <a:solidFill>
                    <a:srgbClr val="000000"/>
                  </a:solidFill>
                  <a:latin typeface="Arial" panose="020B0604020202020204" pitchFamily="34" charset="0"/>
                  <a:ea typeface="Roboto"/>
                  <a:cs typeface="Arial" panose="020B0604020202020204" pitchFamily="34" charset="0"/>
                  <a:sym typeface="Roboto"/>
                </a:endParaRPr>
              </a:p>
            </p:txBody>
          </p:sp>
        </p:grpSp>
        <p:grpSp>
          <p:nvGrpSpPr>
            <p:cNvPr id="67" name="Google Shape;470;p26">
              <a:extLst>
                <a:ext uri="{FF2B5EF4-FFF2-40B4-BE49-F238E27FC236}">
                  <a16:creationId xmlns:a16="http://schemas.microsoft.com/office/drawing/2014/main" id="{B5FE5DB0-602B-C6EF-ADD2-E3344A5E7ACD}"/>
                </a:ext>
              </a:extLst>
            </p:cNvPr>
            <p:cNvGrpSpPr/>
            <p:nvPr/>
          </p:nvGrpSpPr>
          <p:grpSpPr>
            <a:xfrm>
              <a:off x="8553419" y="4426686"/>
              <a:ext cx="2626570" cy="635028"/>
              <a:chOff x="737138" y="3338022"/>
              <a:chExt cx="2210726" cy="635028"/>
            </a:xfrm>
          </p:grpSpPr>
          <p:sp>
            <p:nvSpPr>
              <p:cNvPr id="68" name="Google Shape;471;p26">
                <a:extLst>
                  <a:ext uri="{FF2B5EF4-FFF2-40B4-BE49-F238E27FC236}">
                    <a16:creationId xmlns:a16="http://schemas.microsoft.com/office/drawing/2014/main" id="{91F814C2-E343-C72D-E851-AED73D9B58AA}"/>
                  </a:ext>
                </a:extLst>
              </p:cNvPr>
              <p:cNvSpPr txBox="1"/>
              <p:nvPr/>
            </p:nvSpPr>
            <p:spPr>
              <a:xfrm>
                <a:off x="737138" y="3338022"/>
                <a:ext cx="2038500" cy="36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400" b="1" i="0">
                    <a:solidFill>
                      <a:srgbClr val="196B24"/>
                    </a:solidFill>
                    <a:effectLst/>
                    <a:latin typeface="Arial" panose="020B0604020202020204" pitchFamily="34" charset="0"/>
                    <a:cs typeface="Arial" panose="020B0604020202020204" pitchFamily="34" charset="0"/>
                  </a:rPr>
                  <a:t>19.3</a:t>
                </a:r>
                <a:r>
                  <a:rPr lang="mn-MN" sz="1400" b="1" i="0">
                    <a:solidFill>
                      <a:srgbClr val="196B24"/>
                    </a:solidFill>
                    <a:effectLst/>
                    <a:latin typeface="Arial" panose="020B0604020202020204" pitchFamily="34" charset="0"/>
                    <a:cs typeface="Arial" panose="020B0604020202020204" pitchFamily="34" charset="0"/>
                  </a:rPr>
                  <a:t> </a:t>
                </a:r>
                <a:r>
                  <a:rPr lang="en-US" sz="1400" b="1">
                    <a:solidFill>
                      <a:srgbClr val="196B24"/>
                    </a:solidFill>
                    <a:latin typeface="Arial" panose="020B0604020202020204" pitchFamily="34" charset="0"/>
                    <a:cs typeface="Arial" panose="020B0604020202020204" pitchFamily="34" charset="0"/>
                  </a:rPr>
                  <a:t>%</a:t>
                </a:r>
                <a:endParaRPr sz="1400" b="1">
                  <a:solidFill>
                    <a:srgbClr val="196B24"/>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9" name="Google Shape;472;p26">
                <a:extLst>
                  <a:ext uri="{FF2B5EF4-FFF2-40B4-BE49-F238E27FC236}">
                    <a16:creationId xmlns:a16="http://schemas.microsoft.com/office/drawing/2014/main" id="{E8C5A94B-F254-E915-D7E2-057FF1F9402C}"/>
                  </a:ext>
                </a:extLst>
              </p:cNvPr>
              <p:cNvSpPr txBox="1"/>
              <p:nvPr/>
            </p:nvSpPr>
            <p:spPr>
              <a:xfrm>
                <a:off x="737138" y="3547186"/>
                <a:ext cx="2210726" cy="4258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mn-MN" sz="1000" b="0" i="0">
                    <a:solidFill>
                      <a:srgbClr val="000000"/>
                    </a:solidFill>
                    <a:effectLst/>
                    <a:latin typeface="Arial" panose="020B0604020202020204" pitchFamily="34" charset="0"/>
                    <a:cs typeface="Arial" panose="020B0604020202020204" pitchFamily="34" charset="0"/>
                  </a:rPr>
                  <a:t>төсвийн байгууллагын хэвийн үйл ажиллагааг хангахтай холбоотой зардал</a:t>
                </a:r>
                <a:endParaRPr sz="1000">
                  <a:solidFill>
                    <a:srgbClr val="000000"/>
                  </a:solidFill>
                  <a:latin typeface="Arial" panose="020B0604020202020204" pitchFamily="34" charset="0"/>
                  <a:ea typeface="Roboto"/>
                  <a:cs typeface="Arial" panose="020B0604020202020204" pitchFamily="34" charset="0"/>
                  <a:sym typeface="Roboto"/>
                </a:endParaRPr>
              </a:p>
            </p:txBody>
          </p:sp>
        </p:grpSp>
        <p:grpSp>
          <p:nvGrpSpPr>
            <p:cNvPr id="71" name="Google Shape;470;p26">
              <a:extLst>
                <a:ext uri="{FF2B5EF4-FFF2-40B4-BE49-F238E27FC236}">
                  <a16:creationId xmlns:a16="http://schemas.microsoft.com/office/drawing/2014/main" id="{9868142F-6194-F0FA-9109-8A4B4F94756A}"/>
                </a:ext>
              </a:extLst>
            </p:cNvPr>
            <p:cNvGrpSpPr/>
            <p:nvPr/>
          </p:nvGrpSpPr>
          <p:grpSpPr>
            <a:xfrm>
              <a:off x="9163970" y="5353993"/>
              <a:ext cx="1884335" cy="641749"/>
              <a:chOff x="737138" y="3451788"/>
              <a:chExt cx="2524713" cy="641749"/>
            </a:xfrm>
          </p:grpSpPr>
          <p:sp>
            <p:nvSpPr>
              <p:cNvPr id="72" name="Google Shape;471;p26">
                <a:extLst>
                  <a:ext uri="{FF2B5EF4-FFF2-40B4-BE49-F238E27FC236}">
                    <a16:creationId xmlns:a16="http://schemas.microsoft.com/office/drawing/2014/main" id="{BBC76537-E576-359E-3993-D54913016E20}"/>
                  </a:ext>
                </a:extLst>
              </p:cNvPr>
              <p:cNvSpPr txBox="1"/>
              <p:nvPr/>
            </p:nvSpPr>
            <p:spPr>
              <a:xfrm>
                <a:off x="737138" y="3451788"/>
                <a:ext cx="2038500" cy="36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mn-MN" sz="1400" b="1" i="0">
                    <a:solidFill>
                      <a:srgbClr val="4EA72E"/>
                    </a:solidFill>
                    <a:effectLst/>
                    <a:latin typeface="Arial" panose="020B0604020202020204" pitchFamily="34" charset="0"/>
                    <a:cs typeface="Arial" panose="020B0604020202020204" pitchFamily="34" charset="0"/>
                  </a:rPr>
                  <a:t>5.0 </a:t>
                </a:r>
                <a:r>
                  <a:rPr lang="en-US" sz="1400" b="1">
                    <a:solidFill>
                      <a:srgbClr val="4EA72E"/>
                    </a:solidFill>
                    <a:latin typeface="Arial" panose="020B0604020202020204" pitchFamily="34" charset="0"/>
                    <a:cs typeface="Arial" panose="020B0604020202020204" pitchFamily="34" charset="0"/>
                  </a:rPr>
                  <a:t>%</a:t>
                </a:r>
                <a:endParaRPr sz="1400" b="1">
                  <a:solidFill>
                    <a:srgbClr val="4EA72E"/>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73" name="Google Shape;472;p26">
                <a:extLst>
                  <a:ext uri="{FF2B5EF4-FFF2-40B4-BE49-F238E27FC236}">
                    <a16:creationId xmlns:a16="http://schemas.microsoft.com/office/drawing/2014/main" id="{EE3D4B79-1BB3-C65F-BC45-FDDD9A44DC7F}"/>
                  </a:ext>
                </a:extLst>
              </p:cNvPr>
              <p:cNvSpPr txBox="1"/>
              <p:nvPr/>
            </p:nvSpPr>
            <p:spPr>
              <a:xfrm>
                <a:off x="737138" y="3667673"/>
                <a:ext cx="2524713" cy="4258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mn-MN" sz="1000" b="0" i="0">
                    <a:solidFill>
                      <a:srgbClr val="000000"/>
                    </a:solidFill>
                    <a:effectLst/>
                    <a:latin typeface="Arial" panose="020B0604020202020204" pitchFamily="34" charset="0"/>
                    <a:cs typeface="Arial" panose="020B0604020202020204" pitchFamily="34" charset="0"/>
                  </a:rPr>
                  <a:t>гадаад, дотоод зээлийн хүүгийн төлбөр</a:t>
                </a:r>
                <a:endParaRPr sz="1000">
                  <a:solidFill>
                    <a:srgbClr val="000000"/>
                  </a:solidFill>
                  <a:latin typeface="Arial" panose="020B0604020202020204" pitchFamily="34" charset="0"/>
                  <a:ea typeface="Roboto"/>
                  <a:cs typeface="Arial" panose="020B0604020202020204" pitchFamily="34" charset="0"/>
                  <a:sym typeface="Roboto"/>
                </a:endParaRPr>
              </a:p>
            </p:txBody>
          </p:sp>
        </p:grpSp>
        <p:grpSp>
          <p:nvGrpSpPr>
            <p:cNvPr id="75" name="Google Shape;470;p26">
              <a:extLst>
                <a:ext uri="{FF2B5EF4-FFF2-40B4-BE49-F238E27FC236}">
                  <a16:creationId xmlns:a16="http://schemas.microsoft.com/office/drawing/2014/main" id="{E1C22DC9-1136-D475-400C-944CC9294080}"/>
                </a:ext>
              </a:extLst>
            </p:cNvPr>
            <p:cNvGrpSpPr/>
            <p:nvPr/>
          </p:nvGrpSpPr>
          <p:grpSpPr>
            <a:xfrm>
              <a:off x="9509919" y="6029096"/>
              <a:ext cx="2177462" cy="641749"/>
              <a:chOff x="737138" y="3451788"/>
              <a:chExt cx="2038500" cy="641749"/>
            </a:xfrm>
          </p:grpSpPr>
          <p:sp>
            <p:nvSpPr>
              <p:cNvPr id="76" name="Google Shape;471;p26">
                <a:extLst>
                  <a:ext uri="{FF2B5EF4-FFF2-40B4-BE49-F238E27FC236}">
                    <a16:creationId xmlns:a16="http://schemas.microsoft.com/office/drawing/2014/main" id="{9C3B28EC-2EFA-D809-B707-7EB2A77745B0}"/>
                  </a:ext>
                </a:extLst>
              </p:cNvPr>
              <p:cNvSpPr txBox="1"/>
              <p:nvPr/>
            </p:nvSpPr>
            <p:spPr>
              <a:xfrm>
                <a:off x="737138" y="3451788"/>
                <a:ext cx="2038500" cy="36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mn-MN" sz="1400" b="1" i="0">
                    <a:solidFill>
                      <a:srgbClr val="A02B93"/>
                    </a:solidFill>
                    <a:effectLst/>
                    <a:latin typeface="Arial" panose="020B0604020202020204" pitchFamily="34" charset="0"/>
                    <a:cs typeface="Arial" panose="020B0604020202020204" pitchFamily="34" charset="0"/>
                  </a:rPr>
                  <a:t>4.3 </a:t>
                </a:r>
                <a:r>
                  <a:rPr lang="en-US" sz="1400" b="1">
                    <a:solidFill>
                      <a:srgbClr val="A02B93"/>
                    </a:solidFill>
                    <a:latin typeface="Arial" panose="020B0604020202020204" pitchFamily="34" charset="0"/>
                    <a:cs typeface="Arial" panose="020B0604020202020204" pitchFamily="34" charset="0"/>
                  </a:rPr>
                  <a:t>%</a:t>
                </a:r>
                <a:endParaRPr sz="1400" b="1">
                  <a:solidFill>
                    <a:srgbClr val="A02B93"/>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77" name="Google Shape;472;p26">
                <a:extLst>
                  <a:ext uri="{FF2B5EF4-FFF2-40B4-BE49-F238E27FC236}">
                    <a16:creationId xmlns:a16="http://schemas.microsoft.com/office/drawing/2014/main" id="{96F73D7D-D1FB-6963-838F-F61D2D65FD3D}"/>
                  </a:ext>
                </a:extLst>
              </p:cNvPr>
              <p:cNvSpPr txBox="1"/>
              <p:nvPr/>
            </p:nvSpPr>
            <p:spPr>
              <a:xfrm>
                <a:off x="737138" y="3667673"/>
                <a:ext cx="2038500" cy="4258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mn-MN" sz="1000" b="0" i="0">
                    <a:solidFill>
                      <a:srgbClr val="000000"/>
                    </a:solidFill>
                    <a:effectLst/>
                    <a:latin typeface="Arial" panose="020B0604020202020204" pitchFamily="34" charset="0"/>
                    <a:cs typeface="Arial" panose="020B0604020202020204" pitchFamily="34" charset="0"/>
                  </a:rPr>
                  <a:t>төрөөс иргэн, аж ахуй нэгжид олгох хөнгөлөлт татаас </a:t>
                </a:r>
                <a:endParaRPr sz="1000">
                  <a:solidFill>
                    <a:srgbClr val="000000"/>
                  </a:solidFill>
                  <a:latin typeface="Arial" panose="020B0604020202020204" pitchFamily="34" charset="0"/>
                  <a:ea typeface="Roboto"/>
                  <a:cs typeface="Arial" panose="020B0604020202020204" pitchFamily="34" charset="0"/>
                  <a:sym typeface="Roboto"/>
                </a:endParaRPr>
              </a:p>
            </p:txBody>
          </p:sp>
        </p:grpSp>
      </p:grpSp>
      <p:sp>
        <p:nvSpPr>
          <p:cNvPr id="78" name="TextBox 77">
            <a:extLst>
              <a:ext uri="{FF2B5EF4-FFF2-40B4-BE49-F238E27FC236}">
                <a16:creationId xmlns:a16="http://schemas.microsoft.com/office/drawing/2014/main" id="{EE6EC05B-D4A0-0F24-AE54-D497C48EA69E}"/>
              </a:ext>
            </a:extLst>
          </p:cNvPr>
          <p:cNvSpPr txBox="1"/>
          <p:nvPr/>
        </p:nvSpPr>
        <p:spPr>
          <a:xfrm>
            <a:off x="1216633" y="5061714"/>
            <a:ext cx="1580753" cy="954107"/>
          </a:xfrm>
          <a:prstGeom prst="rect">
            <a:avLst/>
          </a:prstGeom>
          <a:noFill/>
        </p:spPr>
        <p:txBody>
          <a:bodyPr wrap="none" rtlCol="0">
            <a:spAutoFit/>
          </a:bodyPr>
          <a:lstStyle/>
          <a:p>
            <a:pPr algn="r"/>
            <a:r>
              <a:rPr lang="mn-MN" sz="2800">
                <a:latin typeface="Arial" panose="020B0604020202020204" pitchFamily="34" charset="0"/>
                <a:cs typeface="Arial" panose="020B0604020202020204" pitchFamily="34" charset="0"/>
              </a:rPr>
              <a:t>УРСГАЛ</a:t>
            </a:r>
          </a:p>
          <a:p>
            <a:pPr algn="r"/>
            <a:r>
              <a:rPr lang="mn-MN" sz="2800">
                <a:latin typeface="Arial" panose="020B0604020202020204" pitchFamily="34" charset="0"/>
                <a:cs typeface="Arial" panose="020B0604020202020204" pitchFamily="34" charset="0"/>
              </a:rPr>
              <a:t>ЗАРДАЛ</a:t>
            </a:r>
            <a:endParaRPr lang="en-US" sz="280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7FD8F778-2A80-7099-3F7D-446190DBD35B}"/>
              </a:ext>
            </a:extLst>
          </p:cNvPr>
          <p:cNvSpPr txBox="1"/>
          <p:nvPr/>
        </p:nvSpPr>
        <p:spPr>
          <a:xfrm>
            <a:off x="7258574" y="2943316"/>
            <a:ext cx="4079258" cy="954107"/>
          </a:xfrm>
          <a:prstGeom prst="rect">
            <a:avLst/>
          </a:prstGeom>
          <a:noFill/>
        </p:spPr>
        <p:txBody>
          <a:bodyPr wrap="none" rtlCol="0">
            <a:spAutoFit/>
          </a:bodyPr>
          <a:lstStyle/>
          <a:p>
            <a:r>
              <a:rPr lang="mn-MN" sz="2800">
                <a:latin typeface="Arial" panose="020B0604020202020204" pitchFamily="34" charset="0"/>
                <a:cs typeface="Arial" panose="020B0604020202020204" pitchFamily="34" charset="0"/>
              </a:rPr>
              <a:t>НИЙТ ЗАРЛАГА БА </a:t>
            </a:r>
          </a:p>
          <a:p>
            <a:r>
              <a:rPr lang="mn-MN" sz="2800">
                <a:latin typeface="Arial" panose="020B0604020202020204" pitchFamily="34" charset="0"/>
                <a:cs typeface="Arial" panose="020B0604020202020204" pitchFamily="34" charset="0"/>
              </a:rPr>
              <a:t>ЦЭВЭР ЗЭЭЛИЙН ДҮН</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317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TotalTime>
  <Words>3369</Words>
  <Application>Microsoft Office PowerPoint</Application>
  <PresentationFormat>Widescreen</PresentationFormat>
  <Paragraphs>224</Paragraphs>
  <Slides>17</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Aptos</vt:lpstr>
      <vt:lpstr>Aptos Display</vt:lpstr>
      <vt:lpstr>Arial</vt:lpstr>
      <vt:lpstr>Calibri</vt:lpstr>
      <vt:lpstr>Roboto</vt:lpstr>
      <vt:lpstr>Roboto Condensed</vt:lpstr>
      <vt:lpstr>Roboto Slab</vt:lpstr>
      <vt:lpstr>Roboto Slab Thin</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Доржханд.М,Аудитор</dc:creator>
  <cp:lastModifiedBy>Мөнхцацрал.Л Аудитын менежер</cp:lastModifiedBy>
  <cp:revision>3</cp:revision>
  <dcterms:created xsi:type="dcterms:W3CDTF">2024-09-23T08:07:01Z</dcterms:created>
  <dcterms:modified xsi:type="dcterms:W3CDTF">2024-10-10T05:58:39Z</dcterms:modified>
</cp:coreProperties>
</file>