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5"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281"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82" d="100"/>
          <a:sy n="82" d="100"/>
        </p:scale>
        <p:origin x="48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Desktop\Forum%202024\Master%20Lis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ser\Desktop\Forum%202024\Master%20Lis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User\Desktop\Forum%202024\Master%20Lis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User\Desktop\Forum%202024\Master%20List.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Charts!$B$9:$B$12</c:f>
              <c:strCache>
                <c:ptCount val="4"/>
                <c:pt idx="0">
                  <c:v>Барилга байгууламж</c:v>
                </c:pt>
                <c:pt idx="1">
                  <c:v>Их засвар</c:v>
                </c:pt>
                <c:pt idx="2">
                  <c:v>Тоног төхөөрөмж</c:v>
                </c:pt>
                <c:pt idx="3">
                  <c:v>ТЭЗҮ</c:v>
                </c:pt>
              </c:strCache>
            </c:strRef>
          </c:cat>
          <c:val>
            <c:numRef>
              <c:f>Charts!$C$9:$C$12</c:f>
              <c:numCache>
                <c:formatCode>General</c:formatCode>
                <c:ptCount val="4"/>
                <c:pt idx="0">
                  <c:v>555</c:v>
                </c:pt>
                <c:pt idx="1">
                  <c:v>22</c:v>
                </c:pt>
                <c:pt idx="2">
                  <c:v>53</c:v>
                </c:pt>
                <c:pt idx="3">
                  <c:v>9</c:v>
                </c:pt>
              </c:numCache>
            </c:numRef>
          </c:val>
          <c:extLst>
            <c:ext xmlns:c16="http://schemas.microsoft.com/office/drawing/2014/chart" uri="{C3380CC4-5D6E-409C-BE32-E72D297353CC}">
              <c16:uniqueId val="{00000000-0331-47E7-A4DD-2696C446C8BD}"/>
            </c:ext>
          </c:extLst>
        </c:ser>
        <c:dLbls>
          <c:dLblPos val="outEnd"/>
          <c:showLegendKey val="0"/>
          <c:showVal val="1"/>
          <c:showCatName val="0"/>
          <c:showSerName val="0"/>
          <c:showPercent val="0"/>
          <c:showBubbleSize val="0"/>
        </c:dLbls>
        <c:gapWidth val="444"/>
        <c:overlap val="-90"/>
        <c:axId val="415395432"/>
        <c:axId val="415396152"/>
      </c:barChart>
      <c:catAx>
        <c:axId val="4153954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cap="all" spc="120" normalizeH="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15396152"/>
        <c:crosses val="autoZero"/>
        <c:auto val="1"/>
        <c:lblAlgn val="ctr"/>
        <c:lblOffset val="100"/>
        <c:noMultiLvlLbl val="0"/>
      </c:catAx>
      <c:valAx>
        <c:axId val="415396152"/>
        <c:scaling>
          <c:orientation val="minMax"/>
        </c:scaling>
        <c:delete val="1"/>
        <c:axPos val="l"/>
        <c:numFmt formatCode="General" sourceLinked="1"/>
        <c:majorTickMark val="none"/>
        <c:minorTickMark val="none"/>
        <c:tickLblPos val="nextTo"/>
        <c:crossAx val="4153954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Charts!$C$1</c:f>
              <c:strCache>
                <c:ptCount val="1"/>
                <c:pt idx="0">
                  <c:v>Шинэ</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Charts!$B$2:$B$5</c:f>
              <c:strCache>
                <c:ptCount val="4"/>
                <c:pt idx="0">
                  <c:v>Барилга байгууламж</c:v>
                </c:pt>
                <c:pt idx="1">
                  <c:v>Их засвар</c:v>
                </c:pt>
                <c:pt idx="2">
                  <c:v>Тоног төхөөрөмж</c:v>
                </c:pt>
                <c:pt idx="3">
                  <c:v>ТЭЗҮ</c:v>
                </c:pt>
              </c:strCache>
            </c:strRef>
          </c:cat>
          <c:val>
            <c:numRef>
              <c:f>Charts!$C$2:$C$5</c:f>
              <c:numCache>
                <c:formatCode>General</c:formatCode>
                <c:ptCount val="4"/>
                <c:pt idx="0">
                  <c:v>44</c:v>
                </c:pt>
                <c:pt idx="1">
                  <c:v>16</c:v>
                </c:pt>
                <c:pt idx="2">
                  <c:v>40</c:v>
                </c:pt>
                <c:pt idx="3">
                  <c:v>8</c:v>
                </c:pt>
              </c:numCache>
            </c:numRef>
          </c:val>
          <c:extLst>
            <c:ext xmlns:c16="http://schemas.microsoft.com/office/drawing/2014/chart" uri="{C3380CC4-5D6E-409C-BE32-E72D297353CC}">
              <c16:uniqueId val="{00000000-F94A-4E78-956D-67D246D1BE1C}"/>
            </c:ext>
          </c:extLst>
        </c:ser>
        <c:ser>
          <c:idx val="1"/>
          <c:order val="1"/>
          <c:tx>
            <c:strRef>
              <c:f>Charts!$D$1</c:f>
              <c:strCache>
                <c:ptCount val="1"/>
                <c:pt idx="0">
                  <c:v>Шилжих</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lt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Charts!$B$2:$B$5</c:f>
              <c:strCache>
                <c:ptCount val="4"/>
                <c:pt idx="0">
                  <c:v>Барилга байгууламж</c:v>
                </c:pt>
                <c:pt idx="1">
                  <c:v>Их засвар</c:v>
                </c:pt>
                <c:pt idx="2">
                  <c:v>Тоног төхөөрөмж</c:v>
                </c:pt>
                <c:pt idx="3">
                  <c:v>ТЭЗҮ</c:v>
                </c:pt>
              </c:strCache>
            </c:strRef>
          </c:cat>
          <c:val>
            <c:numRef>
              <c:f>Charts!$D$2:$D$5</c:f>
              <c:numCache>
                <c:formatCode>General</c:formatCode>
                <c:ptCount val="4"/>
                <c:pt idx="0">
                  <c:v>511</c:v>
                </c:pt>
                <c:pt idx="1">
                  <c:v>6</c:v>
                </c:pt>
                <c:pt idx="2">
                  <c:v>13</c:v>
                </c:pt>
                <c:pt idx="3">
                  <c:v>1</c:v>
                </c:pt>
              </c:numCache>
            </c:numRef>
          </c:val>
          <c:extLst>
            <c:ext xmlns:c16="http://schemas.microsoft.com/office/drawing/2014/chart" uri="{C3380CC4-5D6E-409C-BE32-E72D297353CC}">
              <c16:uniqueId val="{00000001-F94A-4E78-956D-67D246D1BE1C}"/>
            </c:ext>
          </c:extLst>
        </c:ser>
        <c:dLbls>
          <c:dLblPos val="ctr"/>
          <c:showLegendKey val="0"/>
          <c:showVal val="1"/>
          <c:showCatName val="0"/>
          <c:showSerName val="0"/>
          <c:showPercent val="0"/>
          <c:showBubbleSize val="0"/>
        </c:dLbls>
        <c:gapWidth val="79"/>
        <c:overlap val="100"/>
        <c:axId val="412302752"/>
        <c:axId val="412302032"/>
      </c:barChart>
      <c:catAx>
        <c:axId val="4123027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cap="all" spc="120" normalizeH="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12302032"/>
        <c:crosses val="autoZero"/>
        <c:auto val="1"/>
        <c:lblAlgn val="ctr"/>
        <c:lblOffset val="100"/>
        <c:noMultiLvlLbl val="0"/>
      </c:catAx>
      <c:valAx>
        <c:axId val="412302032"/>
        <c:scaling>
          <c:orientation val="minMax"/>
        </c:scaling>
        <c:delete val="1"/>
        <c:axPos val="b"/>
        <c:numFmt formatCode="0%" sourceLinked="1"/>
        <c:majorTickMark val="none"/>
        <c:minorTickMark val="none"/>
        <c:tickLblPos val="nextTo"/>
        <c:crossAx val="41230275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lt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38100" dist="254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'2025'!$H$540:$H$546</c:f>
              <c:strCache>
                <c:ptCount val="7"/>
                <c:pt idx="0">
                  <c:v>2018 он ба түүнээс өмнө</c:v>
                </c:pt>
                <c:pt idx="1">
                  <c:v>2019</c:v>
                </c:pt>
                <c:pt idx="2">
                  <c:v>2020</c:v>
                </c:pt>
                <c:pt idx="3">
                  <c:v>2021</c:v>
                </c:pt>
                <c:pt idx="4">
                  <c:v>2022</c:v>
                </c:pt>
                <c:pt idx="5">
                  <c:v>2023</c:v>
                </c:pt>
                <c:pt idx="6">
                  <c:v>2024</c:v>
                </c:pt>
              </c:strCache>
            </c:strRef>
          </c:cat>
          <c:val>
            <c:numRef>
              <c:f>'2025'!$I$540:$I$546</c:f>
              <c:numCache>
                <c:formatCode>General</c:formatCode>
                <c:ptCount val="7"/>
                <c:pt idx="0">
                  <c:v>15</c:v>
                </c:pt>
                <c:pt idx="1">
                  <c:v>17</c:v>
                </c:pt>
                <c:pt idx="2">
                  <c:v>18</c:v>
                </c:pt>
                <c:pt idx="3">
                  <c:v>25</c:v>
                </c:pt>
                <c:pt idx="4">
                  <c:v>88</c:v>
                </c:pt>
                <c:pt idx="5">
                  <c:v>2</c:v>
                </c:pt>
                <c:pt idx="6">
                  <c:v>366</c:v>
                </c:pt>
              </c:numCache>
            </c:numRef>
          </c:val>
          <c:extLst>
            <c:ext xmlns:c16="http://schemas.microsoft.com/office/drawing/2014/chart" uri="{C3380CC4-5D6E-409C-BE32-E72D297353CC}">
              <c16:uniqueId val="{00000000-6B60-45F4-A8B2-740A03309071}"/>
            </c:ext>
          </c:extLst>
        </c:ser>
        <c:dLbls>
          <c:dLblPos val="inEnd"/>
          <c:showLegendKey val="0"/>
          <c:showVal val="1"/>
          <c:showCatName val="0"/>
          <c:showSerName val="0"/>
          <c:showPercent val="0"/>
          <c:showBubbleSize val="0"/>
        </c:dLbls>
        <c:gapWidth val="100"/>
        <c:overlap val="-24"/>
        <c:axId val="518566264"/>
        <c:axId val="518564824"/>
      </c:barChart>
      <c:catAx>
        <c:axId val="51856626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518564824"/>
        <c:crosses val="autoZero"/>
        <c:auto val="1"/>
        <c:lblAlgn val="ctr"/>
        <c:lblOffset val="100"/>
        <c:noMultiLvlLbl val="0"/>
      </c:catAx>
      <c:valAx>
        <c:axId val="518564824"/>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51856626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'2025'!$Y$540:$Y$542</c:f>
              <c:strCache>
                <c:ptCount val="3"/>
                <c:pt idx="0">
                  <c:v>Төсөвт өртөг нь нэмэгдсэн</c:v>
                </c:pt>
                <c:pt idx="1">
                  <c:v>Төсөвт өртөг нь өөрчлөгдөөгүй</c:v>
                </c:pt>
                <c:pt idx="2">
                  <c:v>Төсөвт өртөг нь багассан</c:v>
                </c:pt>
              </c:strCache>
            </c:strRef>
          </c:cat>
          <c:val>
            <c:numRef>
              <c:f>'2025'!$AA$540:$AA$542</c:f>
              <c:numCache>
                <c:formatCode>#,##0</c:formatCode>
                <c:ptCount val="3"/>
                <c:pt idx="0">
                  <c:v>36</c:v>
                </c:pt>
                <c:pt idx="1">
                  <c:v>216</c:v>
                </c:pt>
                <c:pt idx="2">
                  <c:v>279</c:v>
                </c:pt>
              </c:numCache>
            </c:numRef>
          </c:val>
          <c:extLst>
            <c:ext xmlns:c16="http://schemas.microsoft.com/office/drawing/2014/chart" uri="{C3380CC4-5D6E-409C-BE32-E72D297353CC}">
              <c16:uniqueId val="{00000000-FFF8-4639-AECE-04587C82BA2B}"/>
            </c:ext>
          </c:extLst>
        </c:ser>
        <c:dLbls>
          <c:dLblPos val="outEnd"/>
          <c:showLegendKey val="0"/>
          <c:showVal val="1"/>
          <c:showCatName val="0"/>
          <c:showSerName val="0"/>
          <c:showPercent val="0"/>
          <c:showBubbleSize val="0"/>
        </c:dLbls>
        <c:gapWidth val="182"/>
        <c:axId val="417943016"/>
        <c:axId val="417937976"/>
      </c:barChart>
      <c:catAx>
        <c:axId val="4179430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17937976"/>
        <c:crosses val="autoZero"/>
        <c:auto val="1"/>
        <c:lblAlgn val="ctr"/>
        <c:lblOffset val="100"/>
        <c:noMultiLvlLbl val="0"/>
      </c:catAx>
      <c:valAx>
        <c:axId val="417937976"/>
        <c:scaling>
          <c:orientation val="minMax"/>
        </c:scaling>
        <c:delete val="1"/>
        <c:axPos val="b"/>
        <c:numFmt formatCode="#,##0" sourceLinked="1"/>
        <c:majorTickMark val="none"/>
        <c:minorTickMark val="none"/>
        <c:tickLblPos val="nextTo"/>
        <c:crossAx val="4179430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BC7848-1500-4264-9671-46E1E7634227}" type="datetimeFigureOut">
              <a:rPr lang="en-US" smtClean="0"/>
              <a:t>10/6/2024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8C11C2-3557-4146-8DB3-7E5C031D94F9}" type="slidenum">
              <a:rPr lang="en-US" smtClean="0"/>
              <a:t>‹#›</a:t>
            </a:fld>
            <a:endParaRPr lang="en-US"/>
          </a:p>
        </p:txBody>
      </p:sp>
    </p:spTree>
    <p:extLst>
      <p:ext uri="{BB962C8B-B14F-4D97-AF65-F5344CB8AC3E}">
        <p14:creationId xmlns:p14="http://schemas.microsoft.com/office/powerpoint/2010/main" val="2615184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sz="1800" kern="100" dirty="0">
                <a:effectLst/>
                <a:latin typeface="Arial" panose="020B0604020202020204" pitchFamily="34" charset="0"/>
                <a:ea typeface="Aptos" panose="020B0004020202020204" pitchFamily="34" charset="0"/>
                <a:cs typeface="Times New Roman" panose="02020603050405020304" pitchFamily="18" charset="0"/>
              </a:rPr>
              <a:t>2025 онд шилжиж буй нийт төсөл, арга хэмжээний 96.2 хувийг барилга байгууламж, 2.4 хувийг тоног төхөөрөмж, 1.1 хувийг их засвар, 0.2 хувийг ТЭЗҮ эзэлжээ.</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48C11C2-3557-4146-8DB3-7E5C031D94F9}" type="slidenum">
              <a:rPr lang="en-US" smtClean="0"/>
              <a:t>3</a:t>
            </a:fld>
            <a:endParaRPr lang="en-US"/>
          </a:p>
        </p:txBody>
      </p:sp>
    </p:spTree>
    <p:extLst>
      <p:ext uri="{BB962C8B-B14F-4D97-AF65-F5344CB8AC3E}">
        <p14:creationId xmlns:p14="http://schemas.microsoft.com/office/powerpoint/2010/main" val="1898271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sz="1800" kern="100" dirty="0">
                <a:effectLst/>
                <a:latin typeface="Arial" panose="020B0604020202020204" pitchFamily="34" charset="0"/>
                <a:ea typeface="Aptos" panose="020B0004020202020204" pitchFamily="34" charset="0"/>
                <a:cs typeface="Times New Roman" panose="02020603050405020304" pitchFamily="18" charset="0"/>
              </a:rPr>
              <a:t>Эдгээр 3 ТЕЗ-ийн шилжих барилга байгууламж нийт шилжиж буй барилга байгууламжийн 64 хувийг эзэлж байгаа юм.</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48C11C2-3557-4146-8DB3-7E5C031D94F9}" type="slidenum">
              <a:rPr lang="en-US" smtClean="0"/>
              <a:t>4</a:t>
            </a:fld>
            <a:endParaRPr lang="en-US"/>
          </a:p>
        </p:txBody>
      </p:sp>
    </p:spTree>
    <p:extLst>
      <p:ext uri="{BB962C8B-B14F-4D97-AF65-F5344CB8AC3E}">
        <p14:creationId xmlns:p14="http://schemas.microsoft.com/office/powerpoint/2010/main" val="3898863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sz="1800" kern="100" dirty="0">
                <a:effectLst/>
                <a:latin typeface="Arial" panose="020B0604020202020204" pitchFamily="34" charset="0"/>
                <a:ea typeface="Aptos" panose="020B0004020202020204" pitchFamily="34" charset="0"/>
                <a:cs typeface="Times New Roman" panose="02020603050405020304" pitchFamily="18" charset="0"/>
              </a:rPr>
              <a:t>Энэ төслийн эхний санхүүжилтэд төсөвт өртгийн ердөө 6.5 хувьтай тэнцэх л хөрөнгийг тусгаж байжээ. Төслийн санхүүжилт 2013-2018 оны төсөвт тусгагдаагүй бөгөөд 2019 оноос эхлэн санхүүжилт нь төсөвт дахин батлагдаж эхэлсэн. Өнгөрсөн хугацааны батлагдсан санхүүжих дүн нийтдээ 16,203.7 сая төгрөг буюу 2025 оны төсөвт өртгөөс даруй 5,660 сая төгрөгөөр давж гараад байна.</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48C11C2-3557-4146-8DB3-7E5C031D94F9}" type="slidenum">
              <a:rPr lang="en-US" smtClean="0"/>
              <a:t>25</a:t>
            </a:fld>
            <a:endParaRPr lang="en-US"/>
          </a:p>
        </p:txBody>
      </p:sp>
    </p:spTree>
    <p:extLst>
      <p:ext uri="{BB962C8B-B14F-4D97-AF65-F5344CB8AC3E}">
        <p14:creationId xmlns:p14="http://schemas.microsoft.com/office/powerpoint/2010/main" val="4111972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sz="1800" dirty="0">
                <a:effectLst/>
                <a:latin typeface="Arial" panose="020B0604020202020204" pitchFamily="34" charset="0"/>
                <a:ea typeface="Aptos" panose="020B0004020202020204" pitchFamily="34" charset="0"/>
              </a:rPr>
              <a:t>Энэ төслийн эхний 2 жилд санхүүжилтэд төсөвт өртгийн тус бүр 50 хувьтай тэнцэх хөрөнгийг тусгаж 2022 онд багтаан дуусгахаар төсөвлөж төсвийн тухай хуулийг баталсан ч бодит байдал дээр гүйцэтгэгч компанид санхүүжилт олгогдоогүй байна. </a:t>
            </a:r>
            <a:r>
              <a:rPr lang="mn-MN" sz="1800" kern="100" dirty="0">
                <a:effectLst/>
                <a:latin typeface="Arial" panose="020B0604020202020204" pitchFamily="34" charset="0"/>
                <a:ea typeface="Aptos" panose="020B0004020202020204" pitchFamily="34" charset="0"/>
                <a:cs typeface="Times New Roman" panose="02020603050405020304" pitchFamily="18" charset="0"/>
              </a:rPr>
              <a:t>2024 оны 8 сарын байдлаар барилгын ажил 85 хувийн гүйцэтгэлтэй байсан.</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48C11C2-3557-4146-8DB3-7E5C031D94F9}" type="slidenum">
              <a:rPr lang="en-US" smtClean="0"/>
              <a:t>27</a:t>
            </a:fld>
            <a:endParaRPr lang="en-US"/>
          </a:p>
        </p:txBody>
      </p:sp>
    </p:spTree>
    <p:extLst>
      <p:ext uri="{BB962C8B-B14F-4D97-AF65-F5344CB8AC3E}">
        <p14:creationId xmlns:p14="http://schemas.microsoft.com/office/powerpoint/2010/main" val="3982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sz="1800" kern="100" dirty="0">
                <a:effectLst/>
                <a:latin typeface="Arial" panose="020B0604020202020204" pitchFamily="34" charset="0"/>
                <a:ea typeface="Aptos" panose="020B0004020202020204" pitchFamily="34" charset="0"/>
                <a:cs typeface="Times New Roman" panose="02020603050405020304" pitchFamily="18" charset="0"/>
              </a:rPr>
              <a:t>2025 онд шилжих 531 төсөл, арга хэмжээний 287 (54 хувь) нь 2025 онд, 238 (44.8 хувь) нь 2026 онд, 6 (1.1 хувь) нь 2027 онд дуусах хуваарьтай байна.</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48C11C2-3557-4146-8DB3-7E5C031D94F9}" type="slidenum">
              <a:rPr lang="en-US" smtClean="0"/>
              <a:t>28</a:t>
            </a:fld>
            <a:endParaRPr lang="en-US"/>
          </a:p>
        </p:txBody>
      </p:sp>
    </p:spTree>
    <p:extLst>
      <p:ext uri="{BB962C8B-B14F-4D97-AF65-F5344CB8AC3E}">
        <p14:creationId xmlns:p14="http://schemas.microsoft.com/office/powerpoint/2010/main" val="2658053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F23B8C-2FF3-49A5-B79F-2CCA7949750C}" type="datetime1">
              <a:rPr lang="en-US" smtClean="0"/>
              <a:t>10/6/2024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1ACF8-9F4C-4C71-9C2A-03E8046411BC}" type="slidenum">
              <a:rPr lang="en-US" smtClean="0"/>
              <a:t>‹#›</a:t>
            </a:fld>
            <a:endParaRPr lang="en-US"/>
          </a:p>
        </p:txBody>
      </p:sp>
    </p:spTree>
    <p:extLst>
      <p:ext uri="{BB962C8B-B14F-4D97-AF65-F5344CB8AC3E}">
        <p14:creationId xmlns:p14="http://schemas.microsoft.com/office/powerpoint/2010/main" val="2885275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C54FE7-18CA-456F-8D96-9B41FDE08EE2}" type="datetime1">
              <a:rPr lang="en-US" smtClean="0"/>
              <a:t>10/6/2024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1ACF8-9F4C-4C71-9C2A-03E8046411BC}" type="slidenum">
              <a:rPr lang="en-US" smtClean="0"/>
              <a:t>‹#›</a:t>
            </a:fld>
            <a:endParaRPr lang="en-US"/>
          </a:p>
        </p:txBody>
      </p:sp>
    </p:spTree>
    <p:extLst>
      <p:ext uri="{BB962C8B-B14F-4D97-AF65-F5344CB8AC3E}">
        <p14:creationId xmlns:p14="http://schemas.microsoft.com/office/powerpoint/2010/main" val="2045165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F81DD4-B994-44DA-88AA-A6FDB2400F85}" type="datetime1">
              <a:rPr lang="en-US" smtClean="0"/>
              <a:t>10/6/2024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1ACF8-9F4C-4C71-9C2A-03E8046411B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12371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E20E62-710E-4963-8A61-3150B7BD9CB2}" type="datetime1">
              <a:rPr lang="en-US" smtClean="0"/>
              <a:t>10/6/2024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1ACF8-9F4C-4C71-9C2A-03E8046411BC}" type="slidenum">
              <a:rPr lang="en-US" smtClean="0"/>
              <a:t>‹#›</a:t>
            </a:fld>
            <a:endParaRPr lang="en-US"/>
          </a:p>
        </p:txBody>
      </p:sp>
    </p:spTree>
    <p:extLst>
      <p:ext uri="{BB962C8B-B14F-4D97-AF65-F5344CB8AC3E}">
        <p14:creationId xmlns:p14="http://schemas.microsoft.com/office/powerpoint/2010/main" val="1576374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060053-0C6D-4067-BE14-49CBE152B283}" type="datetime1">
              <a:rPr lang="en-US" smtClean="0"/>
              <a:t>10/6/2024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1ACF8-9F4C-4C71-9C2A-03E8046411B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935931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99C1A0-7FCC-4C79-B51F-88680FB7B8DE}" type="datetime1">
              <a:rPr lang="en-US" smtClean="0"/>
              <a:t>10/6/2024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1ACF8-9F4C-4C71-9C2A-03E8046411BC}" type="slidenum">
              <a:rPr lang="en-US" smtClean="0"/>
              <a:t>‹#›</a:t>
            </a:fld>
            <a:endParaRPr lang="en-US"/>
          </a:p>
        </p:txBody>
      </p:sp>
    </p:spTree>
    <p:extLst>
      <p:ext uri="{BB962C8B-B14F-4D97-AF65-F5344CB8AC3E}">
        <p14:creationId xmlns:p14="http://schemas.microsoft.com/office/powerpoint/2010/main" val="13039235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3789CC-8EF7-4CB9-8DCB-050CE812D9A6}" type="datetime1">
              <a:rPr lang="en-US" smtClean="0"/>
              <a:t>10/6/2024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1ACF8-9F4C-4C71-9C2A-03E8046411BC}" type="slidenum">
              <a:rPr lang="en-US" smtClean="0"/>
              <a:t>‹#›</a:t>
            </a:fld>
            <a:endParaRPr lang="en-US"/>
          </a:p>
        </p:txBody>
      </p:sp>
    </p:spTree>
    <p:extLst>
      <p:ext uri="{BB962C8B-B14F-4D97-AF65-F5344CB8AC3E}">
        <p14:creationId xmlns:p14="http://schemas.microsoft.com/office/powerpoint/2010/main" val="1186054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70A035-DBA4-4650-A6B8-1B8D57080A0A}" type="datetime1">
              <a:rPr lang="en-US" smtClean="0"/>
              <a:t>10/6/2024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1ACF8-9F4C-4C71-9C2A-03E8046411BC}" type="slidenum">
              <a:rPr lang="en-US" smtClean="0"/>
              <a:t>‹#›</a:t>
            </a:fld>
            <a:endParaRPr lang="en-US"/>
          </a:p>
        </p:txBody>
      </p:sp>
    </p:spTree>
    <p:extLst>
      <p:ext uri="{BB962C8B-B14F-4D97-AF65-F5344CB8AC3E}">
        <p14:creationId xmlns:p14="http://schemas.microsoft.com/office/powerpoint/2010/main" val="3008081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BAB8DF-8526-4E1B-B531-49071C0FAF35}" type="datetime1">
              <a:rPr lang="en-US" smtClean="0"/>
              <a:t>10/6/2024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1ACF8-9F4C-4C71-9C2A-03E8046411BC}" type="slidenum">
              <a:rPr lang="en-US" smtClean="0"/>
              <a:t>‹#›</a:t>
            </a:fld>
            <a:endParaRPr lang="en-US"/>
          </a:p>
        </p:txBody>
      </p:sp>
    </p:spTree>
    <p:extLst>
      <p:ext uri="{BB962C8B-B14F-4D97-AF65-F5344CB8AC3E}">
        <p14:creationId xmlns:p14="http://schemas.microsoft.com/office/powerpoint/2010/main" val="2131187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993680-C71E-4739-97EA-8590EE53660F}" type="datetime1">
              <a:rPr lang="en-US" smtClean="0"/>
              <a:t>10/6/2024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1ACF8-9F4C-4C71-9C2A-03E8046411BC}" type="slidenum">
              <a:rPr lang="en-US" smtClean="0"/>
              <a:t>‹#›</a:t>
            </a:fld>
            <a:endParaRPr lang="en-US"/>
          </a:p>
        </p:txBody>
      </p:sp>
    </p:spTree>
    <p:extLst>
      <p:ext uri="{BB962C8B-B14F-4D97-AF65-F5344CB8AC3E}">
        <p14:creationId xmlns:p14="http://schemas.microsoft.com/office/powerpoint/2010/main" val="3970399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479DB9-F04E-425D-A2CA-3BD23AE5346A}" type="datetime1">
              <a:rPr lang="en-US" smtClean="0"/>
              <a:t>10/6/2024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41ACF8-9F4C-4C71-9C2A-03E8046411BC}" type="slidenum">
              <a:rPr lang="en-US" smtClean="0"/>
              <a:t>‹#›</a:t>
            </a:fld>
            <a:endParaRPr lang="en-US"/>
          </a:p>
        </p:txBody>
      </p:sp>
    </p:spTree>
    <p:extLst>
      <p:ext uri="{BB962C8B-B14F-4D97-AF65-F5344CB8AC3E}">
        <p14:creationId xmlns:p14="http://schemas.microsoft.com/office/powerpoint/2010/main" val="2094102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2364E9-9638-43EC-AEFC-D9E0199E16BB}" type="datetime1">
              <a:rPr lang="en-US" smtClean="0"/>
              <a:t>10/6/2024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41ACF8-9F4C-4C71-9C2A-03E8046411BC}" type="slidenum">
              <a:rPr lang="en-US" smtClean="0"/>
              <a:t>‹#›</a:t>
            </a:fld>
            <a:endParaRPr lang="en-US"/>
          </a:p>
        </p:txBody>
      </p:sp>
    </p:spTree>
    <p:extLst>
      <p:ext uri="{BB962C8B-B14F-4D97-AF65-F5344CB8AC3E}">
        <p14:creationId xmlns:p14="http://schemas.microsoft.com/office/powerpoint/2010/main" val="2899279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5AF607-C1FF-44D8-BE49-5C7E18C6EA59}" type="datetime1">
              <a:rPr lang="en-US" smtClean="0"/>
              <a:t>10/6/2024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41ACF8-9F4C-4C71-9C2A-03E8046411BC}" type="slidenum">
              <a:rPr lang="en-US" smtClean="0"/>
              <a:t>‹#›</a:t>
            </a:fld>
            <a:endParaRPr lang="en-US"/>
          </a:p>
        </p:txBody>
      </p:sp>
    </p:spTree>
    <p:extLst>
      <p:ext uri="{BB962C8B-B14F-4D97-AF65-F5344CB8AC3E}">
        <p14:creationId xmlns:p14="http://schemas.microsoft.com/office/powerpoint/2010/main" val="3191773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2F61AA-D2E3-4D4D-A784-0F66A1ADA7FA}" type="datetime1">
              <a:rPr lang="en-US" smtClean="0"/>
              <a:t>10/6/2024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41ACF8-9F4C-4C71-9C2A-03E8046411BC}" type="slidenum">
              <a:rPr lang="en-US" smtClean="0"/>
              <a:t>‹#›</a:t>
            </a:fld>
            <a:endParaRPr lang="en-US"/>
          </a:p>
        </p:txBody>
      </p:sp>
    </p:spTree>
    <p:extLst>
      <p:ext uri="{BB962C8B-B14F-4D97-AF65-F5344CB8AC3E}">
        <p14:creationId xmlns:p14="http://schemas.microsoft.com/office/powerpoint/2010/main" val="2608923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34E646-EF2D-4FF8-8D83-BE319C535B94}" type="datetime1">
              <a:rPr lang="en-US" smtClean="0"/>
              <a:t>10/6/2024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41ACF8-9F4C-4C71-9C2A-03E8046411BC}" type="slidenum">
              <a:rPr lang="en-US" smtClean="0"/>
              <a:t>‹#›</a:t>
            </a:fld>
            <a:endParaRPr lang="en-US"/>
          </a:p>
        </p:txBody>
      </p:sp>
    </p:spTree>
    <p:extLst>
      <p:ext uri="{BB962C8B-B14F-4D97-AF65-F5344CB8AC3E}">
        <p14:creationId xmlns:p14="http://schemas.microsoft.com/office/powerpoint/2010/main" val="2630889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41ACF8-9F4C-4C71-9C2A-03E8046411BC}" type="slidenum">
              <a:rPr lang="en-US" smtClean="0"/>
              <a:t>‹#›</a:t>
            </a:fld>
            <a:endParaRPr lang="en-US"/>
          </a:p>
        </p:txBody>
      </p:sp>
      <p:sp>
        <p:nvSpPr>
          <p:cNvPr id="5" name="Date Placeholder 4"/>
          <p:cNvSpPr>
            <a:spLocks noGrp="1"/>
          </p:cNvSpPr>
          <p:nvPr>
            <p:ph type="dt" sz="half" idx="10"/>
          </p:nvPr>
        </p:nvSpPr>
        <p:spPr/>
        <p:txBody>
          <a:bodyPr/>
          <a:lstStyle/>
          <a:p>
            <a:fld id="{C2C28C04-5580-4467-AA0F-2B555B468720}" type="datetime1">
              <a:rPr lang="en-US" smtClean="0"/>
              <a:t>10/6/2024</a:t>
            </a:fld>
            <a:endParaRPr lang="en-US"/>
          </a:p>
        </p:txBody>
      </p:sp>
    </p:spTree>
    <p:extLst>
      <p:ext uri="{BB962C8B-B14F-4D97-AF65-F5344CB8AC3E}">
        <p14:creationId xmlns:p14="http://schemas.microsoft.com/office/powerpoint/2010/main" val="4011747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B857076-DFD2-4112-857F-DC0429EF1F7D}" type="datetime1">
              <a:rPr lang="en-US" smtClean="0"/>
              <a:t>10/6/2024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341ACF8-9F4C-4C71-9C2A-03E8046411BC}" type="slidenum">
              <a:rPr lang="en-US" smtClean="0"/>
              <a:t>‹#›</a:t>
            </a:fld>
            <a:endParaRPr lang="en-US"/>
          </a:p>
        </p:txBody>
      </p:sp>
    </p:spTree>
    <p:extLst>
      <p:ext uri="{BB962C8B-B14F-4D97-AF65-F5344CB8AC3E}">
        <p14:creationId xmlns:p14="http://schemas.microsoft.com/office/powerpoint/2010/main" val="3647561894"/>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F870B-9CEA-82EB-8B6F-51B90D07B846}"/>
              </a:ext>
            </a:extLst>
          </p:cNvPr>
          <p:cNvSpPr>
            <a:spLocks noGrp="1"/>
          </p:cNvSpPr>
          <p:nvPr>
            <p:ph type="ctrTitle"/>
          </p:nvPr>
        </p:nvSpPr>
        <p:spPr>
          <a:xfrm>
            <a:off x="1507067" y="1500554"/>
            <a:ext cx="7766936" cy="2550282"/>
          </a:xfrm>
        </p:spPr>
        <p:txBody>
          <a:bodyPr>
            <a:noAutofit/>
          </a:bodyPr>
          <a:lstStyle/>
          <a:p>
            <a:pPr algn="ctr"/>
            <a:r>
              <a:rPr lang="mn-MN" sz="3200" b="1" kern="100" dirty="0">
                <a:solidFill>
                  <a:srgbClr val="0F4761"/>
                </a:solidFill>
                <a:latin typeface="Arial" panose="020B0604020202020204" pitchFamily="34" charset="0"/>
                <a:cs typeface="Times New Roman" panose="02020603050405020304" pitchFamily="18" charset="0"/>
              </a:rPr>
              <a:t>МОНГОЛ УЛСЫН 2025 ОНЫ ТӨСВИЙН ТӨСӨЛ: ХӨРӨНГӨ ОРУУЛАЛТЫН ШИЛЖИХ ТӨСЛҮҮДИЙН ДҮН ШИНЖИЛГЭЭ</a:t>
            </a:r>
            <a:endParaRPr lang="en-US" sz="3200" b="1" kern="100" dirty="0">
              <a:solidFill>
                <a:srgbClr val="0F4761"/>
              </a:solidFill>
              <a:latin typeface="Arial" panose="020B06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39CF0821-124C-7D0E-FDEB-5BD88C6A2357}"/>
              </a:ext>
            </a:extLst>
          </p:cNvPr>
          <p:cNvSpPr>
            <a:spLocks noGrp="1"/>
          </p:cNvSpPr>
          <p:nvPr>
            <p:ph type="subTitle" idx="1"/>
          </p:nvPr>
        </p:nvSpPr>
        <p:spPr>
          <a:xfrm>
            <a:off x="1507067" y="4050833"/>
            <a:ext cx="7766936" cy="1306613"/>
          </a:xfrm>
        </p:spPr>
        <p:txBody>
          <a:bodyPr>
            <a:normAutofit/>
          </a:bodyPr>
          <a:lstStyle/>
          <a:p>
            <a:endParaRPr lang="mn-MN" sz="2000" dirty="0"/>
          </a:p>
          <a:p>
            <a:pPr algn="ctr"/>
            <a:r>
              <a:rPr lang="mn-MN" sz="2000" dirty="0"/>
              <a:t>С. Баттулга, эдийн засагч</a:t>
            </a:r>
          </a:p>
          <a:p>
            <a:pPr algn="ctr"/>
            <a:r>
              <a:rPr lang="mn-MN" sz="2000" dirty="0"/>
              <a:t>2024-10-10</a:t>
            </a:r>
            <a:endParaRPr lang="en-US" sz="2000" dirty="0"/>
          </a:p>
        </p:txBody>
      </p:sp>
    </p:spTree>
    <p:extLst>
      <p:ext uri="{BB962C8B-B14F-4D97-AF65-F5344CB8AC3E}">
        <p14:creationId xmlns:p14="http://schemas.microsoft.com/office/powerpoint/2010/main" val="2341437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DF0535-B3D3-4B0A-3C0F-5619F2CBC857}"/>
              </a:ext>
            </a:extLst>
          </p:cNvPr>
          <p:cNvSpPr>
            <a:spLocks noGrp="1"/>
          </p:cNvSpPr>
          <p:nvPr>
            <p:ph type="title"/>
          </p:nvPr>
        </p:nvSpPr>
        <p:spPr>
          <a:xfrm>
            <a:off x="677334" y="609600"/>
            <a:ext cx="8596668" cy="996462"/>
          </a:xfrm>
        </p:spPr>
        <p:txBody>
          <a:bodyPr>
            <a:normAutofit/>
          </a:bodyPr>
          <a:lstStyle/>
          <a:p>
            <a:r>
              <a:rPr lang="mn-MN" sz="2400" b="1" kern="100" dirty="0">
                <a:solidFill>
                  <a:srgbClr val="0F4761"/>
                </a:solidFill>
                <a:latin typeface="Arial" panose="020B0604020202020204" pitchFamily="34" charset="0"/>
                <a:cs typeface="Arial" panose="020B0604020202020204" pitchFamily="34" charset="0"/>
              </a:rPr>
              <a:t>2018-2024 онд эхэлсэн хөрөнгө оруулалтын төслүүдийн төсөвт өртгийн өөрчлөлт</a:t>
            </a:r>
            <a:endParaRPr lang="en-US" sz="2400" b="1" kern="100" dirty="0">
              <a:solidFill>
                <a:srgbClr val="0F4761"/>
              </a:solidFill>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E24B20B8-5D7B-E892-7B48-C2AB9D313D0E}"/>
              </a:ext>
            </a:extLst>
          </p:cNvPr>
          <p:cNvGraphicFramePr>
            <a:graphicFrameLocks noGrp="1"/>
          </p:cNvGraphicFramePr>
          <p:nvPr>
            <p:extLst>
              <p:ext uri="{D42A27DB-BD31-4B8C-83A1-F6EECF244321}">
                <p14:modId xmlns:p14="http://schemas.microsoft.com/office/powerpoint/2010/main" val="4065842325"/>
              </p:ext>
            </p:extLst>
          </p:nvPr>
        </p:nvGraphicFramePr>
        <p:xfrm>
          <a:off x="677334" y="1606062"/>
          <a:ext cx="9777044" cy="5034643"/>
        </p:xfrm>
        <a:graphic>
          <a:graphicData uri="http://schemas.openxmlformats.org/drawingml/2006/table">
            <a:tbl>
              <a:tblPr firstRow="1" firstCol="1" bandRow="1">
                <a:tableStyleId>{5C22544A-7EE6-4342-B048-85BDC9FD1C3A}</a:tableStyleId>
              </a:tblPr>
              <a:tblGrid>
                <a:gridCol w="2618018">
                  <a:extLst>
                    <a:ext uri="{9D8B030D-6E8A-4147-A177-3AD203B41FA5}">
                      <a16:colId xmlns:a16="http://schemas.microsoft.com/office/drawing/2014/main" val="3619558470"/>
                    </a:ext>
                  </a:extLst>
                </a:gridCol>
                <a:gridCol w="1022718">
                  <a:extLst>
                    <a:ext uri="{9D8B030D-6E8A-4147-A177-3AD203B41FA5}">
                      <a16:colId xmlns:a16="http://schemas.microsoft.com/office/drawing/2014/main" val="3815398273"/>
                    </a:ext>
                  </a:extLst>
                </a:gridCol>
                <a:gridCol w="1022718">
                  <a:extLst>
                    <a:ext uri="{9D8B030D-6E8A-4147-A177-3AD203B41FA5}">
                      <a16:colId xmlns:a16="http://schemas.microsoft.com/office/drawing/2014/main" val="1299931826"/>
                    </a:ext>
                  </a:extLst>
                </a:gridCol>
                <a:gridCol w="1022718">
                  <a:extLst>
                    <a:ext uri="{9D8B030D-6E8A-4147-A177-3AD203B41FA5}">
                      <a16:colId xmlns:a16="http://schemas.microsoft.com/office/drawing/2014/main" val="100785583"/>
                    </a:ext>
                  </a:extLst>
                </a:gridCol>
                <a:gridCol w="1022718">
                  <a:extLst>
                    <a:ext uri="{9D8B030D-6E8A-4147-A177-3AD203B41FA5}">
                      <a16:colId xmlns:a16="http://schemas.microsoft.com/office/drawing/2014/main" val="2034761734"/>
                    </a:ext>
                  </a:extLst>
                </a:gridCol>
                <a:gridCol w="1022718">
                  <a:extLst>
                    <a:ext uri="{9D8B030D-6E8A-4147-A177-3AD203B41FA5}">
                      <a16:colId xmlns:a16="http://schemas.microsoft.com/office/drawing/2014/main" val="3860260777"/>
                    </a:ext>
                  </a:extLst>
                </a:gridCol>
                <a:gridCol w="1022718">
                  <a:extLst>
                    <a:ext uri="{9D8B030D-6E8A-4147-A177-3AD203B41FA5}">
                      <a16:colId xmlns:a16="http://schemas.microsoft.com/office/drawing/2014/main" val="607712189"/>
                    </a:ext>
                  </a:extLst>
                </a:gridCol>
                <a:gridCol w="1022718">
                  <a:extLst>
                    <a:ext uri="{9D8B030D-6E8A-4147-A177-3AD203B41FA5}">
                      <a16:colId xmlns:a16="http://schemas.microsoft.com/office/drawing/2014/main" val="2702551056"/>
                    </a:ext>
                  </a:extLst>
                </a:gridCol>
              </a:tblGrid>
              <a:tr h="336793">
                <a:tc rowSpan="2">
                  <a:txBody>
                    <a:bodyPr/>
                    <a:lstStyle/>
                    <a:p>
                      <a:pPr marL="0" marR="0" algn="ctr">
                        <a:lnSpc>
                          <a:spcPct val="107000"/>
                        </a:lnSpc>
                        <a:spcBef>
                          <a:spcPts val="0"/>
                        </a:spcBef>
                        <a:spcAft>
                          <a:spcPts val="0"/>
                        </a:spcAft>
                      </a:pPr>
                      <a:r>
                        <a:rPr lang="mn-MN" sz="2000" kern="100">
                          <a:effectLst/>
                        </a:rPr>
                        <a:t>Төсөвт өртгийн өөрчлөлтийн хувь/ он</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gridSpan="7">
                  <a:txBody>
                    <a:bodyPr/>
                    <a:lstStyle/>
                    <a:p>
                      <a:pPr marL="0" marR="0" algn="ctr">
                        <a:lnSpc>
                          <a:spcPct val="107000"/>
                        </a:lnSpc>
                        <a:spcBef>
                          <a:spcPts val="0"/>
                        </a:spcBef>
                        <a:spcAft>
                          <a:spcPts val="0"/>
                        </a:spcAft>
                      </a:pPr>
                      <a:r>
                        <a:rPr lang="mn-MN" sz="2000" kern="100" dirty="0">
                          <a:effectLst/>
                        </a:rPr>
                        <a:t>Төсөл, арга хэмжээний тоо</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41803679"/>
                  </a:ext>
                </a:extLst>
              </a:tr>
              <a:tr h="699073">
                <a:tc vMerge="1">
                  <a:txBody>
                    <a:bodyPr/>
                    <a:lstStyle/>
                    <a:p>
                      <a:endParaRPr lang="en-US"/>
                    </a:p>
                  </a:txBody>
                  <a:tcPr/>
                </a:tc>
                <a:tc>
                  <a:txBody>
                    <a:bodyPr/>
                    <a:lstStyle/>
                    <a:p>
                      <a:pPr marL="0" marR="0" algn="ctr">
                        <a:lnSpc>
                          <a:spcPct val="107000"/>
                        </a:lnSpc>
                        <a:spcBef>
                          <a:spcPts val="0"/>
                        </a:spcBef>
                        <a:spcAft>
                          <a:spcPts val="0"/>
                        </a:spcAft>
                      </a:pPr>
                      <a:r>
                        <a:rPr lang="mn-MN" sz="2000" kern="100">
                          <a:effectLst/>
                        </a:rPr>
                        <a:t>2018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dirty="0">
                          <a:effectLst/>
                        </a:rPr>
                        <a:t>2019</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2020</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2021</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2022</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2023</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2024</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0926544"/>
                  </a:ext>
                </a:extLst>
              </a:tr>
              <a:tr h="336793">
                <a:tc>
                  <a:txBody>
                    <a:bodyPr/>
                    <a:lstStyle/>
                    <a:p>
                      <a:pPr marL="0" marR="0" algn="ctr">
                        <a:lnSpc>
                          <a:spcPct val="107000"/>
                        </a:lnSpc>
                        <a:spcBef>
                          <a:spcPts val="0"/>
                        </a:spcBef>
                        <a:spcAft>
                          <a:spcPts val="0"/>
                        </a:spcAft>
                      </a:pPr>
                      <a:r>
                        <a:rPr lang="mn-MN" sz="2000" kern="100" dirty="0">
                          <a:effectLst/>
                        </a:rPr>
                        <a:t>Төсөвт өртөг буурсан</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dirty="0">
                          <a:effectLst/>
                        </a:rPr>
                        <a:t>0</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0</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1</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3</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15</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1</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244</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75303375"/>
                  </a:ext>
                </a:extLst>
              </a:tr>
              <a:tr h="686330">
                <a:tc>
                  <a:txBody>
                    <a:bodyPr/>
                    <a:lstStyle/>
                    <a:p>
                      <a:pPr marL="0" marR="0" algn="ctr">
                        <a:lnSpc>
                          <a:spcPct val="107000"/>
                        </a:lnSpc>
                        <a:spcBef>
                          <a:spcPts val="0"/>
                        </a:spcBef>
                        <a:spcAft>
                          <a:spcPts val="0"/>
                        </a:spcAft>
                      </a:pPr>
                      <a:r>
                        <a:rPr lang="mn-MN" sz="2000" kern="100">
                          <a:effectLst/>
                        </a:rPr>
                        <a:t>Төсөвт өртөг өөрчлөгдөөгүй</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dirty="0">
                          <a:effectLst/>
                        </a:rPr>
                        <a:t>1</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2</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0</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0</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dirty="0">
                          <a:effectLst/>
                        </a:rPr>
                        <a:t>1</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1</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115</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4759211"/>
                  </a:ext>
                </a:extLst>
              </a:tr>
              <a:tr h="686330">
                <a:tc>
                  <a:txBody>
                    <a:bodyPr/>
                    <a:lstStyle/>
                    <a:p>
                      <a:pPr marL="0" marR="0" algn="ctr">
                        <a:lnSpc>
                          <a:spcPct val="107000"/>
                        </a:lnSpc>
                        <a:spcBef>
                          <a:spcPts val="0"/>
                        </a:spcBef>
                        <a:spcAft>
                          <a:spcPts val="0"/>
                        </a:spcAft>
                      </a:pPr>
                      <a:r>
                        <a:rPr lang="mn-MN" sz="2000" kern="100" dirty="0">
                          <a:effectLst/>
                        </a:rPr>
                        <a:t>50 хүртэл хувиар өссөн</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1</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5</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3</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6</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36</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0</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7</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59421005"/>
                  </a:ext>
                </a:extLst>
              </a:tr>
              <a:tr h="686330">
                <a:tc>
                  <a:txBody>
                    <a:bodyPr/>
                    <a:lstStyle/>
                    <a:p>
                      <a:pPr marL="0" marR="0" algn="ctr">
                        <a:lnSpc>
                          <a:spcPct val="107000"/>
                        </a:lnSpc>
                        <a:spcBef>
                          <a:spcPts val="0"/>
                        </a:spcBef>
                        <a:spcAft>
                          <a:spcPts val="0"/>
                        </a:spcAft>
                      </a:pPr>
                      <a:r>
                        <a:rPr lang="mn-MN" sz="2000" kern="100">
                          <a:effectLst/>
                        </a:rPr>
                        <a:t>50 хувиас-2 дахин хүртэл дүнгээр өссөн</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1</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4</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7</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6</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22</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0</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0</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1295984"/>
                  </a:ext>
                </a:extLst>
              </a:tr>
              <a:tr h="686330">
                <a:tc>
                  <a:txBody>
                    <a:bodyPr/>
                    <a:lstStyle/>
                    <a:p>
                      <a:pPr marL="0" marR="0" algn="ctr">
                        <a:lnSpc>
                          <a:spcPct val="107000"/>
                        </a:lnSpc>
                        <a:spcBef>
                          <a:spcPts val="0"/>
                        </a:spcBef>
                        <a:spcAft>
                          <a:spcPts val="0"/>
                        </a:spcAft>
                      </a:pPr>
                      <a:r>
                        <a:rPr lang="mn-MN" sz="2000" kern="100">
                          <a:effectLst/>
                        </a:rPr>
                        <a:t>2 дахин ба түүнээс их дүнгээр өссөн</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4</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6</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7</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10</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14</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0</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0</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4635374"/>
                  </a:ext>
                </a:extLst>
              </a:tr>
              <a:tr h="336793">
                <a:tc>
                  <a:txBody>
                    <a:bodyPr/>
                    <a:lstStyle/>
                    <a:p>
                      <a:pPr marL="0" marR="0" algn="ctr">
                        <a:lnSpc>
                          <a:spcPct val="107000"/>
                        </a:lnSpc>
                        <a:spcBef>
                          <a:spcPts val="0"/>
                        </a:spcBef>
                        <a:spcAft>
                          <a:spcPts val="0"/>
                        </a:spcAft>
                      </a:pPr>
                      <a:r>
                        <a:rPr lang="mn-MN" sz="2000" kern="100">
                          <a:effectLst/>
                        </a:rPr>
                        <a:t>Нийт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7</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17</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18</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25</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88</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2</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dirty="0">
                          <a:effectLst/>
                        </a:rPr>
                        <a:t>366</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46359621"/>
                  </a:ext>
                </a:extLst>
              </a:tr>
            </a:tbl>
          </a:graphicData>
        </a:graphic>
      </p:graphicFrame>
      <p:sp>
        <p:nvSpPr>
          <p:cNvPr id="6" name="Slide Number Placeholder 5">
            <a:extLst>
              <a:ext uri="{FF2B5EF4-FFF2-40B4-BE49-F238E27FC236}">
                <a16:creationId xmlns:a16="http://schemas.microsoft.com/office/drawing/2014/main" id="{148903DC-E6E0-B3DA-6500-E55B6EF45657}"/>
              </a:ext>
            </a:extLst>
          </p:cNvPr>
          <p:cNvSpPr>
            <a:spLocks noGrp="1"/>
          </p:cNvSpPr>
          <p:nvPr>
            <p:ph type="sldNum" sz="quarter" idx="12"/>
          </p:nvPr>
        </p:nvSpPr>
        <p:spPr/>
        <p:txBody>
          <a:bodyPr/>
          <a:lstStyle/>
          <a:p>
            <a:fld id="{9341ACF8-9F4C-4C71-9C2A-03E8046411BC}" type="slidenum">
              <a:rPr lang="en-US" smtClean="0"/>
              <a:t>10</a:t>
            </a:fld>
            <a:endParaRPr lang="en-US"/>
          </a:p>
        </p:txBody>
      </p:sp>
    </p:spTree>
    <p:extLst>
      <p:ext uri="{BB962C8B-B14F-4D97-AF65-F5344CB8AC3E}">
        <p14:creationId xmlns:p14="http://schemas.microsoft.com/office/powerpoint/2010/main" val="1351787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8F73DE7-96A4-7A87-9875-D446E603C1B8}"/>
              </a:ext>
            </a:extLst>
          </p:cNvPr>
          <p:cNvSpPr>
            <a:spLocks noGrp="1"/>
          </p:cNvSpPr>
          <p:nvPr>
            <p:ph type="title"/>
          </p:nvPr>
        </p:nvSpPr>
        <p:spPr>
          <a:xfrm>
            <a:off x="677334" y="609600"/>
            <a:ext cx="8596668" cy="984738"/>
          </a:xfrm>
        </p:spPr>
        <p:txBody>
          <a:bodyPr/>
          <a:lstStyle/>
          <a:p>
            <a:r>
              <a:rPr lang="mn-MN" sz="2400" b="1" kern="100" dirty="0">
                <a:solidFill>
                  <a:srgbClr val="0F4761"/>
                </a:solidFill>
                <a:latin typeface="Arial" panose="020B0604020202020204" pitchFamily="34" charset="0"/>
                <a:cs typeface="Arial" panose="020B0604020202020204" pitchFamily="34" charset="0"/>
              </a:rPr>
              <a:t>2018 онд эхэлсэн бөгөөд төсөвт өртөг нь хамгийн их нэмэгдсэн төсөл, арга хэмжээ</a:t>
            </a:r>
            <a:endParaRPr lang="en-US" sz="2400" b="1" kern="100" dirty="0">
              <a:solidFill>
                <a:srgbClr val="0F4761"/>
              </a:solidFill>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5E34604D-BFD5-A2A2-0516-660270F03D10}"/>
              </a:ext>
            </a:extLst>
          </p:cNvPr>
          <p:cNvSpPr>
            <a:spLocks noGrp="1"/>
          </p:cNvSpPr>
          <p:nvPr>
            <p:ph idx="1"/>
          </p:nvPr>
        </p:nvSpPr>
        <p:spPr>
          <a:xfrm>
            <a:off x="677334" y="1594338"/>
            <a:ext cx="8596668" cy="3880773"/>
          </a:xfrm>
        </p:spPr>
        <p:txBody>
          <a:bodyPr>
            <a:normAutofit lnSpcReduction="10000"/>
          </a:bodyPr>
          <a:lstStyle/>
          <a:p>
            <a:pPr marL="342900" marR="0" lvl="0" indent="-342900">
              <a:lnSpc>
                <a:spcPct val="107000"/>
              </a:lnSpc>
              <a:spcBef>
                <a:spcPts val="0"/>
              </a:spcBef>
              <a:spcAft>
                <a:spcPts val="0"/>
              </a:spcAft>
              <a:buFont typeface="+mj-lt"/>
              <a:buAutoNum type="arabicPeriod"/>
            </a:pPr>
            <a:r>
              <a:rPr lang="mn-MN" sz="2000" kern="100" dirty="0">
                <a:effectLst/>
                <a:latin typeface="Arial" panose="020B0604020202020204" pitchFamily="34" charset="0"/>
                <a:ea typeface="Aptos" panose="020B0004020202020204" pitchFamily="34" charset="0"/>
                <a:cs typeface="Times New Roman" panose="02020603050405020304" pitchFamily="18" charset="0"/>
              </a:rPr>
              <a:t>Сургуулийн барилга, 250 суудал /Орхон, Баян-Өндөр сум, Рашаант баг/-Боловсролын сайд (төсөвт өртөг 4 дахин өсөж, 1 тэрбум төгрөгөөс 4 тэрбум төгрөг болсон)</a:t>
            </a:r>
          </a:p>
          <a:p>
            <a:pPr marL="342900" marR="0" lvl="0" indent="-342900">
              <a:lnSpc>
                <a:spcPct val="107000"/>
              </a:lnSpc>
              <a:spcBef>
                <a:spcPts val="0"/>
              </a:spcBef>
              <a:spcAft>
                <a:spcPts val="0"/>
              </a:spcAft>
              <a:buFont typeface="+mj-lt"/>
              <a:buAutoNum type="arabicPeriod"/>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mn-MN" sz="2000" kern="100" dirty="0">
                <a:effectLst/>
                <a:latin typeface="Arial" panose="020B0604020202020204" pitchFamily="34" charset="0"/>
                <a:ea typeface="Aptos" panose="020B0004020202020204" pitchFamily="34" charset="0"/>
                <a:cs typeface="Times New Roman" panose="02020603050405020304" pitchFamily="18" charset="0"/>
              </a:rPr>
              <a:t>Сургуулийн барилгын өргөтгөл, 320 суудал /Улаанбаатар, Сүхбаатар дүүрэг, 71 дүгээр сургууль/-Боловсролын сайд (төсөвт өртөг 2.7 дахин нэмэгдэж, 1.5 тэрбум төгрөгөөс 4.1 тэрбум төгрөг болсон)</a:t>
            </a:r>
          </a:p>
          <a:p>
            <a:pPr marL="342900" marR="0" lvl="0" indent="-342900">
              <a:lnSpc>
                <a:spcPct val="107000"/>
              </a:lnSpc>
              <a:spcBef>
                <a:spcPts val="0"/>
              </a:spcBef>
              <a:spcAft>
                <a:spcPts val="0"/>
              </a:spcAft>
              <a:buFont typeface="+mj-lt"/>
              <a:buAutoNum type="arabicPeriod"/>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mn-MN" sz="2000" kern="100" dirty="0">
                <a:effectLst/>
                <a:latin typeface="Arial" panose="020B0604020202020204" pitchFamily="34" charset="0"/>
                <a:ea typeface="Aptos" panose="020B0004020202020204" pitchFamily="34" charset="0"/>
                <a:cs typeface="Times New Roman" panose="02020603050405020304" pitchFamily="18" charset="0"/>
              </a:rPr>
              <a:t>Цэцэрлэгийн барилга, 100 ор /Говь-Алтай, Халиун сум/-Боловсролын сайд (төсөвт өртөг 2.2 дахин өсөж, 900 сая төгрөгөөс 2 тэрбум төгрөг болсон).</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2C894930-EF68-FF12-5660-800268E7EF7D}"/>
              </a:ext>
            </a:extLst>
          </p:cNvPr>
          <p:cNvSpPr>
            <a:spLocks noGrp="1"/>
          </p:cNvSpPr>
          <p:nvPr>
            <p:ph type="sldNum" sz="quarter" idx="12"/>
          </p:nvPr>
        </p:nvSpPr>
        <p:spPr/>
        <p:txBody>
          <a:bodyPr/>
          <a:lstStyle/>
          <a:p>
            <a:fld id="{9341ACF8-9F4C-4C71-9C2A-03E8046411BC}" type="slidenum">
              <a:rPr lang="en-US" smtClean="0"/>
              <a:t>11</a:t>
            </a:fld>
            <a:endParaRPr lang="en-US"/>
          </a:p>
        </p:txBody>
      </p:sp>
    </p:spTree>
    <p:extLst>
      <p:ext uri="{BB962C8B-B14F-4D97-AF65-F5344CB8AC3E}">
        <p14:creationId xmlns:p14="http://schemas.microsoft.com/office/powerpoint/2010/main" val="3722934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FD0B9-17AA-458A-F477-A52F5C022455}"/>
              </a:ext>
            </a:extLst>
          </p:cNvPr>
          <p:cNvSpPr>
            <a:spLocks noGrp="1"/>
          </p:cNvSpPr>
          <p:nvPr>
            <p:ph type="title"/>
          </p:nvPr>
        </p:nvSpPr>
        <p:spPr>
          <a:xfrm>
            <a:off x="677334" y="609600"/>
            <a:ext cx="8596668" cy="961292"/>
          </a:xfrm>
        </p:spPr>
        <p:txBody>
          <a:bodyPr/>
          <a:lstStyle/>
          <a:p>
            <a:r>
              <a:rPr lang="mn-MN" sz="2400" b="1" kern="100" dirty="0">
                <a:solidFill>
                  <a:srgbClr val="0F4761"/>
                </a:solidFill>
                <a:latin typeface="Arial" panose="020B0604020202020204" pitchFamily="34" charset="0"/>
                <a:cs typeface="Arial" panose="020B0604020202020204" pitchFamily="34" charset="0"/>
              </a:rPr>
              <a:t>2019 онд эхэлсэн бөгөөд төсөвт өртөг нь хамгийн их нэмэгдсэн төсөл, арга хэмжээ</a:t>
            </a:r>
            <a:endParaRPr lang="en-US" sz="2400" b="1" kern="100" dirty="0">
              <a:solidFill>
                <a:srgbClr val="0F476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DAD6155-11D8-9EDF-908E-FA45B917BDEA}"/>
              </a:ext>
            </a:extLst>
          </p:cNvPr>
          <p:cNvSpPr>
            <a:spLocks noGrp="1"/>
          </p:cNvSpPr>
          <p:nvPr>
            <p:ph idx="1"/>
          </p:nvPr>
        </p:nvSpPr>
        <p:spPr>
          <a:xfrm>
            <a:off x="677334" y="1570892"/>
            <a:ext cx="8596668" cy="3880773"/>
          </a:xfrm>
        </p:spPr>
        <p:txBody>
          <a:bodyPr>
            <a:normAutofit/>
          </a:bodyPr>
          <a:lstStyle/>
          <a:p>
            <a:pPr marL="342900" marR="0" lvl="0" indent="-342900">
              <a:lnSpc>
                <a:spcPct val="107000"/>
              </a:lnSpc>
              <a:spcBef>
                <a:spcPts val="0"/>
              </a:spcBef>
              <a:spcAft>
                <a:spcPts val="0"/>
              </a:spcAft>
              <a:buFont typeface="+mj-lt"/>
              <a:buAutoNum type="arabicPeriod"/>
            </a:pPr>
            <a:r>
              <a:rPr lang="mn-MN" sz="2000" kern="100" dirty="0">
                <a:effectLst/>
                <a:latin typeface="Arial" panose="020B0604020202020204" pitchFamily="34" charset="0"/>
                <a:ea typeface="Aptos" panose="020B0004020202020204" pitchFamily="34" charset="0"/>
                <a:cs typeface="Times New Roman" panose="02020603050405020304" pitchFamily="18" charset="0"/>
              </a:rPr>
              <a:t>Спорт заалны барилга /Говь-Алтай, Цогт сум, Баянтоорой тосгон/-Соёл, спорт, аялал жуулчлал, залуучуудын сайд (төсөвт өртөг 4.7 дахин өсч, 250 сая төгрөгөөс 1.2 тэрбум төгрөг болсон)</a:t>
            </a:r>
          </a:p>
          <a:p>
            <a:pPr marL="342900" marR="0" lvl="0" indent="-342900">
              <a:lnSpc>
                <a:spcPct val="107000"/>
              </a:lnSpc>
              <a:spcBef>
                <a:spcPts val="0"/>
              </a:spcBef>
              <a:spcAft>
                <a:spcPts val="0"/>
              </a:spcAft>
              <a:buFont typeface="+mj-lt"/>
              <a:buAutoNum type="arabicPeriod"/>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mn-MN" sz="2000" kern="100" dirty="0">
                <a:effectLst/>
                <a:latin typeface="Arial" panose="020B0604020202020204" pitchFamily="34" charset="0"/>
                <a:ea typeface="Aptos" panose="020B0004020202020204" pitchFamily="34" charset="0"/>
                <a:cs typeface="Times New Roman" panose="02020603050405020304" pitchFamily="18" charset="0"/>
              </a:rPr>
              <a:t>Сургуулийн барилга, 960 суудал /Хөвсгөл, Тариалан сум/-Боловсролын сайд (төсөвт өртөг 2.8 дахин нэмэгдэж, 4 тэрбум төгрөгөөс 11.2 тэрбум төгрөг болсон)</a:t>
            </a:r>
          </a:p>
          <a:p>
            <a:pPr marL="342900" marR="0" lvl="0" indent="-342900">
              <a:lnSpc>
                <a:spcPct val="107000"/>
              </a:lnSpc>
              <a:spcBef>
                <a:spcPts val="0"/>
              </a:spcBef>
              <a:spcAft>
                <a:spcPts val="0"/>
              </a:spcAft>
              <a:buFont typeface="+mj-lt"/>
              <a:buAutoNum type="arabicPeriod"/>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mn-MN" sz="2000" kern="100" dirty="0">
                <a:effectLst/>
                <a:latin typeface="Arial" panose="020B0604020202020204" pitchFamily="34" charset="0"/>
                <a:ea typeface="Aptos" panose="020B0004020202020204" pitchFamily="34" charset="0"/>
                <a:cs typeface="Times New Roman" panose="02020603050405020304" pitchFamily="18" charset="0"/>
              </a:rPr>
              <a:t>Сургуулийн барилга, 320 суудал /Баянхонгор, Баянцагаан сум/-Боловсролын сайд (төсөвт өртөг 2.8 дахин өсч, 3.4 тэрбум төгрөгөөс 9.5 тэрбум төгрөг болсон)</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769884C-9F9A-3574-2D15-9800E09D9219}"/>
              </a:ext>
            </a:extLst>
          </p:cNvPr>
          <p:cNvSpPr>
            <a:spLocks noGrp="1"/>
          </p:cNvSpPr>
          <p:nvPr>
            <p:ph type="sldNum" sz="quarter" idx="12"/>
          </p:nvPr>
        </p:nvSpPr>
        <p:spPr/>
        <p:txBody>
          <a:bodyPr/>
          <a:lstStyle/>
          <a:p>
            <a:fld id="{9341ACF8-9F4C-4C71-9C2A-03E8046411BC}" type="slidenum">
              <a:rPr lang="en-US" smtClean="0"/>
              <a:t>12</a:t>
            </a:fld>
            <a:endParaRPr lang="en-US"/>
          </a:p>
        </p:txBody>
      </p:sp>
    </p:spTree>
    <p:extLst>
      <p:ext uri="{BB962C8B-B14F-4D97-AF65-F5344CB8AC3E}">
        <p14:creationId xmlns:p14="http://schemas.microsoft.com/office/powerpoint/2010/main" val="703252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28CFE-A5DF-998F-5174-9DFE15B46B6D}"/>
              </a:ext>
            </a:extLst>
          </p:cNvPr>
          <p:cNvSpPr>
            <a:spLocks noGrp="1"/>
          </p:cNvSpPr>
          <p:nvPr>
            <p:ph type="title"/>
          </p:nvPr>
        </p:nvSpPr>
        <p:spPr>
          <a:xfrm>
            <a:off x="677334" y="609600"/>
            <a:ext cx="8596668" cy="1043354"/>
          </a:xfrm>
        </p:spPr>
        <p:txBody>
          <a:bodyPr/>
          <a:lstStyle/>
          <a:p>
            <a:r>
              <a:rPr lang="mn-MN" sz="2400" b="1" kern="100" dirty="0">
                <a:solidFill>
                  <a:srgbClr val="0F4761"/>
                </a:solidFill>
                <a:latin typeface="Arial" panose="020B0604020202020204" pitchFamily="34" charset="0"/>
                <a:cs typeface="Arial" panose="020B0604020202020204" pitchFamily="34" charset="0"/>
              </a:rPr>
              <a:t>2020 онд эхэлсэн бөгөөд төсөвт өртөг нь хамгийн их нэмэгдсэн төсөл, арга хэмжээ</a:t>
            </a:r>
            <a:endParaRPr lang="en-US" sz="2400" b="1" kern="100" dirty="0">
              <a:solidFill>
                <a:srgbClr val="0F476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A0D2458-027B-900A-2D85-79AFCE65F995}"/>
              </a:ext>
            </a:extLst>
          </p:cNvPr>
          <p:cNvSpPr>
            <a:spLocks noGrp="1"/>
          </p:cNvSpPr>
          <p:nvPr>
            <p:ph idx="1"/>
          </p:nvPr>
        </p:nvSpPr>
        <p:spPr>
          <a:xfrm>
            <a:off x="677334" y="1762005"/>
            <a:ext cx="8596668" cy="3880773"/>
          </a:xfrm>
        </p:spPr>
        <p:txBody>
          <a:bodyPr>
            <a:normAutofit/>
          </a:bodyPr>
          <a:lstStyle/>
          <a:p>
            <a:pPr marL="342900" indent="-342900">
              <a:buFont typeface="+mj-lt"/>
              <a:buAutoNum type="arabicPeriod"/>
            </a:pPr>
            <a:r>
              <a:rPr lang="mn-MN" sz="2000" kern="100" dirty="0">
                <a:effectLst/>
                <a:latin typeface="Arial" panose="020B0604020202020204" pitchFamily="34" charset="0"/>
                <a:ea typeface="Aptos" panose="020B0004020202020204" pitchFamily="34" charset="0"/>
                <a:cs typeface="Times New Roman" panose="02020603050405020304" pitchFamily="18" charset="0"/>
              </a:rPr>
              <a:t>Дуу бүжгийн "Боржигин" чуулгын барилга /Говьсүмбэр/-Соёл, спорт, аялал жуулчлал, залуучуудын сайд (төсөвт өртөг 3.6 дахин өсч, 3.5 тэрбум төгрөгөөс 12.4 тэрбум төгрөг болсон)</a:t>
            </a:r>
          </a:p>
          <a:p>
            <a:pPr marL="342900" indent="-342900">
              <a:buFont typeface="+mj-lt"/>
              <a:buAutoNum type="arabicPeriod"/>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eriod"/>
            </a:pPr>
            <a:r>
              <a:rPr lang="mn-MN" sz="2000" kern="100" dirty="0">
                <a:effectLst/>
                <a:latin typeface="Arial" panose="020B0604020202020204" pitchFamily="34" charset="0"/>
                <a:ea typeface="Aptos" panose="020B0004020202020204" pitchFamily="34" charset="0"/>
                <a:cs typeface="Times New Roman" panose="02020603050405020304" pitchFamily="18" charset="0"/>
              </a:rPr>
              <a:t>Соёлын төвийн барилга, 200 суудал /Хөвсгөл, Ренчинлхүмбэ сум/- Соёл, спорт, аялал жуулчлал, залуучуудын сайд (төсөвт өртөг 3.3 дахин нэмэгдэж, 1.4 тэрбум төгрөгөөс 4.6 тэрбум төгрөг болсон)</a:t>
            </a:r>
          </a:p>
          <a:p>
            <a:pPr marL="342900" marR="0" lvl="0" indent="-342900" algn="just">
              <a:lnSpc>
                <a:spcPct val="107000"/>
              </a:lnSpc>
              <a:spcBef>
                <a:spcPts val="0"/>
              </a:spcBef>
              <a:spcAft>
                <a:spcPts val="0"/>
              </a:spcAft>
              <a:buFont typeface="+mj-lt"/>
              <a:buAutoNum type="arabicPeriod"/>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gn="just">
              <a:lnSpc>
                <a:spcPct val="107000"/>
              </a:lnSpc>
              <a:spcBef>
                <a:spcPts val="0"/>
              </a:spcBef>
              <a:spcAft>
                <a:spcPts val="800"/>
              </a:spcAft>
              <a:buFont typeface="+mj-lt"/>
              <a:buAutoNum type="arabicPeriod"/>
            </a:pPr>
            <a:r>
              <a:rPr lang="mn-MN" sz="2000" kern="100" dirty="0">
                <a:effectLst/>
                <a:latin typeface="Arial" panose="020B0604020202020204" pitchFamily="34" charset="0"/>
                <a:ea typeface="Aptos" panose="020B0004020202020204" pitchFamily="34" charset="0"/>
                <a:cs typeface="Times New Roman" panose="02020603050405020304" pitchFamily="18" charset="0"/>
              </a:rPr>
              <a:t>Сургуулийн барилга, 160 суудал /Баянхонгор, Заг сум/-Боловсролын сайд (төсөвт өртөг 2.9 дахин өсөж, 1.5 тэрбум төгрөгөөс 4.5 тэрбум төгрөг болсон).</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2000" dirty="0"/>
          </a:p>
        </p:txBody>
      </p:sp>
      <p:sp>
        <p:nvSpPr>
          <p:cNvPr id="4" name="Slide Number Placeholder 3">
            <a:extLst>
              <a:ext uri="{FF2B5EF4-FFF2-40B4-BE49-F238E27FC236}">
                <a16:creationId xmlns:a16="http://schemas.microsoft.com/office/drawing/2014/main" id="{5E159E77-82EE-33DC-BD46-D6D04A91D548}"/>
              </a:ext>
            </a:extLst>
          </p:cNvPr>
          <p:cNvSpPr>
            <a:spLocks noGrp="1"/>
          </p:cNvSpPr>
          <p:nvPr>
            <p:ph type="sldNum" sz="quarter" idx="12"/>
          </p:nvPr>
        </p:nvSpPr>
        <p:spPr/>
        <p:txBody>
          <a:bodyPr/>
          <a:lstStyle/>
          <a:p>
            <a:fld id="{9341ACF8-9F4C-4C71-9C2A-03E8046411BC}" type="slidenum">
              <a:rPr lang="en-US" smtClean="0"/>
              <a:t>13</a:t>
            </a:fld>
            <a:endParaRPr lang="en-US"/>
          </a:p>
        </p:txBody>
      </p:sp>
    </p:spTree>
    <p:extLst>
      <p:ext uri="{BB962C8B-B14F-4D97-AF65-F5344CB8AC3E}">
        <p14:creationId xmlns:p14="http://schemas.microsoft.com/office/powerpoint/2010/main" val="2358873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0EBD1-6335-4368-23C0-A5D4697E3A6E}"/>
              </a:ext>
            </a:extLst>
          </p:cNvPr>
          <p:cNvSpPr>
            <a:spLocks noGrp="1"/>
          </p:cNvSpPr>
          <p:nvPr>
            <p:ph type="title"/>
          </p:nvPr>
        </p:nvSpPr>
        <p:spPr>
          <a:xfrm>
            <a:off x="677334" y="609600"/>
            <a:ext cx="8596668" cy="1019908"/>
          </a:xfrm>
        </p:spPr>
        <p:txBody>
          <a:bodyPr/>
          <a:lstStyle/>
          <a:p>
            <a:r>
              <a:rPr lang="mn-MN" sz="2400" b="1" kern="100" dirty="0">
                <a:solidFill>
                  <a:srgbClr val="0F4761"/>
                </a:solidFill>
                <a:latin typeface="Arial" panose="020B0604020202020204" pitchFamily="34" charset="0"/>
                <a:cs typeface="Arial" panose="020B0604020202020204" pitchFamily="34" charset="0"/>
              </a:rPr>
              <a:t>2021 онд эхэлсэн бөгөөд төсөвт өртөг нь хамгийн их нэмэгдсэн төсөл, арга хэмжээ</a:t>
            </a:r>
            <a:endParaRPr lang="en-US" sz="2400" b="1" kern="100" dirty="0">
              <a:solidFill>
                <a:srgbClr val="0F476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A840606-5641-56F7-ED5E-D871BE436012}"/>
              </a:ext>
            </a:extLst>
          </p:cNvPr>
          <p:cNvSpPr>
            <a:spLocks noGrp="1"/>
          </p:cNvSpPr>
          <p:nvPr>
            <p:ph idx="1"/>
          </p:nvPr>
        </p:nvSpPr>
        <p:spPr>
          <a:xfrm>
            <a:off x="677334" y="1629508"/>
            <a:ext cx="8596668" cy="3880773"/>
          </a:xfrm>
        </p:spPr>
        <p:txBody>
          <a:bodyPr>
            <a:normAutofit lnSpcReduction="10000"/>
          </a:bodyPr>
          <a:lstStyle/>
          <a:p>
            <a:pPr marL="342900" marR="0" lvl="0" indent="-342900" algn="just">
              <a:lnSpc>
                <a:spcPct val="107000"/>
              </a:lnSpc>
              <a:spcBef>
                <a:spcPts val="0"/>
              </a:spcBef>
              <a:spcAft>
                <a:spcPts val="0"/>
              </a:spcAft>
              <a:buFont typeface="+mj-lt"/>
              <a:buAutoNum type="arabicPeriod"/>
            </a:pPr>
            <a:r>
              <a:rPr lang="mn-MN" sz="2000" kern="100" dirty="0">
                <a:effectLst/>
                <a:latin typeface="Arial" panose="020B0604020202020204" pitchFamily="34" charset="0"/>
                <a:ea typeface="Aptos" panose="020B0004020202020204" pitchFamily="34" charset="0"/>
                <a:cs typeface="Times New Roman" panose="02020603050405020304" pitchFamily="18" charset="0"/>
              </a:rPr>
              <a:t>Инженерийн шугам сүлжээ бүхий гэр хорооллын төсөл /Хөвсгөл, Мөрөн сум/-Хот байгуулалт, барилга, орон сууцжуулалтын сайд (төсөвт өртөг 7.3 дахин өсч, 2.3 тэрбум төгрөгөөс 16.9 тэрбум төгрөг болсон)</a:t>
            </a:r>
          </a:p>
          <a:p>
            <a:pPr marL="342900" marR="0" lvl="0" indent="-342900" algn="just">
              <a:lnSpc>
                <a:spcPct val="107000"/>
              </a:lnSpc>
              <a:spcBef>
                <a:spcPts val="0"/>
              </a:spcBef>
              <a:spcAft>
                <a:spcPts val="0"/>
              </a:spcAft>
              <a:buFont typeface="+mj-lt"/>
              <a:buAutoNum type="arabicPeriod"/>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eriod"/>
            </a:pPr>
            <a:r>
              <a:rPr lang="mn-MN" sz="2000" kern="100" dirty="0">
                <a:effectLst/>
                <a:latin typeface="Arial" panose="020B0604020202020204" pitchFamily="34" charset="0"/>
                <a:ea typeface="Aptos" panose="020B0004020202020204" pitchFamily="34" charset="0"/>
                <a:cs typeface="Times New Roman" panose="02020603050405020304" pitchFamily="18" charset="0"/>
              </a:rPr>
              <a:t>Хүүхэд хамгаалал, хөгжлийн төвийн барилга /Баян-Өлгий, Өлгий сум/-Гэр бүл, хөдөлмөр, нийгмийн хамгааллын сайд (төсөвт өртөг 3.5 дахин нэмэгдэж, 1.9 тэрбум төгрөгөөс 6.8 тэрбум төгрөг болсон)</a:t>
            </a:r>
          </a:p>
          <a:p>
            <a:pPr marL="342900" marR="0" lvl="0" indent="-342900" algn="just">
              <a:lnSpc>
                <a:spcPct val="107000"/>
              </a:lnSpc>
              <a:spcBef>
                <a:spcPts val="0"/>
              </a:spcBef>
              <a:spcAft>
                <a:spcPts val="0"/>
              </a:spcAft>
              <a:buFont typeface="+mj-lt"/>
              <a:buAutoNum type="arabicPeriod"/>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gn="just">
              <a:lnSpc>
                <a:spcPct val="107000"/>
              </a:lnSpc>
              <a:spcBef>
                <a:spcPts val="0"/>
              </a:spcBef>
              <a:spcAft>
                <a:spcPts val="800"/>
              </a:spcAft>
              <a:buFont typeface="+mj-lt"/>
              <a:buAutoNum type="arabicPeriod"/>
            </a:pPr>
            <a:r>
              <a:rPr lang="mn-MN" sz="2000" kern="100" dirty="0">
                <a:effectLst/>
                <a:latin typeface="Arial" panose="020B0604020202020204" pitchFamily="34" charset="0"/>
                <a:ea typeface="Aptos" panose="020B0004020202020204" pitchFamily="34" charset="0"/>
                <a:cs typeface="Times New Roman" panose="02020603050405020304" pitchFamily="18" charset="0"/>
              </a:rPr>
              <a:t>Музей, номын сангийн цогцолбор /Дархан-Уул, Дархан сум/-Соёл, спорт, аялал жуулчлал, залуучуудын сайд (төсөвт өртөг 3.1 дахин өсч, 5 тэрбум төгрөгөөс 15.6 тэрбум төгрөг болсон).</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37B48F8-9FA9-FD94-5A99-D28A4AEA8C08}"/>
              </a:ext>
            </a:extLst>
          </p:cNvPr>
          <p:cNvSpPr>
            <a:spLocks noGrp="1"/>
          </p:cNvSpPr>
          <p:nvPr>
            <p:ph type="sldNum" sz="quarter" idx="12"/>
          </p:nvPr>
        </p:nvSpPr>
        <p:spPr/>
        <p:txBody>
          <a:bodyPr/>
          <a:lstStyle/>
          <a:p>
            <a:fld id="{9341ACF8-9F4C-4C71-9C2A-03E8046411BC}" type="slidenum">
              <a:rPr lang="en-US" smtClean="0"/>
              <a:t>14</a:t>
            </a:fld>
            <a:endParaRPr lang="en-US"/>
          </a:p>
        </p:txBody>
      </p:sp>
    </p:spTree>
    <p:extLst>
      <p:ext uri="{BB962C8B-B14F-4D97-AF65-F5344CB8AC3E}">
        <p14:creationId xmlns:p14="http://schemas.microsoft.com/office/powerpoint/2010/main" val="1677705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3C12A-BD61-7099-193F-B80D71E0690D}"/>
              </a:ext>
            </a:extLst>
          </p:cNvPr>
          <p:cNvSpPr>
            <a:spLocks noGrp="1"/>
          </p:cNvSpPr>
          <p:nvPr>
            <p:ph type="title"/>
          </p:nvPr>
        </p:nvSpPr>
        <p:spPr>
          <a:xfrm>
            <a:off x="677334" y="609600"/>
            <a:ext cx="8596668" cy="996462"/>
          </a:xfrm>
        </p:spPr>
        <p:txBody>
          <a:bodyPr/>
          <a:lstStyle/>
          <a:p>
            <a:r>
              <a:rPr lang="mn-MN" sz="2400" b="1" kern="100" dirty="0">
                <a:solidFill>
                  <a:srgbClr val="0F4761"/>
                </a:solidFill>
                <a:latin typeface="Arial" panose="020B0604020202020204" pitchFamily="34" charset="0"/>
                <a:cs typeface="Arial" panose="020B0604020202020204" pitchFamily="34" charset="0"/>
              </a:rPr>
              <a:t>2022 онд эхэлсэн бөгөөд төсөвт өртөг нь хамгийн их нэмэгдсэн төсөл, арга хэмжээ</a:t>
            </a:r>
            <a:endParaRPr lang="en-US" sz="2400" b="1" kern="100" dirty="0">
              <a:solidFill>
                <a:srgbClr val="0F476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6F2FE2F-DD91-89F9-DE38-A242BF8D840C}"/>
              </a:ext>
            </a:extLst>
          </p:cNvPr>
          <p:cNvSpPr>
            <a:spLocks noGrp="1"/>
          </p:cNvSpPr>
          <p:nvPr>
            <p:ph idx="1"/>
          </p:nvPr>
        </p:nvSpPr>
        <p:spPr>
          <a:xfrm>
            <a:off x="677334" y="1606062"/>
            <a:ext cx="8596668" cy="3880773"/>
          </a:xfrm>
        </p:spPr>
        <p:txBody>
          <a:bodyPr>
            <a:normAutofit fontScale="92500" lnSpcReduction="10000"/>
          </a:bodyPr>
          <a:lstStyle/>
          <a:p>
            <a:pPr marL="342900" marR="0" lvl="0" indent="-342900" algn="just">
              <a:lnSpc>
                <a:spcPct val="107000"/>
              </a:lnSpc>
              <a:spcBef>
                <a:spcPts val="0"/>
              </a:spcBef>
              <a:spcAft>
                <a:spcPts val="0"/>
              </a:spcAft>
              <a:buFont typeface="+mj-lt"/>
              <a:buAutoNum type="arabicPeriod"/>
            </a:pPr>
            <a:r>
              <a:rPr lang="mn-MN" sz="2000" kern="100" dirty="0">
                <a:effectLst/>
                <a:latin typeface="Arial" panose="020B0604020202020204" pitchFamily="34" charset="0"/>
                <a:ea typeface="Aptos" panose="020B0004020202020204" pitchFamily="34" charset="0"/>
                <a:cs typeface="Times New Roman" panose="02020603050405020304" pitchFamily="18" charset="0"/>
              </a:rPr>
              <a:t>Хөшөөтийн нүүрсний уурхайг түшиглэсэн сайжруулсан шахмал түлшний үйлдвэрийн цахилгаан хангамж /Ховд, Дарви сум/-Эрчим хүчний сайд (төсөвт өртөг 4.7 дахин өсч, 5.5 тэрбум төгрөгөөс 25.7 тэрбум төгрөг болсон)</a:t>
            </a:r>
          </a:p>
          <a:p>
            <a:pPr marL="342900" marR="0" lvl="0" indent="-342900" algn="just">
              <a:lnSpc>
                <a:spcPct val="107000"/>
              </a:lnSpc>
              <a:spcBef>
                <a:spcPts val="0"/>
              </a:spcBef>
              <a:spcAft>
                <a:spcPts val="0"/>
              </a:spcAft>
              <a:buFont typeface="+mj-lt"/>
              <a:buAutoNum type="arabicPeriod"/>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eriod"/>
            </a:pPr>
            <a:r>
              <a:rPr lang="mn-MN" sz="2000" kern="100" dirty="0">
                <a:effectLst/>
                <a:latin typeface="Arial" panose="020B0604020202020204" pitchFamily="34" charset="0"/>
                <a:ea typeface="Aptos" panose="020B0004020202020204" pitchFamily="34" charset="0"/>
                <a:cs typeface="Times New Roman" panose="02020603050405020304" pitchFamily="18" charset="0"/>
              </a:rPr>
              <a:t>Орон сууцжуулах төслийн дэд бүтэц /Баянхонгор, Баацагаан сум/-Хот байгуулалт, барилга, орон сууцжуулалтын сайд (төсөвт өртөг 4.2 дахин нэмэгдэж, 2.3 тэрбум төгрөгөөс 9.7 тэрбум төгрөг болсон)</a:t>
            </a:r>
          </a:p>
          <a:p>
            <a:pPr marL="342900" marR="0" lvl="0" indent="-342900" algn="just">
              <a:lnSpc>
                <a:spcPct val="107000"/>
              </a:lnSpc>
              <a:spcBef>
                <a:spcPts val="0"/>
              </a:spcBef>
              <a:spcAft>
                <a:spcPts val="0"/>
              </a:spcAft>
              <a:buFont typeface="+mj-lt"/>
              <a:buAutoNum type="arabicPeriod"/>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eriod"/>
            </a:pPr>
            <a:r>
              <a:rPr lang="mn-MN" sz="2000" kern="100" dirty="0">
                <a:effectLst/>
                <a:latin typeface="Arial" panose="020B0604020202020204" pitchFamily="34" charset="0"/>
                <a:ea typeface="Aptos" panose="020B0004020202020204" pitchFamily="34" charset="0"/>
                <a:cs typeface="Times New Roman" panose="02020603050405020304" pitchFamily="18" charset="0"/>
              </a:rPr>
              <a:t>Гэр хорооллын дахин төлөвлөлт хийх замаар инженерийн нэгдсэн шугам сүлжээний холболт /Говь-Алтай, Есөнбулаг сум, Харзат баг/- Хот байгуулалт, барилга, орон сууцжуулалтын сайд (төсөвт өртөг 3.6 дахин өсч, 1.2 тэрбум төгрөгөөс 4.3 тэрбум төгрөг болсон)</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578FF61-5F07-FAB3-02AA-30627D19F1AD}"/>
              </a:ext>
            </a:extLst>
          </p:cNvPr>
          <p:cNvSpPr>
            <a:spLocks noGrp="1"/>
          </p:cNvSpPr>
          <p:nvPr>
            <p:ph type="sldNum" sz="quarter" idx="12"/>
          </p:nvPr>
        </p:nvSpPr>
        <p:spPr/>
        <p:txBody>
          <a:bodyPr/>
          <a:lstStyle/>
          <a:p>
            <a:fld id="{9341ACF8-9F4C-4C71-9C2A-03E8046411BC}" type="slidenum">
              <a:rPr lang="en-US" smtClean="0"/>
              <a:t>15</a:t>
            </a:fld>
            <a:endParaRPr lang="en-US"/>
          </a:p>
        </p:txBody>
      </p:sp>
    </p:spTree>
    <p:extLst>
      <p:ext uri="{BB962C8B-B14F-4D97-AF65-F5344CB8AC3E}">
        <p14:creationId xmlns:p14="http://schemas.microsoft.com/office/powerpoint/2010/main" val="1190076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59AB1-8A5C-C176-5A14-DE12C0C55308}"/>
              </a:ext>
            </a:extLst>
          </p:cNvPr>
          <p:cNvSpPr>
            <a:spLocks noGrp="1"/>
          </p:cNvSpPr>
          <p:nvPr>
            <p:ph type="title"/>
          </p:nvPr>
        </p:nvSpPr>
        <p:spPr>
          <a:xfrm>
            <a:off x="677334" y="609600"/>
            <a:ext cx="8596668" cy="633046"/>
          </a:xfrm>
        </p:spPr>
        <p:txBody>
          <a:bodyPr/>
          <a:lstStyle/>
          <a:p>
            <a:r>
              <a:rPr lang="mn-MN" sz="2400" b="1" kern="100" dirty="0">
                <a:solidFill>
                  <a:srgbClr val="0F4761"/>
                </a:solidFill>
                <a:latin typeface="Arial" panose="020B0604020202020204" pitchFamily="34" charset="0"/>
                <a:cs typeface="Arial" panose="020B0604020202020204" pitchFamily="34" charset="0"/>
              </a:rPr>
              <a:t>2023 онд эхэлсэн төсөл, арга хэмжээ</a:t>
            </a:r>
            <a:endParaRPr lang="en-US" sz="2400" b="1" kern="100" dirty="0">
              <a:solidFill>
                <a:srgbClr val="0F476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6F77D94-C0E7-86CF-5105-5643C8855BAB}"/>
              </a:ext>
            </a:extLst>
          </p:cNvPr>
          <p:cNvSpPr>
            <a:spLocks noGrp="1"/>
          </p:cNvSpPr>
          <p:nvPr>
            <p:ph idx="1"/>
          </p:nvPr>
        </p:nvSpPr>
        <p:spPr>
          <a:xfrm>
            <a:off x="677334" y="1242646"/>
            <a:ext cx="8596668" cy="3880773"/>
          </a:xfrm>
        </p:spPr>
        <p:txBody>
          <a:bodyPr>
            <a:normAutofit lnSpcReduction="10000"/>
          </a:bodyPr>
          <a:lstStyle/>
          <a:p>
            <a:r>
              <a:rPr lang="mn-MN" sz="2000" dirty="0">
                <a:effectLst/>
                <a:latin typeface="Arial" panose="020B0604020202020204" pitchFamily="34" charset="0"/>
                <a:ea typeface="Aptos" panose="020B0004020202020204" pitchFamily="34" charset="0"/>
              </a:rPr>
              <a:t>Төв аймагт байршилтай “Хөшигийн хөндийн шинэ хотын инженерийн дэд бүтэц” барилга байгууламжийн төсөвт өртөг 2023 онд батлагдахдаа 138.4 тэрбум төгрөг байсан бол 2025 онд төсөвт өртөг нь 2.3 тэрбум төгрөгөөр буурч, 135.6 тэрбум төгрөгөөр батлагдсан </a:t>
            </a:r>
          </a:p>
          <a:p>
            <a:endParaRPr lang="mn-MN" sz="2000" dirty="0">
              <a:effectLst/>
              <a:latin typeface="Arial" panose="020B0604020202020204" pitchFamily="34" charset="0"/>
              <a:ea typeface="Aptos" panose="020B0004020202020204" pitchFamily="34" charset="0"/>
            </a:endParaRPr>
          </a:p>
          <a:p>
            <a:r>
              <a:rPr lang="mn-MN" sz="2000" dirty="0">
                <a:effectLst/>
                <a:latin typeface="Arial" panose="020B0604020202020204" pitchFamily="34" charset="0"/>
                <a:ea typeface="Aptos" panose="020B0004020202020204" pitchFamily="34" charset="0"/>
              </a:rPr>
              <a:t>Улаанбаатар хотын Хан-Уул дүүрэгт баригдаж буй түгжрэлийг бууруулах, хотын төвлөрлийг сааруулах асуудлын хүрээнд захиргааны зарим байгууллагын нэгдсэн цогцолбор барилгын дуусгах гэсэн 2023 онд эхэлсэн, 2026 онд дуусах хуваарьтай барилга байгууламжийн төслийн төсөвт өртөг 45 тэрбум төгрөг хэвээр байсан</a:t>
            </a:r>
            <a:endParaRPr lang="en-US" sz="2000" dirty="0"/>
          </a:p>
        </p:txBody>
      </p:sp>
      <p:sp>
        <p:nvSpPr>
          <p:cNvPr id="4" name="Slide Number Placeholder 3">
            <a:extLst>
              <a:ext uri="{FF2B5EF4-FFF2-40B4-BE49-F238E27FC236}">
                <a16:creationId xmlns:a16="http://schemas.microsoft.com/office/drawing/2014/main" id="{F1846B0C-3A31-F2C1-E043-BB72D1C3BC1C}"/>
              </a:ext>
            </a:extLst>
          </p:cNvPr>
          <p:cNvSpPr>
            <a:spLocks noGrp="1"/>
          </p:cNvSpPr>
          <p:nvPr>
            <p:ph type="sldNum" sz="quarter" idx="12"/>
          </p:nvPr>
        </p:nvSpPr>
        <p:spPr/>
        <p:txBody>
          <a:bodyPr/>
          <a:lstStyle/>
          <a:p>
            <a:fld id="{9341ACF8-9F4C-4C71-9C2A-03E8046411BC}" type="slidenum">
              <a:rPr lang="en-US" smtClean="0"/>
              <a:t>16</a:t>
            </a:fld>
            <a:endParaRPr lang="en-US"/>
          </a:p>
        </p:txBody>
      </p:sp>
    </p:spTree>
    <p:extLst>
      <p:ext uri="{BB962C8B-B14F-4D97-AF65-F5344CB8AC3E}">
        <p14:creationId xmlns:p14="http://schemas.microsoft.com/office/powerpoint/2010/main" val="2791340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0C0D9-6FC8-4E35-8CFE-0340912BCEFC}"/>
              </a:ext>
            </a:extLst>
          </p:cNvPr>
          <p:cNvSpPr>
            <a:spLocks noGrp="1"/>
          </p:cNvSpPr>
          <p:nvPr>
            <p:ph type="title"/>
          </p:nvPr>
        </p:nvSpPr>
        <p:spPr>
          <a:xfrm>
            <a:off x="677334" y="609600"/>
            <a:ext cx="8596668" cy="715108"/>
          </a:xfrm>
        </p:spPr>
        <p:txBody>
          <a:bodyPr/>
          <a:lstStyle/>
          <a:p>
            <a:r>
              <a:rPr lang="mn-MN" sz="2400" b="1" kern="100" dirty="0">
                <a:solidFill>
                  <a:srgbClr val="0F4761"/>
                </a:solidFill>
                <a:latin typeface="Arial" panose="020B0604020202020204" pitchFamily="34" charset="0"/>
                <a:cs typeface="Arial" panose="020B0604020202020204" pitchFamily="34" charset="0"/>
              </a:rPr>
              <a:t>2024 онд эхэлсэн төсөл, арга хэмжээ</a:t>
            </a:r>
            <a:endParaRPr lang="en-US" sz="2400" b="1" kern="100" dirty="0">
              <a:solidFill>
                <a:srgbClr val="0F476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C259E34-15C6-61B1-F370-05794878FC58}"/>
              </a:ext>
            </a:extLst>
          </p:cNvPr>
          <p:cNvSpPr>
            <a:spLocks noGrp="1"/>
          </p:cNvSpPr>
          <p:nvPr>
            <p:ph idx="1"/>
          </p:nvPr>
        </p:nvSpPr>
        <p:spPr>
          <a:xfrm>
            <a:off x="677334" y="1324708"/>
            <a:ext cx="8596668" cy="3880773"/>
          </a:xfrm>
        </p:spPr>
        <p:txBody>
          <a:bodyPr>
            <a:normAutofit/>
          </a:bodyPr>
          <a:lstStyle/>
          <a:p>
            <a:r>
              <a:rPr lang="mn-MN" sz="2000" kern="100" dirty="0">
                <a:effectLst/>
                <a:latin typeface="Arial" panose="020B0604020202020204" pitchFamily="34" charset="0"/>
                <a:ea typeface="Aptos" panose="020B0004020202020204" pitchFamily="34" charset="0"/>
                <a:cs typeface="Times New Roman" panose="02020603050405020304" pitchFamily="18" charset="0"/>
              </a:rPr>
              <a:t>366 төсөл, арга хэмжээний хувьд </a:t>
            </a:r>
          </a:p>
          <a:p>
            <a:pPr lvl="1"/>
            <a:r>
              <a:rPr lang="mn-MN" sz="2000" kern="100" dirty="0">
                <a:effectLst/>
                <a:latin typeface="Arial" panose="020B0604020202020204" pitchFamily="34" charset="0"/>
                <a:ea typeface="Aptos" panose="020B0004020202020204" pitchFamily="34" charset="0"/>
                <a:cs typeface="Times New Roman" panose="02020603050405020304" pitchFamily="18" charset="0"/>
              </a:rPr>
              <a:t>төсөвт өртөг нь багассан 244 төсөл, арга хэмжээ </a:t>
            </a:r>
          </a:p>
          <a:p>
            <a:pPr lvl="1"/>
            <a:r>
              <a:rPr lang="mn-MN" sz="2000" kern="100" dirty="0">
                <a:effectLst/>
                <a:latin typeface="Arial" panose="020B0604020202020204" pitchFamily="34" charset="0"/>
                <a:ea typeface="Aptos" panose="020B0004020202020204" pitchFamily="34" charset="0"/>
                <a:cs typeface="Times New Roman" panose="02020603050405020304" pitchFamily="18" charset="0"/>
              </a:rPr>
              <a:t>төсөвт өртөг нь өөрчлөгдөөгүй 115</a:t>
            </a:r>
          </a:p>
          <a:p>
            <a:pPr lvl="1"/>
            <a:r>
              <a:rPr lang="mn-MN" sz="2000" kern="100" dirty="0">
                <a:effectLst/>
                <a:latin typeface="Arial" panose="020B0604020202020204" pitchFamily="34" charset="0"/>
                <a:ea typeface="Aptos" panose="020B0004020202020204" pitchFamily="34" charset="0"/>
                <a:cs typeface="Times New Roman" panose="02020603050405020304" pitchFamily="18" charset="0"/>
              </a:rPr>
              <a:t>50 хүртэл хувиар өссөн 7 төсөл, арга хэмжээ</a:t>
            </a:r>
            <a:endParaRPr lang="en-US" sz="2000" dirty="0"/>
          </a:p>
        </p:txBody>
      </p:sp>
      <p:sp>
        <p:nvSpPr>
          <p:cNvPr id="4" name="Slide Number Placeholder 3">
            <a:extLst>
              <a:ext uri="{FF2B5EF4-FFF2-40B4-BE49-F238E27FC236}">
                <a16:creationId xmlns:a16="http://schemas.microsoft.com/office/drawing/2014/main" id="{2336BD4E-E217-4EF4-EE1E-960B0D44CF70}"/>
              </a:ext>
            </a:extLst>
          </p:cNvPr>
          <p:cNvSpPr>
            <a:spLocks noGrp="1"/>
          </p:cNvSpPr>
          <p:nvPr>
            <p:ph type="sldNum" sz="quarter" idx="12"/>
          </p:nvPr>
        </p:nvSpPr>
        <p:spPr/>
        <p:txBody>
          <a:bodyPr/>
          <a:lstStyle/>
          <a:p>
            <a:fld id="{9341ACF8-9F4C-4C71-9C2A-03E8046411BC}" type="slidenum">
              <a:rPr lang="en-US" smtClean="0"/>
              <a:t>17</a:t>
            </a:fld>
            <a:endParaRPr lang="en-US"/>
          </a:p>
        </p:txBody>
      </p:sp>
    </p:spTree>
    <p:extLst>
      <p:ext uri="{BB962C8B-B14F-4D97-AF65-F5344CB8AC3E}">
        <p14:creationId xmlns:p14="http://schemas.microsoft.com/office/powerpoint/2010/main" val="55702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56554-886F-405D-F52D-1A05E19FD72D}"/>
              </a:ext>
            </a:extLst>
          </p:cNvPr>
          <p:cNvSpPr>
            <a:spLocks noGrp="1"/>
          </p:cNvSpPr>
          <p:nvPr>
            <p:ph type="title"/>
          </p:nvPr>
        </p:nvSpPr>
        <p:spPr/>
        <p:txBody>
          <a:bodyPr/>
          <a:lstStyle/>
          <a:p>
            <a:r>
              <a:rPr lang="mn-MN" sz="2400" b="1" kern="100" dirty="0">
                <a:solidFill>
                  <a:srgbClr val="0F4761"/>
                </a:solidFill>
                <a:latin typeface="Arial" panose="020B0604020202020204" pitchFamily="34" charset="0"/>
                <a:cs typeface="Arial" panose="020B0604020202020204" pitchFamily="34" charset="0"/>
              </a:rPr>
              <a:t>2024 онд эхэлсэн бөгөөд төсөвт өртөг нь хамгийн их нэмэгдсэн төсөл, арга хэмжээ</a:t>
            </a:r>
            <a:endParaRPr lang="en-US" sz="2400" b="1" kern="100" dirty="0">
              <a:solidFill>
                <a:srgbClr val="0F476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9B16E28-0560-9D6B-0CCA-E9BC484ECAAC}"/>
              </a:ext>
            </a:extLst>
          </p:cNvPr>
          <p:cNvSpPr>
            <a:spLocks noGrp="1"/>
          </p:cNvSpPr>
          <p:nvPr>
            <p:ph idx="1"/>
          </p:nvPr>
        </p:nvSpPr>
        <p:spPr>
          <a:xfrm>
            <a:off x="677334" y="1609605"/>
            <a:ext cx="8596668" cy="3880773"/>
          </a:xfrm>
        </p:spPr>
        <p:txBody>
          <a:bodyPr>
            <a:normAutofit/>
          </a:bodyPr>
          <a:lstStyle/>
          <a:p>
            <a:pPr marL="342900" marR="0" lvl="0" indent="-342900" algn="just">
              <a:lnSpc>
                <a:spcPct val="107000"/>
              </a:lnSpc>
              <a:spcBef>
                <a:spcPts val="0"/>
              </a:spcBef>
              <a:spcAft>
                <a:spcPts val="0"/>
              </a:spcAft>
              <a:buFont typeface="+mj-lt"/>
              <a:buAutoNum type="arabicPeriod"/>
            </a:pPr>
            <a:r>
              <a:rPr lang="mn-MN" sz="2000" kern="100" dirty="0">
                <a:effectLst/>
                <a:latin typeface="Arial" panose="020B0604020202020204" pitchFamily="34" charset="0"/>
                <a:ea typeface="Aptos" panose="020B0004020202020204" pitchFamily="34" charset="0"/>
                <a:cs typeface="Times New Roman" panose="02020603050405020304" pitchFamily="18" charset="0"/>
              </a:rPr>
              <a:t>Хөдөөгийн алслагдсан багуудын харилцаа холбооны дэд бүтэц /Улсын хэмжээнд/-Цахим хөгжил, инновац, харилцаа холбооны сайд (төсөвт өртөг нь 1.2 дахин өсч, 20 тэрбум төгрөгөөс 24.4 тэрбум төгрөг болсон)</a:t>
            </a:r>
          </a:p>
          <a:p>
            <a:pPr marL="342900" marR="0" lvl="0" indent="-342900" algn="just">
              <a:lnSpc>
                <a:spcPct val="107000"/>
              </a:lnSpc>
              <a:spcBef>
                <a:spcPts val="0"/>
              </a:spcBef>
              <a:spcAft>
                <a:spcPts val="0"/>
              </a:spcAft>
              <a:buFont typeface="+mj-lt"/>
              <a:buAutoNum type="arabicPeriod"/>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gn="just">
              <a:lnSpc>
                <a:spcPct val="107000"/>
              </a:lnSpc>
              <a:spcBef>
                <a:spcPts val="0"/>
              </a:spcBef>
              <a:spcAft>
                <a:spcPts val="800"/>
              </a:spcAft>
              <a:buFont typeface="+mj-lt"/>
              <a:buAutoNum type="arabicPeriod"/>
            </a:pPr>
            <a:r>
              <a:rPr lang="mn-MN" sz="2000" kern="100" dirty="0">
                <a:effectLst/>
                <a:latin typeface="Arial" panose="020B0604020202020204" pitchFamily="34" charset="0"/>
                <a:ea typeface="Aptos" panose="020B0004020202020204" pitchFamily="34" charset="0"/>
                <a:cs typeface="Times New Roman" panose="02020603050405020304" pitchFamily="18" charset="0"/>
              </a:rPr>
              <a:t>Зэвсэгт хүчний тоног төхөөрөмж /Улсын хэмжээнд/-Батлан хамгаалахын сайд (төсөвт өртөг нь 40.6 тэрбум төгрөгөөс 45.4 тэрбум болж, 1.1 дахин нэмэгдсэн).</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3EF511B-79B2-712A-3B6C-C1E2C26A4660}"/>
              </a:ext>
            </a:extLst>
          </p:cNvPr>
          <p:cNvSpPr>
            <a:spLocks noGrp="1"/>
          </p:cNvSpPr>
          <p:nvPr>
            <p:ph type="sldNum" sz="quarter" idx="12"/>
          </p:nvPr>
        </p:nvSpPr>
        <p:spPr/>
        <p:txBody>
          <a:bodyPr/>
          <a:lstStyle/>
          <a:p>
            <a:fld id="{9341ACF8-9F4C-4C71-9C2A-03E8046411BC}" type="slidenum">
              <a:rPr lang="en-US" smtClean="0"/>
              <a:t>18</a:t>
            </a:fld>
            <a:endParaRPr lang="en-US"/>
          </a:p>
        </p:txBody>
      </p:sp>
    </p:spTree>
    <p:extLst>
      <p:ext uri="{BB962C8B-B14F-4D97-AF65-F5344CB8AC3E}">
        <p14:creationId xmlns:p14="http://schemas.microsoft.com/office/powerpoint/2010/main" val="3980319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48D12C-F742-EB9C-DDD8-479CEFC828DA}"/>
              </a:ext>
            </a:extLst>
          </p:cNvPr>
          <p:cNvSpPr>
            <a:spLocks noGrp="1"/>
          </p:cNvSpPr>
          <p:nvPr>
            <p:ph type="title"/>
          </p:nvPr>
        </p:nvSpPr>
        <p:spPr/>
        <p:txBody>
          <a:bodyPr/>
          <a:lstStyle/>
          <a:p>
            <a:r>
              <a:rPr lang="mn-MN" sz="2400" b="1" kern="100" dirty="0">
                <a:solidFill>
                  <a:srgbClr val="0F4761"/>
                </a:solidFill>
                <a:latin typeface="Arial" panose="020B0604020202020204" pitchFamily="34" charset="0"/>
                <a:cs typeface="Arial" panose="020B0604020202020204" pitchFamily="34" charset="0"/>
              </a:rPr>
              <a:t>2025 онд шилжсэн төсөл, арга хэмжээний төсөвт өртгийг 2024 онд батлагдсан төсөвт өртөгтэй харьцуулсан харьцуулалт</a:t>
            </a:r>
            <a:endParaRPr lang="en-US" sz="2400" b="1" kern="100" dirty="0">
              <a:solidFill>
                <a:srgbClr val="0F4761"/>
              </a:solidFill>
              <a:latin typeface="Arial" panose="020B0604020202020204" pitchFamily="34" charset="0"/>
              <a:cs typeface="Arial" panose="020B0604020202020204" pitchFamily="34" charset="0"/>
            </a:endParaRPr>
          </a:p>
        </p:txBody>
      </p:sp>
      <p:graphicFrame>
        <p:nvGraphicFramePr>
          <p:cNvPr id="5" name="Chart 4">
            <a:extLst>
              <a:ext uri="{FF2B5EF4-FFF2-40B4-BE49-F238E27FC236}">
                <a16:creationId xmlns:a16="http://schemas.microsoft.com/office/drawing/2014/main" id="{D74F4CAD-22FF-7060-FD0C-EBE15B615B14}"/>
              </a:ext>
            </a:extLst>
          </p:cNvPr>
          <p:cNvGraphicFramePr/>
          <p:nvPr>
            <p:extLst>
              <p:ext uri="{D42A27DB-BD31-4B8C-83A1-F6EECF244321}">
                <p14:modId xmlns:p14="http://schemas.microsoft.com/office/powerpoint/2010/main" val="3499779594"/>
              </p:ext>
            </p:extLst>
          </p:nvPr>
        </p:nvGraphicFramePr>
        <p:xfrm>
          <a:off x="1370822" y="1930400"/>
          <a:ext cx="7209692" cy="4214446"/>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a:extLst>
              <a:ext uri="{FF2B5EF4-FFF2-40B4-BE49-F238E27FC236}">
                <a16:creationId xmlns:a16="http://schemas.microsoft.com/office/drawing/2014/main" id="{6EE80716-4E4B-3BD5-7816-5BF09B7174B0}"/>
              </a:ext>
            </a:extLst>
          </p:cNvPr>
          <p:cNvSpPr>
            <a:spLocks noGrp="1"/>
          </p:cNvSpPr>
          <p:nvPr>
            <p:ph type="sldNum" sz="quarter" idx="12"/>
          </p:nvPr>
        </p:nvSpPr>
        <p:spPr/>
        <p:txBody>
          <a:bodyPr/>
          <a:lstStyle/>
          <a:p>
            <a:fld id="{9341ACF8-9F4C-4C71-9C2A-03E8046411BC}" type="slidenum">
              <a:rPr lang="en-US" smtClean="0"/>
              <a:t>19</a:t>
            </a:fld>
            <a:endParaRPr lang="en-US"/>
          </a:p>
        </p:txBody>
      </p:sp>
    </p:spTree>
    <p:extLst>
      <p:ext uri="{BB962C8B-B14F-4D97-AF65-F5344CB8AC3E}">
        <p14:creationId xmlns:p14="http://schemas.microsoft.com/office/powerpoint/2010/main" val="534920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559EA-1950-EDE0-F291-26EA12368838}"/>
              </a:ext>
            </a:extLst>
          </p:cNvPr>
          <p:cNvSpPr>
            <a:spLocks noGrp="1"/>
          </p:cNvSpPr>
          <p:nvPr>
            <p:ph type="title"/>
          </p:nvPr>
        </p:nvSpPr>
        <p:spPr>
          <a:xfrm>
            <a:off x="677334" y="609600"/>
            <a:ext cx="8596668" cy="656492"/>
          </a:xfrm>
        </p:spPr>
        <p:txBody>
          <a:bodyPr>
            <a:normAutofit/>
          </a:bodyPr>
          <a:lstStyle/>
          <a:p>
            <a:r>
              <a:rPr lang="mn-MN" sz="2400" b="1" kern="100" dirty="0">
                <a:solidFill>
                  <a:srgbClr val="0F4761"/>
                </a:solidFill>
                <a:effectLst/>
                <a:latin typeface="Arial" panose="020B0604020202020204" pitchFamily="34" charset="0"/>
                <a:ea typeface="Times New Roman" panose="02020603050405020304" pitchFamily="18" charset="0"/>
                <a:cs typeface="Times New Roman" panose="02020603050405020304" pitchFamily="18" charset="0"/>
              </a:rPr>
              <a:t>Хөрөнгө оруулалтын төсөл, арга хэмжээний төрөл</a:t>
            </a:r>
            <a:endParaRPr lang="en-US" sz="4400" dirty="0"/>
          </a:p>
        </p:txBody>
      </p:sp>
      <p:sp>
        <p:nvSpPr>
          <p:cNvPr id="3" name="Content Placeholder 2">
            <a:extLst>
              <a:ext uri="{FF2B5EF4-FFF2-40B4-BE49-F238E27FC236}">
                <a16:creationId xmlns:a16="http://schemas.microsoft.com/office/drawing/2014/main" id="{FE6356DF-CEAD-FD87-88C2-F8CAE186747B}"/>
              </a:ext>
            </a:extLst>
          </p:cNvPr>
          <p:cNvSpPr>
            <a:spLocks noGrp="1"/>
          </p:cNvSpPr>
          <p:nvPr>
            <p:ph idx="1"/>
          </p:nvPr>
        </p:nvSpPr>
        <p:spPr>
          <a:xfrm>
            <a:off x="677334" y="1266093"/>
            <a:ext cx="8596668" cy="4775270"/>
          </a:xfrm>
        </p:spPr>
        <p:txBody>
          <a:bodyPr/>
          <a:lstStyle/>
          <a:p>
            <a:r>
              <a:rPr lang="mn-MN" sz="1800" dirty="0">
                <a:effectLst/>
                <a:latin typeface="Arial" panose="020B0604020202020204" pitchFamily="34" charset="0"/>
                <a:ea typeface="Aptos" panose="020B0004020202020204" pitchFamily="34" charset="0"/>
              </a:rPr>
              <a:t>33 төсвийн ерөнхийлөн захирагч (ТЕЗ)-ийн нийт 639 төсөл, арга хэмжээ</a:t>
            </a:r>
          </a:p>
          <a:p>
            <a:r>
              <a:rPr lang="mn-MN" sz="1800" dirty="0">
                <a:effectLst/>
                <a:latin typeface="Arial" panose="020B0604020202020204" pitchFamily="34" charset="0"/>
                <a:ea typeface="Aptos" panose="020B0004020202020204" pitchFamily="34" charset="0"/>
              </a:rPr>
              <a:t>108 буюу 16.9 хувь нь шинэ төсөл, арга хэмжээ бол 531 буюу 83.1 хувь нь шилжих арга хэмжээ</a:t>
            </a:r>
            <a:endParaRPr lang="en-US" dirty="0"/>
          </a:p>
        </p:txBody>
      </p:sp>
      <p:graphicFrame>
        <p:nvGraphicFramePr>
          <p:cNvPr id="4" name="Chart 3">
            <a:extLst>
              <a:ext uri="{FF2B5EF4-FFF2-40B4-BE49-F238E27FC236}">
                <a16:creationId xmlns:a16="http://schemas.microsoft.com/office/drawing/2014/main" id="{8C3E72F7-0764-DD9B-C37F-EBDCDC148EB8}"/>
              </a:ext>
            </a:extLst>
          </p:cNvPr>
          <p:cNvGraphicFramePr/>
          <p:nvPr>
            <p:extLst>
              <p:ext uri="{D42A27DB-BD31-4B8C-83A1-F6EECF244321}">
                <p14:modId xmlns:p14="http://schemas.microsoft.com/office/powerpoint/2010/main" val="4052217087"/>
              </p:ext>
            </p:extLst>
          </p:nvPr>
        </p:nvGraphicFramePr>
        <p:xfrm>
          <a:off x="2731477" y="2743199"/>
          <a:ext cx="5943600" cy="3433763"/>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BE91D571-347E-3F23-CBCA-098E419BE93C}"/>
              </a:ext>
            </a:extLst>
          </p:cNvPr>
          <p:cNvSpPr>
            <a:spLocks noGrp="1"/>
          </p:cNvSpPr>
          <p:nvPr>
            <p:ph type="sldNum" sz="quarter" idx="12"/>
          </p:nvPr>
        </p:nvSpPr>
        <p:spPr/>
        <p:txBody>
          <a:bodyPr/>
          <a:lstStyle/>
          <a:p>
            <a:fld id="{9341ACF8-9F4C-4C71-9C2A-03E8046411BC}" type="slidenum">
              <a:rPr lang="en-US" smtClean="0"/>
              <a:t>2</a:t>
            </a:fld>
            <a:endParaRPr lang="en-US"/>
          </a:p>
        </p:txBody>
      </p:sp>
    </p:spTree>
    <p:extLst>
      <p:ext uri="{BB962C8B-B14F-4D97-AF65-F5344CB8AC3E}">
        <p14:creationId xmlns:p14="http://schemas.microsoft.com/office/powerpoint/2010/main" val="311963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67C8-15D7-0162-72D8-907C6DAEBD62}"/>
              </a:ext>
            </a:extLst>
          </p:cNvPr>
          <p:cNvSpPr>
            <a:spLocks noGrp="1"/>
          </p:cNvSpPr>
          <p:nvPr>
            <p:ph type="title"/>
          </p:nvPr>
        </p:nvSpPr>
        <p:spPr/>
        <p:txBody>
          <a:bodyPr/>
          <a:lstStyle/>
          <a:p>
            <a:r>
              <a:rPr lang="mn-MN" sz="2400" b="1" kern="100" dirty="0">
                <a:solidFill>
                  <a:srgbClr val="0F4761"/>
                </a:solidFill>
                <a:latin typeface="Arial" panose="020B0604020202020204" pitchFamily="34" charset="0"/>
                <a:cs typeface="Arial" panose="020B0604020202020204" pitchFamily="34" charset="0"/>
              </a:rPr>
              <a:t>2024 онтой харьцуулахад 2025 онд төсөвт өртөг нь мэдэгдэхүйц буурсан төсөл, арга хэмжээ</a:t>
            </a:r>
            <a:endParaRPr lang="en-US" sz="2400" b="1" kern="100" dirty="0">
              <a:solidFill>
                <a:srgbClr val="0F4761"/>
              </a:solidFill>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0966026B-878E-889F-1393-D5DEA78333F7}"/>
              </a:ext>
            </a:extLst>
          </p:cNvPr>
          <p:cNvGraphicFramePr>
            <a:graphicFrameLocks noGrp="1"/>
          </p:cNvGraphicFramePr>
          <p:nvPr>
            <p:extLst>
              <p:ext uri="{D42A27DB-BD31-4B8C-83A1-F6EECF244321}">
                <p14:modId xmlns:p14="http://schemas.microsoft.com/office/powerpoint/2010/main" val="3324184225"/>
              </p:ext>
            </p:extLst>
          </p:nvPr>
        </p:nvGraphicFramePr>
        <p:xfrm>
          <a:off x="838198" y="1485962"/>
          <a:ext cx="10216663" cy="5236404"/>
        </p:xfrm>
        <a:graphic>
          <a:graphicData uri="http://schemas.openxmlformats.org/drawingml/2006/table">
            <a:tbl>
              <a:tblPr firstRow="1" firstCol="1" bandRow="1">
                <a:tableStyleId>{5C22544A-7EE6-4342-B048-85BDC9FD1C3A}</a:tableStyleId>
              </a:tblPr>
              <a:tblGrid>
                <a:gridCol w="3292373">
                  <a:extLst>
                    <a:ext uri="{9D8B030D-6E8A-4147-A177-3AD203B41FA5}">
                      <a16:colId xmlns:a16="http://schemas.microsoft.com/office/drawing/2014/main" val="260124912"/>
                    </a:ext>
                  </a:extLst>
                </a:gridCol>
                <a:gridCol w="1027583">
                  <a:extLst>
                    <a:ext uri="{9D8B030D-6E8A-4147-A177-3AD203B41FA5}">
                      <a16:colId xmlns:a16="http://schemas.microsoft.com/office/drawing/2014/main" val="951842714"/>
                    </a:ext>
                  </a:extLst>
                </a:gridCol>
                <a:gridCol w="1148861">
                  <a:extLst>
                    <a:ext uri="{9D8B030D-6E8A-4147-A177-3AD203B41FA5}">
                      <a16:colId xmlns:a16="http://schemas.microsoft.com/office/drawing/2014/main" val="1715381442"/>
                    </a:ext>
                  </a:extLst>
                </a:gridCol>
                <a:gridCol w="1230923">
                  <a:extLst>
                    <a:ext uri="{9D8B030D-6E8A-4147-A177-3AD203B41FA5}">
                      <a16:colId xmlns:a16="http://schemas.microsoft.com/office/drawing/2014/main" val="2125455101"/>
                    </a:ext>
                  </a:extLst>
                </a:gridCol>
                <a:gridCol w="1127983">
                  <a:extLst>
                    <a:ext uri="{9D8B030D-6E8A-4147-A177-3AD203B41FA5}">
                      <a16:colId xmlns:a16="http://schemas.microsoft.com/office/drawing/2014/main" val="1042801555"/>
                    </a:ext>
                  </a:extLst>
                </a:gridCol>
                <a:gridCol w="1169741">
                  <a:extLst>
                    <a:ext uri="{9D8B030D-6E8A-4147-A177-3AD203B41FA5}">
                      <a16:colId xmlns:a16="http://schemas.microsoft.com/office/drawing/2014/main" val="523892422"/>
                    </a:ext>
                  </a:extLst>
                </a:gridCol>
                <a:gridCol w="1219199">
                  <a:extLst>
                    <a:ext uri="{9D8B030D-6E8A-4147-A177-3AD203B41FA5}">
                      <a16:colId xmlns:a16="http://schemas.microsoft.com/office/drawing/2014/main" val="572918998"/>
                    </a:ext>
                  </a:extLst>
                </a:gridCol>
              </a:tblGrid>
              <a:tr h="298422">
                <a:tc>
                  <a:txBody>
                    <a:bodyPr/>
                    <a:lstStyle/>
                    <a:p>
                      <a:pPr marL="0" marR="0">
                        <a:lnSpc>
                          <a:spcPct val="107000"/>
                        </a:lnSpc>
                        <a:spcBef>
                          <a:spcPts val="0"/>
                        </a:spcBef>
                        <a:spcAft>
                          <a:spcPts val="0"/>
                        </a:spcAft>
                      </a:pPr>
                      <a:r>
                        <a:rPr lang="mn-MN" sz="1300" kern="100">
                          <a:effectLst/>
                        </a:rPr>
                        <a:t>Төсөл, арга хэмжээний нэр</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Төрөл</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Эхлэх/дуусах</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Анхны төсөвт өртөг</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2024 оны төсөвт өртөг</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2025 оны төсөвт өртөг</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2025/2024 оны өөрчлөлт</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extLst>
                  <a:ext uri="{0D108BD9-81ED-4DB2-BD59-A6C34878D82A}">
                    <a16:rowId xmlns:a16="http://schemas.microsoft.com/office/drawing/2014/main" val="2661080669"/>
                  </a:ext>
                </a:extLst>
              </a:tr>
              <a:tr h="146168">
                <a:tc>
                  <a:txBody>
                    <a:bodyPr/>
                    <a:lstStyle/>
                    <a:p>
                      <a:pPr marL="0" marR="0">
                        <a:lnSpc>
                          <a:spcPct val="107000"/>
                        </a:lnSpc>
                        <a:spcBef>
                          <a:spcPts val="0"/>
                        </a:spcBef>
                        <a:spcAft>
                          <a:spcPts val="0"/>
                        </a:spcAft>
                      </a:pPr>
                      <a:r>
                        <a:rPr lang="mn-MN" sz="1300" kern="100" dirty="0">
                          <a:effectLst/>
                        </a:rPr>
                        <a:t>Гаалийн шинэчлэл-Гаалийн ерөнхий газар, газар, хороодын шуурхай удирдлагын төв, хяналт шалгалтын тоног төхөөрөмж, дэд бүтцийн хамт /Улсын хэмжээнд/</a:t>
                      </a:r>
                      <a:endParaRPr lang="en-US" sz="13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dirty="0">
                          <a:effectLst/>
                        </a:rPr>
                        <a:t>Тоног төхөөрөмж</a:t>
                      </a:r>
                      <a:endParaRPr lang="en-US" sz="13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dirty="0">
                          <a:effectLst/>
                        </a:rPr>
                        <a:t>2019/2025</a:t>
                      </a:r>
                      <a:endParaRPr lang="en-US" sz="13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32.2 тэрбум</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114.1 тэрбум</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84.1 тэрбум</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30 тэрбум төгрөгөөр буурсан</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extLst>
                  <a:ext uri="{0D108BD9-81ED-4DB2-BD59-A6C34878D82A}">
                    <a16:rowId xmlns:a16="http://schemas.microsoft.com/office/drawing/2014/main" val="615226192"/>
                  </a:ext>
                </a:extLst>
              </a:tr>
              <a:tr h="0">
                <a:tc>
                  <a:txBody>
                    <a:bodyPr/>
                    <a:lstStyle/>
                    <a:p>
                      <a:pPr marL="0" marR="0">
                        <a:lnSpc>
                          <a:spcPct val="107000"/>
                        </a:lnSpc>
                        <a:spcBef>
                          <a:spcPts val="0"/>
                        </a:spcBef>
                        <a:spcAft>
                          <a:spcPts val="0"/>
                        </a:spcAft>
                      </a:pPr>
                      <a:r>
                        <a:rPr lang="mn-MN" sz="1300" kern="100">
                          <a:effectLst/>
                        </a:rPr>
                        <a:t>Хөдөө аж ахуй, үйлдвэрлэлийн кластер байгуулах /Баянхонгор/</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dirty="0">
                          <a:effectLst/>
                        </a:rPr>
                        <a:t>Барилга байгууламж</a:t>
                      </a:r>
                      <a:endParaRPr lang="en-US" sz="13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dirty="0">
                          <a:effectLst/>
                        </a:rPr>
                        <a:t>2021/2025</a:t>
                      </a:r>
                      <a:endParaRPr lang="en-US" sz="13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12 тэрбум</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15.3 тэрбум</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9.7 тэрбум</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5.6 тэрбум төгрөгөөр багассан</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extLst>
                  <a:ext uri="{0D108BD9-81ED-4DB2-BD59-A6C34878D82A}">
                    <a16:rowId xmlns:a16="http://schemas.microsoft.com/office/drawing/2014/main" val="3428998613"/>
                  </a:ext>
                </a:extLst>
              </a:tr>
              <a:tr h="600073">
                <a:tc>
                  <a:txBody>
                    <a:bodyPr/>
                    <a:lstStyle/>
                    <a:p>
                      <a:pPr marL="0" marR="0">
                        <a:lnSpc>
                          <a:spcPct val="107000"/>
                        </a:lnSpc>
                        <a:spcBef>
                          <a:spcPts val="0"/>
                        </a:spcBef>
                        <a:spcAft>
                          <a:spcPts val="0"/>
                        </a:spcAft>
                      </a:pPr>
                      <a:r>
                        <a:rPr lang="mn-MN" sz="1300" kern="100" dirty="0">
                          <a:effectLst/>
                        </a:rPr>
                        <a:t>Хэрлэн голын төмөрбетон гүүр, 265 у/м, хатуу хучилттай авто зам, 14.2 км /Хэнтий,</a:t>
                      </a:r>
                      <a:endParaRPr lang="en-US" sz="1300" kern="100" dirty="0">
                        <a:effectLst/>
                      </a:endParaRPr>
                    </a:p>
                    <a:p>
                      <a:pPr marL="0" marR="0">
                        <a:lnSpc>
                          <a:spcPct val="107000"/>
                        </a:lnSpc>
                        <a:spcBef>
                          <a:spcPts val="0"/>
                        </a:spcBef>
                        <a:spcAft>
                          <a:spcPts val="0"/>
                        </a:spcAft>
                      </a:pPr>
                      <a:r>
                        <a:rPr lang="mn-MN" sz="1300" kern="100" dirty="0">
                          <a:effectLst/>
                        </a:rPr>
                        <a:t>Хэрлэн сум/</a:t>
                      </a:r>
                      <a:endParaRPr lang="en-US" sz="13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dirty="0">
                          <a:effectLst/>
                        </a:rPr>
                        <a:t>Барилга байгууламж</a:t>
                      </a:r>
                      <a:endParaRPr lang="en-US" sz="13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2024/2026</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54.5 тэрбум</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54.5 тэрбум</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49.9 тэрбум</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4.6 тэрбум төгрөгөөр багассан</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extLst>
                  <a:ext uri="{0D108BD9-81ED-4DB2-BD59-A6C34878D82A}">
                    <a16:rowId xmlns:a16="http://schemas.microsoft.com/office/drawing/2014/main" val="4062226777"/>
                  </a:ext>
                </a:extLst>
              </a:tr>
              <a:tr h="449247">
                <a:tc>
                  <a:txBody>
                    <a:bodyPr/>
                    <a:lstStyle/>
                    <a:p>
                      <a:pPr marL="0" marR="0">
                        <a:lnSpc>
                          <a:spcPct val="107000"/>
                        </a:lnSpc>
                        <a:spcBef>
                          <a:spcPts val="0"/>
                        </a:spcBef>
                        <a:spcAft>
                          <a:spcPts val="0"/>
                        </a:spcAft>
                      </a:pPr>
                      <a:r>
                        <a:rPr lang="mn-MN" sz="1300" kern="100">
                          <a:effectLst/>
                        </a:rPr>
                        <a:t>Сумын хөгжил, инженерийн дэд бүтцийн</a:t>
                      </a:r>
                      <a:endParaRPr lang="en-US" sz="1300" kern="100">
                        <a:effectLst/>
                      </a:endParaRPr>
                    </a:p>
                    <a:p>
                      <a:pPr marL="0" marR="0">
                        <a:lnSpc>
                          <a:spcPct val="107000"/>
                        </a:lnSpc>
                        <a:spcBef>
                          <a:spcPts val="0"/>
                        </a:spcBef>
                        <a:spcAft>
                          <a:spcPts val="0"/>
                        </a:spcAft>
                      </a:pPr>
                      <a:r>
                        <a:rPr lang="mn-MN" sz="1300" kern="100">
                          <a:effectLst/>
                        </a:rPr>
                        <a:t>хангамж төсөл /Улсын хэмжээнд/</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dirty="0">
                          <a:effectLst/>
                        </a:rPr>
                        <a:t>Барилга байгууламж</a:t>
                      </a:r>
                      <a:endParaRPr lang="en-US" sz="13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2022/2025</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45.9 тэрбум</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61.8 тэрбум</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57.9 тэрбум</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3.9 тэрбум төгрөгөөр багассан</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extLst>
                  <a:ext uri="{0D108BD9-81ED-4DB2-BD59-A6C34878D82A}">
                    <a16:rowId xmlns:a16="http://schemas.microsoft.com/office/drawing/2014/main" val="1722523251"/>
                  </a:ext>
                </a:extLst>
              </a:tr>
              <a:tr h="750899">
                <a:tc>
                  <a:txBody>
                    <a:bodyPr/>
                    <a:lstStyle/>
                    <a:p>
                      <a:pPr marL="0" marR="0">
                        <a:lnSpc>
                          <a:spcPct val="107000"/>
                        </a:lnSpc>
                        <a:spcBef>
                          <a:spcPts val="0"/>
                        </a:spcBef>
                        <a:spcAft>
                          <a:spcPts val="0"/>
                        </a:spcAft>
                      </a:pPr>
                      <a:r>
                        <a:rPr lang="mn-MN" sz="1300" kern="100">
                          <a:effectLst/>
                        </a:rPr>
                        <a:t>Өлгий-Сагсай-Улаанхус-Цэнгэл сум чиглэлийн хатуу хучилттай авто замын</a:t>
                      </a:r>
                      <a:endParaRPr lang="en-US" sz="1300" kern="100">
                        <a:effectLst/>
                      </a:endParaRPr>
                    </a:p>
                    <a:p>
                      <a:pPr marL="0" marR="0">
                        <a:lnSpc>
                          <a:spcPct val="107000"/>
                        </a:lnSpc>
                        <a:spcBef>
                          <a:spcPts val="0"/>
                        </a:spcBef>
                        <a:spcAft>
                          <a:spcPts val="0"/>
                        </a:spcAft>
                      </a:pPr>
                      <a:r>
                        <a:rPr lang="mn-MN" sz="1300" kern="100">
                          <a:effectLst/>
                        </a:rPr>
                        <a:t>дөрөвдүгээр хэсэг, 23.13 км /Баян-Өлгий/</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dirty="0">
                          <a:effectLst/>
                        </a:rPr>
                        <a:t>Барилга байгууламж</a:t>
                      </a:r>
                      <a:endParaRPr lang="en-US" sz="13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2024/2026</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46.9 тэрбум</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46.9 тэрбум</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43.1 тэрбум</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3.8 тэрбум төгрөгөөр багассан</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extLst>
                  <a:ext uri="{0D108BD9-81ED-4DB2-BD59-A6C34878D82A}">
                    <a16:rowId xmlns:a16="http://schemas.microsoft.com/office/drawing/2014/main" val="1722517721"/>
                  </a:ext>
                </a:extLst>
              </a:tr>
              <a:tr h="750899">
                <a:tc>
                  <a:txBody>
                    <a:bodyPr/>
                    <a:lstStyle/>
                    <a:p>
                      <a:pPr marL="0" marR="0">
                        <a:lnSpc>
                          <a:spcPct val="107000"/>
                        </a:lnSpc>
                        <a:spcBef>
                          <a:spcPts val="0"/>
                        </a:spcBef>
                        <a:spcAft>
                          <a:spcPts val="0"/>
                        </a:spcAft>
                      </a:pPr>
                      <a:r>
                        <a:rPr lang="mn-MN" sz="1300" kern="100">
                          <a:effectLst/>
                        </a:rPr>
                        <a:t>Аймгуудын шинэ суурьшлын бүсэд баригдах орон сууцны хорооллын шугам сүлжээ, дэд бүтэц /Улсын хэмжээнд/</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Барилга байгууламж</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2022/2025</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100.0 тэрбум</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109.9 тэрбум</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a:effectLst/>
                        </a:rPr>
                        <a:t>106.9 тэрбум</a:t>
                      </a:r>
                      <a:endParaRPr lang="en-US" sz="1300" kern="10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tc>
                  <a:txBody>
                    <a:bodyPr/>
                    <a:lstStyle/>
                    <a:p>
                      <a:pPr marL="0" marR="0">
                        <a:lnSpc>
                          <a:spcPct val="107000"/>
                        </a:lnSpc>
                        <a:spcBef>
                          <a:spcPts val="0"/>
                        </a:spcBef>
                        <a:spcAft>
                          <a:spcPts val="0"/>
                        </a:spcAft>
                      </a:pPr>
                      <a:r>
                        <a:rPr lang="mn-MN" sz="1300" kern="100" dirty="0">
                          <a:effectLst/>
                        </a:rPr>
                        <a:t>3.0 тэрбум төгрөгөөр багассан</a:t>
                      </a:r>
                      <a:endParaRPr lang="en-US" sz="13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8830" marR="28830" marT="0" marB="0"/>
                </a:tc>
                <a:extLst>
                  <a:ext uri="{0D108BD9-81ED-4DB2-BD59-A6C34878D82A}">
                    <a16:rowId xmlns:a16="http://schemas.microsoft.com/office/drawing/2014/main" val="2343107097"/>
                  </a:ext>
                </a:extLst>
              </a:tr>
            </a:tbl>
          </a:graphicData>
        </a:graphic>
      </p:graphicFrame>
      <p:sp>
        <p:nvSpPr>
          <p:cNvPr id="5" name="Slide Number Placeholder 4">
            <a:extLst>
              <a:ext uri="{FF2B5EF4-FFF2-40B4-BE49-F238E27FC236}">
                <a16:creationId xmlns:a16="http://schemas.microsoft.com/office/drawing/2014/main" id="{B34F646A-A598-1831-9687-8900409811A3}"/>
              </a:ext>
            </a:extLst>
          </p:cNvPr>
          <p:cNvSpPr>
            <a:spLocks noGrp="1"/>
          </p:cNvSpPr>
          <p:nvPr>
            <p:ph type="sldNum" sz="quarter" idx="12"/>
          </p:nvPr>
        </p:nvSpPr>
        <p:spPr/>
        <p:txBody>
          <a:bodyPr/>
          <a:lstStyle/>
          <a:p>
            <a:fld id="{9341ACF8-9F4C-4C71-9C2A-03E8046411BC}" type="slidenum">
              <a:rPr lang="en-US" smtClean="0"/>
              <a:t>20</a:t>
            </a:fld>
            <a:endParaRPr lang="en-US"/>
          </a:p>
        </p:txBody>
      </p:sp>
    </p:spTree>
    <p:extLst>
      <p:ext uri="{BB962C8B-B14F-4D97-AF65-F5344CB8AC3E}">
        <p14:creationId xmlns:p14="http://schemas.microsoft.com/office/powerpoint/2010/main" val="163303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3D2E5-0BD9-E3D0-4C08-6F09051EBDA7}"/>
              </a:ext>
            </a:extLst>
          </p:cNvPr>
          <p:cNvSpPr>
            <a:spLocks noGrp="1"/>
          </p:cNvSpPr>
          <p:nvPr>
            <p:ph type="title"/>
          </p:nvPr>
        </p:nvSpPr>
        <p:spPr/>
        <p:txBody>
          <a:bodyPr/>
          <a:lstStyle/>
          <a:p>
            <a:r>
              <a:rPr lang="mn-MN" sz="2400" b="1" kern="100" dirty="0">
                <a:solidFill>
                  <a:srgbClr val="0F4761"/>
                </a:solidFill>
                <a:latin typeface="Arial" panose="020B0604020202020204" pitchFamily="34" charset="0"/>
                <a:cs typeface="Arial" panose="020B0604020202020204" pitchFamily="34" charset="0"/>
              </a:rPr>
              <a:t>2024 онтой харьцуулахад 2025 онд төсөвт өртөг нь мэдэгдэхүйц нэмэгдсэн төсөл, арга хэмжээ</a:t>
            </a:r>
            <a:endParaRPr lang="en-US" sz="2400" b="1" kern="100" dirty="0">
              <a:solidFill>
                <a:srgbClr val="0F4761"/>
              </a:solidFill>
              <a:latin typeface="Arial" panose="020B0604020202020204" pitchFamily="34" charset="0"/>
              <a:cs typeface="Arial" panose="020B0604020202020204" pitchFamily="34" charset="0"/>
            </a:endParaRPr>
          </a:p>
        </p:txBody>
      </p:sp>
      <p:graphicFrame>
        <p:nvGraphicFramePr>
          <p:cNvPr id="3" name="Table 2">
            <a:extLst>
              <a:ext uri="{FF2B5EF4-FFF2-40B4-BE49-F238E27FC236}">
                <a16:creationId xmlns:a16="http://schemas.microsoft.com/office/drawing/2014/main" id="{11551237-9537-B6EA-3922-E1E43869C2CD}"/>
              </a:ext>
            </a:extLst>
          </p:cNvPr>
          <p:cNvGraphicFramePr>
            <a:graphicFrameLocks noGrp="1"/>
          </p:cNvGraphicFramePr>
          <p:nvPr>
            <p:extLst>
              <p:ext uri="{D42A27DB-BD31-4B8C-83A1-F6EECF244321}">
                <p14:modId xmlns:p14="http://schemas.microsoft.com/office/powerpoint/2010/main" val="2325427320"/>
              </p:ext>
            </p:extLst>
          </p:nvPr>
        </p:nvGraphicFramePr>
        <p:xfrm>
          <a:off x="838200" y="1690689"/>
          <a:ext cx="10515600" cy="3880677"/>
        </p:xfrm>
        <a:graphic>
          <a:graphicData uri="http://schemas.openxmlformats.org/drawingml/2006/table">
            <a:tbl>
              <a:tblPr firstRow="1" firstCol="1" bandRow="1">
                <a:tableStyleId>{5C22544A-7EE6-4342-B048-85BDC9FD1C3A}</a:tableStyleId>
              </a:tblPr>
              <a:tblGrid>
                <a:gridCol w="1778439">
                  <a:extLst>
                    <a:ext uri="{9D8B030D-6E8A-4147-A177-3AD203B41FA5}">
                      <a16:colId xmlns:a16="http://schemas.microsoft.com/office/drawing/2014/main" val="3385194479"/>
                    </a:ext>
                  </a:extLst>
                </a:gridCol>
                <a:gridCol w="1392653">
                  <a:extLst>
                    <a:ext uri="{9D8B030D-6E8A-4147-A177-3AD203B41FA5}">
                      <a16:colId xmlns:a16="http://schemas.microsoft.com/office/drawing/2014/main" val="2632469766"/>
                    </a:ext>
                  </a:extLst>
                </a:gridCol>
                <a:gridCol w="1700237">
                  <a:extLst>
                    <a:ext uri="{9D8B030D-6E8A-4147-A177-3AD203B41FA5}">
                      <a16:colId xmlns:a16="http://schemas.microsoft.com/office/drawing/2014/main" val="4169122571"/>
                    </a:ext>
                  </a:extLst>
                </a:gridCol>
                <a:gridCol w="1391969">
                  <a:extLst>
                    <a:ext uri="{9D8B030D-6E8A-4147-A177-3AD203B41FA5}">
                      <a16:colId xmlns:a16="http://schemas.microsoft.com/office/drawing/2014/main" val="3313732534"/>
                    </a:ext>
                  </a:extLst>
                </a:gridCol>
                <a:gridCol w="1391969">
                  <a:extLst>
                    <a:ext uri="{9D8B030D-6E8A-4147-A177-3AD203B41FA5}">
                      <a16:colId xmlns:a16="http://schemas.microsoft.com/office/drawing/2014/main" val="3529662862"/>
                    </a:ext>
                  </a:extLst>
                </a:gridCol>
                <a:gridCol w="1391969">
                  <a:extLst>
                    <a:ext uri="{9D8B030D-6E8A-4147-A177-3AD203B41FA5}">
                      <a16:colId xmlns:a16="http://schemas.microsoft.com/office/drawing/2014/main" val="2742391629"/>
                    </a:ext>
                  </a:extLst>
                </a:gridCol>
                <a:gridCol w="1468364">
                  <a:extLst>
                    <a:ext uri="{9D8B030D-6E8A-4147-A177-3AD203B41FA5}">
                      <a16:colId xmlns:a16="http://schemas.microsoft.com/office/drawing/2014/main" val="843424009"/>
                    </a:ext>
                  </a:extLst>
                </a:gridCol>
              </a:tblGrid>
              <a:tr h="690308">
                <a:tc>
                  <a:txBody>
                    <a:bodyPr/>
                    <a:lstStyle/>
                    <a:p>
                      <a:pPr marL="0" marR="0">
                        <a:lnSpc>
                          <a:spcPct val="107000"/>
                        </a:lnSpc>
                        <a:spcBef>
                          <a:spcPts val="0"/>
                        </a:spcBef>
                        <a:spcAft>
                          <a:spcPts val="0"/>
                        </a:spcAft>
                      </a:pPr>
                      <a:r>
                        <a:rPr lang="mn-MN" sz="1600" kern="100">
                          <a:effectLst/>
                        </a:rPr>
                        <a:t>Төсөл, арга хэмжээний нэр</a:t>
                      </a:r>
                      <a:endParaRPr lang="en-U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mn-MN" sz="1600" kern="100">
                          <a:effectLst/>
                        </a:rPr>
                        <a:t>Төрөл</a:t>
                      </a:r>
                      <a:endParaRPr lang="en-U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mn-MN" sz="1600" kern="100">
                          <a:effectLst/>
                        </a:rPr>
                        <a:t>Эхлэх/дуусах</a:t>
                      </a:r>
                      <a:endParaRPr lang="en-U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mn-MN" sz="1600" kern="100">
                          <a:effectLst/>
                        </a:rPr>
                        <a:t>Анхны төсөвт өртөг</a:t>
                      </a:r>
                      <a:endParaRPr lang="en-U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mn-MN" sz="1600" kern="100">
                          <a:effectLst/>
                        </a:rPr>
                        <a:t>2024 оны төсөвт өртөг</a:t>
                      </a:r>
                      <a:endParaRPr lang="en-U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mn-MN" sz="1600" kern="100">
                          <a:effectLst/>
                        </a:rPr>
                        <a:t>2025 оны төсөвт өртөг</a:t>
                      </a:r>
                      <a:endParaRPr lang="en-U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mn-MN" sz="1600" kern="100">
                          <a:effectLst/>
                        </a:rPr>
                        <a:t>2025/2024 оны өөрчлөлт</a:t>
                      </a:r>
                      <a:endParaRPr lang="en-U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43744858"/>
                  </a:ext>
                </a:extLst>
              </a:tr>
              <a:tr h="1156176">
                <a:tc>
                  <a:txBody>
                    <a:bodyPr/>
                    <a:lstStyle/>
                    <a:p>
                      <a:pPr marL="0" marR="0">
                        <a:lnSpc>
                          <a:spcPct val="107000"/>
                        </a:lnSpc>
                        <a:spcBef>
                          <a:spcPts val="0"/>
                        </a:spcBef>
                        <a:spcAft>
                          <a:spcPts val="0"/>
                        </a:spcAft>
                      </a:pPr>
                      <a:r>
                        <a:rPr lang="mn-MN" sz="1600" kern="100" dirty="0">
                          <a:effectLst/>
                        </a:rPr>
                        <a:t>Зэвсэгт хүчний тоног төхөөрөмж /Улсын хэмжээнд/</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mn-MN" sz="1600" kern="100">
                          <a:effectLst/>
                        </a:rPr>
                        <a:t>Тоног төхөөрөмж</a:t>
                      </a:r>
                      <a:endParaRPr lang="en-U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mn-MN" sz="1600" kern="100">
                          <a:effectLst/>
                        </a:rPr>
                        <a:t>2024/2025</a:t>
                      </a:r>
                      <a:endParaRPr lang="en-U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mn-MN" sz="1600" kern="100" dirty="0">
                          <a:effectLst/>
                        </a:rPr>
                        <a:t>40.6 тэрбум</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mn-MN" sz="1600" kern="100">
                          <a:effectLst/>
                        </a:rPr>
                        <a:t>40.6 тэрбум</a:t>
                      </a:r>
                      <a:endParaRPr lang="en-U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mn-MN" sz="1600" kern="100">
                          <a:effectLst/>
                        </a:rPr>
                        <a:t>45.4 тэрбум</a:t>
                      </a:r>
                      <a:endParaRPr lang="en-U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mn-MN" sz="1600" kern="100">
                          <a:effectLst/>
                        </a:rPr>
                        <a:t>4.8 тэрбум төгрөгөөр нэмэгдсэн</a:t>
                      </a:r>
                      <a:endParaRPr lang="en-U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58309487"/>
                  </a:ext>
                </a:extLst>
              </a:tr>
              <a:tr h="1622044">
                <a:tc>
                  <a:txBody>
                    <a:bodyPr/>
                    <a:lstStyle/>
                    <a:p>
                      <a:pPr marL="0" marR="0">
                        <a:lnSpc>
                          <a:spcPct val="107000"/>
                        </a:lnSpc>
                        <a:spcBef>
                          <a:spcPts val="0"/>
                        </a:spcBef>
                        <a:spcAft>
                          <a:spcPts val="0"/>
                        </a:spcAft>
                      </a:pPr>
                      <a:r>
                        <a:rPr lang="mn-MN" sz="1600" kern="100">
                          <a:effectLst/>
                        </a:rPr>
                        <a:t>Хөдөөгийн алслагдсан багуудын харилцаа холбооны дэд бүтэц /Улсын хэмжээнд/</a:t>
                      </a:r>
                      <a:endParaRPr lang="en-U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mn-MN" sz="1600" kern="100">
                          <a:effectLst/>
                        </a:rPr>
                        <a:t>Барилга байгууламж</a:t>
                      </a:r>
                      <a:endParaRPr lang="en-U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mn-MN" sz="1600" kern="100">
                          <a:effectLst/>
                        </a:rPr>
                        <a:t>2024/2025</a:t>
                      </a:r>
                      <a:endParaRPr lang="en-U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mn-MN" sz="1600" kern="100">
                          <a:effectLst/>
                        </a:rPr>
                        <a:t>20 тэрбум</a:t>
                      </a:r>
                      <a:endParaRPr lang="en-U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mn-MN" sz="1600" kern="100" dirty="0">
                          <a:effectLst/>
                        </a:rPr>
                        <a:t>20 тэрбум</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mn-MN" sz="1600" kern="100">
                          <a:effectLst/>
                        </a:rPr>
                        <a:t>24.4 тэрбум</a:t>
                      </a:r>
                      <a:endParaRPr lang="en-U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mn-MN" sz="1600" kern="100" dirty="0">
                          <a:effectLst/>
                        </a:rPr>
                        <a:t>4.4 тэрбум төгрөгөөр нэмэгдсэн</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317929"/>
                  </a:ext>
                </a:extLst>
              </a:tr>
            </a:tbl>
          </a:graphicData>
        </a:graphic>
      </p:graphicFrame>
      <p:sp>
        <p:nvSpPr>
          <p:cNvPr id="4" name="Slide Number Placeholder 3">
            <a:extLst>
              <a:ext uri="{FF2B5EF4-FFF2-40B4-BE49-F238E27FC236}">
                <a16:creationId xmlns:a16="http://schemas.microsoft.com/office/drawing/2014/main" id="{37486730-4952-202D-B27A-522FEA30E213}"/>
              </a:ext>
            </a:extLst>
          </p:cNvPr>
          <p:cNvSpPr>
            <a:spLocks noGrp="1"/>
          </p:cNvSpPr>
          <p:nvPr>
            <p:ph type="sldNum" sz="quarter" idx="12"/>
          </p:nvPr>
        </p:nvSpPr>
        <p:spPr/>
        <p:txBody>
          <a:bodyPr/>
          <a:lstStyle/>
          <a:p>
            <a:fld id="{9341ACF8-9F4C-4C71-9C2A-03E8046411BC}" type="slidenum">
              <a:rPr lang="en-US" smtClean="0"/>
              <a:t>21</a:t>
            </a:fld>
            <a:endParaRPr lang="en-US"/>
          </a:p>
        </p:txBody>
      </p:sp>
    </p:spTree>
    <p:extLst>
      <p:ext uri="{BB962C8B-B14F-4D97-AF65-F5344CB8AC3E}">
        <p14:creationId xmlns:p14="http://schemas.microsoft.com/office/powerpoint/2010/main" val="470831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21A3CE5-2638-A0C0-17D7-3B480D11A251}"/>
              </a:ext>
            </a:extLst>
          </p:cNvPr>
          <p:cNvSpPr>
            <a:spLocks noGrp="1"/>
          </p:cNvSpPr>
          <p:nvPr>
            <p:ph type="title"/>
          </p:nvPr>
        </p:nvSpPr>
        <p:spPr/>
        <p:txBody>
          <a:bodyPr>
            <a:normAutofit/>
          </a:bodyPr>
          <a:lstStyle/>
          <a:p>
            <a:r>
              <a:rPr lang="mn-MN" sz="2800" b="1" kern="100" dirty="0">
                <a:solidFill>
                  <a:srgbClr val="0F4761"/>
                </a:solidFill>
                <a:latin typeface="Arial" panose="020B0604020202020204" pitchFamily="34" charset="0"/>
                <a:cs typeface="Arial" panose="020B0604020202020204" pitchFamily="34" charset="0"/>
              </a:rPr>
              <a:t>Ижил хүчин чадалтай төсөл, арга хэмжээний төсөвт өртөг</a:t>
            </a:r>
            <a:endParaRPr lang="en-US" sz="2800" b="1" kern="100" dirty="0">
              <a:solidFill>
                <a:srgbClr val="0F4761"/>
              </a:solidFill>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09864ED7-2D9E-0B4A-AAF9-5DD071E6BC1D}"/>
              </a:ext>
            </a:extLst>
          </p:cNvPr>
          <p:cNvSpPr>
            <a:spLocks noGrp="1"/>
          </p:cNvSpPr>
          <p:nvPr>
            <p:ph type="body" idx="1"/>
          </p:nvPr>
        </p:nvSpPr>
        <p:spPr/>
        <p:txBody>
          <a:bodyPr/>
          <a:lstStyle/>
          <a:p>
            <a:endParaRPr lang="en-US"/>
          </a:p>
        </p:txBody>
      </p:sp>
      <p:sp>
        <p:nvSpPr>
          <p:cNvPr id="5" name="Slide Number Placeholder 4">
            <a:extLst>
              <a:ext uri="{FF2B5EF4-FFF2-40B4-BE49-F238E27FC236}">
                <a16:creationId xmlns:a16="http://schemas.microsoft.com/office/drawing/2014/main" id="{C3629074-FB4A-EBBB-6F17-07BA02EF49B7}"/>
              </a:ext>
            </a:extLst>
          </p:cNvPr>
          <p:cNvSpPr>
            <a:spLocks noGrp="1"/>
          </p:cNvSpPr>
          <p:nvPr>
            <p:ph type="sldNum" sz="quarter" idx="12"/>
          </p:nvPr>
        </p:nvSpPr>
        <p:spPr/>
        <p:txBody>
          <a:bodyPr/>
          <a:lstStyle/>
          <a:p>
            <a:fld id="{9341ACF8-9F4C-4C71-9C2A-03E8046411BC}" type="slidenum">
              <a:rPr lang="en-US" smtClean="0"/>
              <a:t>22</a:t>
            </a:fld>
            <a:endParaRPr lang="en-US"/>
          </a:p>
        </p:txBody>
      </p:sp>
    </p:spTree>
    <p:extLst>
      <p:ext uri="{BB962C8B-B14F-4D97-AF65-F5344CB8AC3E}">
        <p14:creationId xmlns:p14="http://schemas.microsoft.com/office/powerpoint/2010/main" val="233394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374B88F-D395-19E0-876A-4E306185530A}"/>
              </a:ext>
            </a:extLst>
          </p:cNvPr>
          <p:cNvSpPr>
            <a:spLocks noGrp="1"/>
          </p:cNvSpPr>
          <p:nvPr>
            <p:ph type="title"/>
          </p:nvPr>
        </p:nvSpPr>
        <p:spPr>
          <a:xfrm>
            <a:off x="677334" y="609600"/>
            <a:ext cx="8596668" cy="750277"/>
          </a:xfrm>
        </p:spPr>
        <p:txBody>
          <a:bodyPr/>
          <a:lstStyle/>
          <a:p>
            <a:r>
              <a:rPr lang="mn-MN" sz="2400" b="1" kern="100" dirty="0">
                <a:solidFill>
                  <a:srgbClr val="0F4761"/>
                </a:solidFill>
                <a:latin typeface="Arial" panose="020B0604020202020204" pitchFamily="34" charset="0"/>
                <a:cs typeface="Arial" panose="020B0604020202020204" pitchFamily="34" charset="0"/>
              </a:rPr>
              <a:t>Төсөвт өртгийн хэлбэлзэл</a:t>
            </a:r>
            <a:endParaRPr lang="en-US" sz="2400" b="1" kern="100" dirty="0">
              <a:solidFill>
                <a:srgbClr val="0F4761"/>
              </a:solidFill>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a16="http://schemas.microsoft.com/office/drawing/2014/main" id="{AE409959-60D5-BB4F-7DEC-1BEA7D8CE128}"/>
              </a:ext>
            </a:extLst>
          </p:cNvPr>
          <p:cNvSpPr>
            <a:spLocks noGrp="1"/>
          </p:cNvSpPr>
          <p:nvPr>
            <p:ph idx="1"/>
          </p:nvPr>
        </p:nvSpPr>
        <p:spPr>
          <a:xfrm>
            <a:off x="677334" y="1359877"/>
            <a:ext cx="8596668" cy="4888523"/>
          </a:xfrm>
        </p:spPr>
        <p:txBody>
          <a:bodyPr>
            <a:normAutofit/>
          </a:bodyPr>
          <a:lstStyle/>
          <a:p>
            <a:r>
              <a:rPr lang="mn-MN" sz="2400" dirty="0">
                <a:effectLst/>
                <a:latin typeface="Arial" panose="020B0604020202020204" pitchFamily="34" charset="0"/>
                <a:ea typeface="Aptos" panose="020B0004020202020204" pitchFamily="34" charset="0"/>
              </a:rPr>
              <a:t>Иргэдэд үйлчлэх мэдээллийн төвийн байр </a:t>
            </a:r>
          </a:p>
          <a:p>
            <a:pPr lvl="1"/>
            <a:r>
              <a:rPr lang="mn-MN" sz="1800" dirty="0">
                <a:effectLst/>
                <a:latin typeface="Arial" panose="020B0604020202020204" pitchFamily="34" charset="0"/>
                <a:ea typeface="Aptos" panose="020B0004020202020204" pitchFamily="34" charset="0"/>
              </a:rPr>
              <a:t>Архангай аймгийн Булган сум, Цахир сум, Говь-Алтай аймгийн Баян-Уул сум, Тайшир сум гэсэн 4 байршилд бүгд ойролцоо, 2.5 тэрбум төгрөгийн төсөвт өртөгтэй </a:t>
            </a:r>
          </a:p>
          <a:p>
            <a:r>
              <a:rPr lang="mn-MN" sz="2400" dirty="0">
                <a:latin typeface="Arial" panose="020B0604020202020204" pitchFamily="34" charset="0"/>
                <a:ea typeface="Aptos" panose="020B0004020202020204" pitchFamily="34" charset="0"/>
              </a:rPr>
              <a:t>Цагдаагийн газрын барилга</a:t>
            </a:r>
          </a:p>
          <a:p>
            <a:pPr lvl="1"/>
            <a:r>
              <a:rPr lang="mn-MN" sz="1800" dirty="0">
                <a:effectLst/>
                <a:latin typeface="Arial" panose="020B0604020202020204" pitchFamily="34" charset="0"/>
                <a:ea typeface="Aptos" panose="020B0004020202020204" pitchFamily="34" charset="0"/>
              </a:rPr>
              <a:t>Завхан аймгийн Улиастай сумын цагдаагийн газрын барилга 5.0 тэрбум төгрөгийн төсөвт өртөгтэй байгаа бол Сэлэнгэ аймгийн Сүхбаатар суманд 4.5 тэрбум төгрөг </a:t>
            </a:r>
          </a:p>
          <a:p>
            <a:r>
              <a:rPr lang="mn-MN" sz="2400" dirty="0">
                <a:effectLst/>
                <a:latin typeface="Arial" panose="020B0604020202020204" pitchFamily="34" charset="0"/>
                <a:ea typeface="Aptos" panose="020B0004020202020204" pitchFamily="34" charset="0"/>
              </a:rPr>
              <a:t>100 ортой дотуур байрны барилга</a:t>
            </a:r>
          </a:p>
          <a:p>
            <a:pPr lvl="1"/>
            <a:r>
              <a:rPr lang="mn-MN" sz="1800" dirty="0">
                <a:effectLst/>
                <a:latin typeface="Arial" panose="020B0604020202020204" pitchFamily="34" charset="0"/>
                <a:ea typeface="Aptos" panose="020B0004020202020204" pitchFamily="34" charset="0"/>
              </a:rPr>
              <a:t>Архангай аймгийн Төвшрүүлэх суманд 2.8 тэрбум төгрөг, Баян-Өлгий аймгийн Баяннуур суманд 3.0 тэрбум, Говь-Алтай аймгийн Дэлгэр суманд 2.7 тэрбум төгрөг </a:t>
            </a:r>
            <a:endParaRPr lang="en-US" sz="2000" dirty="0"/>
          </a:p>
        </p:txBody>
      </p:sp>
      <p:sp>
        <p:nvSpPr>
          <p:cNvPr id="6" name="Slide Number Placeholder 5">
            <a:extLst>
              <a:ext uri="{FF2B5EF4-FFF2-40B4-BE49-F238E27FC236}">
                <a16:creationId xmlns:a16="http://schemas.microsoft.com/office/drawing/2014/main" id="{886621FD-C686-7791-8588-9AFF162E2B22}"/>
              </a:ext>
            </a:extLst>
          </p:cNvPr>
          <p:cNvSpPr>
            <a:spLocks noGrp="1"/>
          </p:cNvSpPr>
          <p:nvPr>
            <p:ph type="sldNum" sz="quarter" idx="12"/>
          </p:nvPr>
        </p:nvSpPr>
        <p:spPr/>
        <p:txBody>
          <a:bodyPr/>
          <a:lstStyle/>
          <a:p>
            <a:fld id="{9341ACF8-9F4C-4C71-9C2A-03E8046411BC}" type="slidenum">
              <a:rPr lang="en-US" smtClean="0"/>
              <a:t>23</a:t>
            </a:fld>
            <a:endParaRPr lang="en-US"/>
          </a:p>
        </p:txBody>
      </p:sp>
    </p:spTree>
    <p:extLst>
      <p:ext uri="{BB962C8B-B14F-4D97-AF65-F5344CB8AC3E}">
        <p14:creationId xmlns:p14="http://schemas.microsoft.com/office/powerpoint/2010/main" val="37882382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6C50813-ADE1-1E2B-2A7A-C2B586C097D4}"/>
              </a:ext>
            </a:extLst>
          </p:cNvPr>
          <p:cNvSpPr>
            <a:spLocks noGrp="1"/>
          </p:cNvSpPr>
          <p:nvPr>
            <p:ph type="title"/>
          </p:nvPr>
        </p:nvSpPr>
        <p:spPr/>
        <p:txBody>
          <a:bodyPr>
            <a:normAutofit/>
          </a:bodyPr>
          <a:lstStyle/>
          <a:p>
            <a:r>
              <a:rPr lang="mn-MN" sz="2800" b="1" kern="100" dirty="0">
                <a:solidFill>
                  <a:srgbClr val="0F4761"/>
                </a:solidFill>
                <a:latin typeface="Arial" panose="020B0604020202020204" pitchFamily="34" charset="0"/>
                <a:cs typeface="Arial" panose="020B0604020202020204" pitchFamily="34" charset="0"/>
              </a:rPr>
              <a:t>Зарим төсөл, арга хэмжээний судалгаа</a:t>
            </a:r>
            <a:endParaRPr lang="en-US" sz="2800" b="1" kern="100" dirty="0">
              <a:solidFill>
                <a:srgbClr val="0F4761"/>
              </a:solidFill>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CE59CA8F-57A4-FC34-C40B-EDF93438E121}"/>
              </a:ext>
            </a:extLst>
          </p:cNvPr>
          <p:cNvSpPr>
            <a:spLocks noGrp="1"/>
          </p:cNvSpPr>
          <p:nvPr>
            <p:ph type="body" idx="1"/>
          </p:nvPr>
        </p:nvSpPr>
        <p:spPr/>
        <p:txBody>
          <a:bodyPr/>
          <a:lstStyle/>
          <a:p>
            <a:r>
              <a:rPr lang="mn-MN" sz="1800" i="1" kern="100" dirty="0">
                <a:solidFill>
                  <a:srgbClr val="0A2F40"/>
                </a:solidFill>
                <a:effectLst/>
                <a:latin typeface="Arial" panose="020B0604020202020204" pitchFamily="34" charset="0"/>
                <a:ea typeface="Times New Roman" panose="02020603050405020304" pitchFamily="18" charset="0"/>
                <a:cs typeface="Times New Roman" panose="02020603050405020304" pitchFamily="18" charset="0"/>
              </a:rPr>
              <a:t>Дундговь аймгийн Сайнцагаан суманд байршилтай “Төв халх” дуулалт жүжгийн театрын барилга</a:t>
            </a:r>
            <a:endParaRPr lang="en-US" sz="1800" i="1" kern="100" dirty="0">
              <a:solidFill>
                <a:srgbClr val="0A2F40"/>
              </a:solidFill>
              <a:effectLst/>
              <a:latin typeface="Aptos Display" panose="020B0004020202020204" pitchFamily="34" charset="0"/>
              <a:ea typeface="Times New Roman" panose="02020603050405020304" pitchFamily="18" charset="0"/>
              <a:cs typeface="Times New Roman" panose="02020603050405020304" pitchFamily="18" charset="0"/>
            </a:endParaRPr>
          </a:p>
          <a:p>
            <a:endParaRPr lang="en-US" dirty="0"/>
          </a:p>
        </p:txBody>
      </p:sp>
      <p:sp>
        <p:nvSpPr>
          <p:cNvPr id="6" name="Slide Number Placeholder 5">
            <a:extLst>
              <a:ext uri="{FF2B5EF4-FFF2-40B4-BE49-F238E27FC236}">
                <a16:creationId xmlns:a16="http://schemas.microsoft.com/office/drawing/2014/main" id="{B47EFFAE-B986-3040-B7C4-4892FC55D591}"/>
              </a:ext>
            </a:extLst>
          </p:cNvPr>
          <p:cNvSpPr>
            <a:spLocks noGrp="1"/>
          </p:cNvSpPr>
          <p:nvPr>
            <p:ph type="sldNum" sz="quarter" idx="12"/>
          </p:nvPr>
        </p:nvSpPr>
        <p:spPr/>
        <p:txBody>
          <a:bodyPr/>
          <a:lstStyle/>
          <a:p>
            <a:fld id="{9341ACF8-9F4C-4C71-9C2A-03E8046411BC}" type="slidenum">
              <a:rPr lang="en-US" smtClean="0"/>
              <a:t>24</a:t>
            </a:fld>
            <a:endParaRPr lang="en-US"/>
          </a:p>
        </p:txBody>
      </p:sp>
    </p:spTree>
    <p:extLst>
      <p:ext uri="{BB962C8B-B14F-4D97-AF65-F5344CB8AC3E}">
        <p14:creationId xmlns:p14="http://schemas.microsoft.com/office/powerpoint/2010/main" val="39307782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909557-1649-981C-35CE-69827AD8F4FC}"/>
              </a:ext>
            </a:extLst>
          </p:cNvPr>
          <p:cNvSpPr>
            <a:spLocks noGrp="1"/>
          </p:cNvSpPr>
          <p:nvPr>
            <p:ph type="title"/>
          </p:nvPr>
        </p:nvSpPr>
        <p:spPr>
          <a:xfrm>
            <a:off x="677334" y="609600"/>
            <a:ext cx="8596668" cy="867508"/>
          </a:xfrm>
        </p:spPr>
        <p:txBody>
          <a:bodyPr/>
          <a:lstStyle/>
          <a:p>
            <a:r>
              <a:rPr lang="mn-MN" sz="2400" b="1" kern="100" dirty="0">
                <a:solidFill>
                  <a:srgbClr val="0F4761"/>
                </a:solidFill>
                <a:latin typeface="Arial" panose="020B0604020202020204" pitchFamily="34" charset="0"/>
                <a:cs typeface="Arial" panose="020B0604020202020204" pitchFamily="34" charset="0"/>
              </a:rPr>
              <a:t>“Төв Халх” дуулалт жүжгийн театрын барилгын төслийн санхүүжилт</a:t>
            </a:r>
            <a:endParaRPr lang="en-US" sz="2400" b="1" kern="100" dirty="0">
              <a:solidFill>
                <a:srgbClr val="0F4761"/>
              </a:solidFill>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E6A11D65-42D3-4DD4-DF41-599357C2310C}"/>
              </a:ext>
            </a:extLst>
          </p:cNvPr>
          <p:cNvGraphicFramePr>
            <a:graphicFrameLocks noGrp="1"/>
          </p:cNvGraphicFramePr>
          <p:nvPr>
            <p:extLst>
              <p:ext uri="{D42A27DB-BD31-4B8C-83A1-F6EECF244321}">
                <p14:modId xmlns:p14="http://schemas.microsoft.com/office/powerpoint/2010/main" val="2774663435"/>
              </p:ext>
            </p:extLst>
          </p:nvPr>
        </p:nvGraphicFramePr>
        <p:xfrm>
          <a:off x="677334" y="1632073"/>
          <a:ext cx="7742725" cy="5075436"/>
        </p:xfrm>
        <a:graphic>
          <a:graphicData uri="http://schemas.openxmlformats.org/drawingml/2006/table">
            <a:tbl>
              <a:tblPr firstRow="1" firstCol="1" bandRow="1">
                <a:tableStyleId>{5C22544A-7EE6-4342-B048-85BDC9FD1C3A}</a:tableStyleId>
              </a:tblPr>
              <a:tblGrid>
                <a:gridCol w="1266688">
                  <a:extLst>
                    <a:ext uri="{9D8B030D-6E8A-4147-A177-3AD203B41FA5}">
                      <a16:colId xmlns:a16="http://schemas.microsoft.com/office/drawing/2014/main" val="3830194731"/>
                    </a:ext>
                  </a:extLst>
                </a:gridCol>
                <a:gridCol w="2336577">
                  <a:extLst>
                    <a:ext uri="{9D8B030D-6E8A-4147-A177-3AD203B41FA5}">
                      <a16:colId xmlns:a16="http://schemas.microsoft.com/office/drawing/2014/main" val="3100962586"/>
                    </a:ext>
                  </a:extLst>
                </a:gridCol>
                <a:gridCol w="2476671">
                  <a:extLst>
                    <a:ext uri="{9D8B030D-6E8A-4147-A177-3AD203B41FA5}">
                      <a16:colId xmlns:a16="http://schemas.microsoft.com/office/drawing/2014/main" val="4030739231"/>
                    </a:ext>
                  </a:extLst>
                </a:gridCol>
                <a:gridCol w="1662789">
                  <a:extLst>
                    <a:ext uri="{9D8B030D-6E8A-4147-A177-3AD203B41FA5}">
                      <a16:colId xmlns:a16="http://schemas.microsoft.com/office/drawing/2014/main" val="2954851492"/>
                    </a:ext>
                  </a:extLst>
                </a:gridCol>
              </a:tblGrid>
              <a:tr h="228042">
                <a:tc>
                  <a:txBody>
                    <a:bodyPr/>
                    <a:lstStyle/>
                    <a:p>
                      <a:pPr marL="0" marR="0" algn="ctr">
                        <a:lnSpc>
                          <a:spcPct val="115000"/>
                        </a:lnSpc>
                        <a:spcBef>
                          <a:spcPts val="0"/>
                        </a:spcBef>
                        <a:spcAft>
                          <a:spcPts val="0"/>
                        </a:spcAft>
                      </a:pPr>
                      <a:r>
                        <a:rPr lang="mn-MN" sz="1800" kern="100">
                          <a:effectLst/>
                        </a:rPr>
                        <a:t>Төсвийн жил</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Төсөвт өртөг, сая. төгрөг</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Санхүүжих дүн, сая төгрөг</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Эхлэх/дуусах он</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606635"/>
                  </a:ext>
                </a:extLst>
              </a:tr>
              <a:tr h="228042">
                <a:tc>
                  <a:txBody>
                    <a:bodyPr/>
                    <a:lstStyle/>
                    <a:p>
                      <a:pPr marL="0" marR="0" algn="ctr">
                        <a:lnSpc>
                          <a:spcPct val="115000"/>
                        </a:lnSpc>
                        <a:spcBef>
                          <a:spcPts val="0"/>
                        </a:spcBef>
                        <a:spcAft>
                          <a:spcPts val="0"/>
                        </a:spcAft>
                      </a:pPr>
                      <a:r>
                        <a:rPr lang="mn-MN" sz="1800" kern="100">
                          <a:effectLst/>
                        </a:rPr>
                        <a:t>2011</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6,800.0</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440.0</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2011/2013</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7846128"/>
                  </a:ext>
                </a:extLst>
              </a:tr>
              <a:tr h="228042">
                <a:tc>
                  <a:txBody>
                    <a:bodyPr/>
                    <a:lstStyle/>
                    <a:p>
                      <a:pPr marL="0" marR="0" algn="ctr">
                        <a:lnSpc>
                          <a:spcPct val="115000"/>
                        </a:lnSpc>
                        <a:spcBef>
                          <a:spcPts val="0"/>
                        </a:spcBef>
                        <a:spcAft>
                          <a:spcPts val="0"/>
                        </a:spcAft>
                      </a:pPr>
                      <a:r>
                        <a:rPr lang="mn-MN" sz="1800" kern="100">
                          <a:effectLst/>
                        </a:rPr>
                        <a:t>2012</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6,800.0</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3,300.0</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2011/2014</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4957908"/>
                  </a:ext>
                </a:extLst>
              </a:tr>
              <a:tr h="228042">
                <a:tc>
                  <a:txBody>
                    <a:bodyPr/>
                    <a:lstStyle/>
                    <a:p>
                      <a:pPr marL="0" marR="0" algn="ctr">
                        <a:lnSpc>
                          <a:spcPct val="115000"/>
                        </a:lnSpc>
                        <a:spcBef>
                          <a:spcPts val="0"/>
                        </a:spcBef>
                        <a:spcAft>
                          <a:spcPts val="0"/>
                        </a:spcAft>
                      </a:pPr>
                      <a:r>
                        <a:rPr lang="mn-MN" sz="1800" kern="100">
                          <a:effectLst/>
                        </a:rPr>
                        <a:t>2013</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Тусгагдаагүй</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5664967"/>
                  </a:ext>
                </a:extLst>
              </a:tr>
              <a:tr h="228042">
                <a:tc>
                  <a:txBody>
                    <a:bodyPr/>
                    <a:lstStyle/>
                    <a:p>
                      <a:pPr marL="0" marR="0" algn="ctr">
                        <a:lnSpc>
                          <a:spcPct val="115000"/>
                        </a:lnSpc>
                        <a:spcBef>
                          <a:spcPts val="0"/>
                        </a:spcBef>
                        <a:spcAft>
                          <a:spcPts val="0"/>
                        </a:spcAft>
                      </a:pPr>
                      <a:r>
                        <a:rPr lang="mn-MN" sz="1800" kern="100">
                          <a:effectLst/>
                        </a:rPr>
                        <a:t>2014</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Тусгагдаагүй</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763072"/>
                  </a:ext>
                </a:extLst>
              </a:tr>
              <a:tr h="228042">
                <a:tc>
                  <a:txBody>
                    <a:bodyPr/>
                    <a:lstStyle/>
                    <a:p>
                      <a:pPr marL="0" marR="0" algn="ctr">
                        <a:lnSpc>
                          <a:spcPct val="115000"/>
                        </a:lnSpc>
                        <a:spcBef>
                          <a:spcPts val="0"/>
                        </a:spcBef>
                        <a:spcAft>
                          <a:spcPts val="0"/>
                        </a:spcAft>
                      </a:pPr>
                      <a:r>
                        <a:rPr lang="mn-MN" sz="1800" kern="100">
                          <a:effectLst/>
                        </a:rPr>
                        <a:t>2015</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Тусгагдаагүй</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82518552"/>
                  </a:ext>
                </a:extLst>
              </a:tr>
              <a:tr h="228042">
                <a:tc>
                  <a:txBody>
                    <a:bodyPr/>
                    <a:lstStyle/>
                    <a:p>
                      <a:pPr marL="0" marR="0" algn="ctr">
                        <a:lnSpc>
                          <a:spcPct val="115000"/>
                        </a:lnSpc>
                        <a:spcBef>
                          <a:spcPts val="0"/>
                        </a:spcBef>
                        <a:spcAft>
                          <a:spcPts val="0"/>
                        </a:spcAft>
                      </a:pPr>
                      <a:r>
                        <a:rPr lang="mn-MN" sz="1800" kern="100" dirty="0">
                          <a:effectLst/>
                        </a:rPr>
                        <a:t>2016</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Тусгагдаагүй</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5909117"/>
                  </a:ext>
                </a:extLst>
              </a:tr>
              <a:tr h="228042">
                <a:tc>
                  <a:txBody>
                    <a:bodyPr/>
                    <a:lstStyle/>
                    <a:p>
                      <a:pPr marL="0" marR="0" algn="ctr">
                        <a:lnSpc>
                          <a:spcPct val="115000"/>
                        </a:lnSpc>
                        <a:spcBef>
                          <a:spcPts val="0"/>
                        </a:spcBef>
                        <a:spcAft>
                          <a:spcPts val="0"/>
                        </a:spcAft>
                      </a:pPr>
                      <a:r>
                        <a:rPr lang="mn-MN" sz="1800" kern="100">
                          <a:effectLst/>
                        </a:rPr>
                        <a:t>2017</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Тусгагдаагүй</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77334501"/>
                  </a:ext>
                </a:extLst>
              </a:tr>
              <a:tr h="228042">
                <a:tc>
                  <a:txBody>
                    <a:bodyPr/>
                    <a:lstStyle/>
                    <a:p>
                      <a:pPr marL="0" marR="0" algn="ctr">
                        <a:lnSpc>
                          <a:spcPct val="115000"/>
                        </a:lnSpc>
                        <a:spcBef>
                          <a:spcPts val="0"/>
                        </a:spcBef>
                        <a:spcAft>
                          <a:spcPts val="0"/>
                        </a:spcAft>
                      </a:pPr>
                      <a:r>
                        <a:rPr lang="mn-MN" sz="1800" kern="100">
                          <a:effectLst/>
                        </a:rPr>
                        <a:t>2018</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Тусгагдаагүй</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0099947"/>
                  </a:ext>
                </a:extLst>
              </a:tr>
              <a:tr h="228042">
                <a:tc>
                  <a:txBody>
                    <a:bodyPr/>
                    <a:lstStyle/>
                    <a:p>
                      <a:pPr marL="0" marR="0" algn="ctr">
                        <a:lnSpc>
                          <a:spcPct val="115000"/>
                        </a:lnSpc>
                        <a:spcBef>
                          <a:spcPts val="0"/>
                        </a:spcBef>
                        <a:spcAft>
                          <a:spcPts val="0"/>
                        </a:spcAft>
                      </a:pPr>
                      <a:r>
                        <a:rPr lang="mn-MN" sz="1800" kern="100">
                          <a:effectLst/>
                        </a:rPr>
                        <a:t>2019</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6,800.0</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2,000.0</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2011/2020</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1741219"/>
                  </a:ext>
                </a:extLst>
              </a:tr>
              <a:tr h="228042">
                <a:tc>
                  <a:txBody>
                    <a:bodyPr/>
                    <a:lstStyle/>
                    <a:p>
                      <a:pPr marL="0" marR="0" algn="ctr">
                        <a:lnSpc>
                          <a:spcPct val="115000"/>
                        </a:lnSpc>
                        <a:spcBef>
                          <a:spcPts val="0"/>
                        </a:spcBef>
                        <a:spcAft>
                          <a:spcPts val="0"/>
                        </a:spcAft>
                      </a:pPr>
                      <a:r>
                        <a:rPr lang="mn-MN" sz="1800" kern="100">
                          <a:effectLst/>
                        </a:rPr>
                        <a:t>2020</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6,800.0</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50.0</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2011/2021</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06995633"/>
                  </a:ext>
                </a:extLst>
              </a:tr>
              <a:tr h="228042">
                <a:tc>
                  <a:txBody>
                    <a:bodyPr/>
                    <a:lstStyle/>
                    <a:p>
                      <a:pPr marL="0" marR="0" algn="ctr">
                        <a:lnSpc>
                          <a:spcPct val="115000"/>
                        </a:lnSpc>
                        <a:spcBef>
                          <a:spcPts val="0"/>
                        </a:spcBef>
                        <a:spcAft>
                          <a:spcPts val="0"/>
                        </a:spcAft>
                      </a:pPr>
                      <a:r>
                        <a:rPr lang="mn-MN" sz="1800" kern="100">
                          <a:effectLst/>
                        </a:rPr>
                        <a:t>2021</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10,543.7</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1,710.0</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2011/2022</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47088324"/>
                  </a:ext>
                </a:extLst>
              </a:tr>
              <a:tr h="228042">
                <a:tc>
                  <a:txBody>
                    <a:bodyPr/>
                    <a:lstStyle/>
                    <a:p>
                      <a:pPr marL="0" marR="0" algn="ctr">
                        <a:lnSpc>
                          <a:spcPct val="115000"/>
                        </a:lnSpc>
                        <a:spcBef>
                          <a:spcPts val="0"/>
                        </a:spcBef>
                        <a:spcAft>
                          <a:spcPts val="0"/>
                        </a:spcAft>
                      </a:pPr>
                      <a:r>
                        <a:rPr lang="mn-MN" sz="1800" kern="100">
                          <a:effectLst/>
                        </a:rPr>
                        <a:t>2022</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10,543.7</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200.0</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2011/2023</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01382422"/>
                  </a:ext>
                </a:extLst>
              </a:tr>
              <a:tr h="228042">
                <a:tc>
                  <a:txBody>
                    <a:bodyPr/>
                    <a:lstStyle/>
                    <a:p>
                      <a:pPr marL="0" marR="0" algn="ctr">
                        <a:lnSpc>
                          <a:spcPct val="115000"/>
                        </a:lnSpc>
                        <a:spcBef>
                          <a:spcPts val="0"/>
                        </a:spcBef>
                        <a:spcAft>
                          <a:spcPts val="0"/>
                        </a:spcAft>
                      </a:pPr>
                      <a:r>
                        <a:rPr lang="mn-MN" sz="1800" kern="100">
                          <a:effectLst/>
                        </a:rPr>
                        <a:t>2023</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10,543.7</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671.7</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2011/2024</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3320310"/>
                  </a:ext>
                </a:extLst>
              </a:tr>
              <a:tr h="228042">
                <a:tc>
                  <a:txBody>
                    <a:bodyPr/>
                    <a:lstStyle/>
                    <a:p>
                      <a:pPr marL="0" marR="0" algn="ctr">
                        <a:lnSpc>
                          <a:spcPct val="115000"/>
                        </a:lnSpc>
                        <a:spcBef>
                          <a:spcPts val="0"/>
                        </a:spcBef>
                        <a:spcAft>
                          <a:spcPts val="0"/>
                        </a:spcAft>
                      </a:pPr>
                      <a:r>
                        <a:rPr lang="mn-MN" sz="1800" kern="100">
                          <a:effectLst/>
                        </a:rPr>
                        <a:t>2024</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10,543.7</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2,000.0</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2011/2025</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7584637"/>
                  </a:ext>
                </a:extLst>
              </a:tr>
              <a:tr h="228042">
                <a:tc>
                  <a:txBody>
                    <a:bodyPr/>
                    <a:lstStyle/>
                    <a:p>
                      <a:pPr marL="0" marR="0" algn="ctr">
                        <a:lnSpc>
                          <a:spcPct val="115000"/>
                        </a:lnSpc>
                        <a:spcBef>
                          <a:spcPts val="0"/>
                        </a:spcBef>
                        <a:spcAft>
                          <a:spcPts val="0"/>
                        </a:spcAft>
                      </a:pPr>
                      <a:r>
                        <a:rPr lang="mn-MN" sz="1800" kern="100">
                          <a:effectLst/>
                        </a:rPr>
                        <a:t>2025</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10,543.7</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a:effectLst/>
                        </a:rPr>
                        <a:t>5,832.0</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1800" kern="100" dirty="0">
                          <a:effectLst/>
                        </a:rPr>
                        <a:t>2011/2025</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1625861"/>
                  </a:ext>
                </a:extLst>
              </a:tr>
            </a:tbl>
          </a:graphicData>
        </a:graphic>
      </p:graphicFrame>
      <p:sp>
        <p:nvSpPr>
          <p:cNvPr id="6" name="Slide Number Placeholder 5">
            <a:extLst>
              <a:ext uri="{FF2B5EF4-FFF2-40B4-BE49-F238E27FC236}">
                <a16:creationId xmlns:a16="http://schemas.microsoft.com/office/drawing/2014/main" id="{898494F7-F41D-CFE3-8210-70C685197B50}"/>
              </a:ext>
            </a:extLst>
          </p:cNvPr>
          <p:cNvSpPr>
            <a:spLocks noGrp="1"/>
          </p:cNvSpPr>
          <p:nvPr>
            <p:ph type="sldNum" sz="quarter" idx="12"/>
          </p:nvPr>
        </p:nvSpPr>
        <p:spPr/>
        <p:txBody>
          <a:bodyPr/>
          <a:lstStyle/>
          <a:p>
            <a:fld id="{9341ACF8-9F4C-4C71-9C2A-03E8046411BC}" type="slidenum">
              <a:rPr lang="en-US" smtClean="0"/>
              <a:t>25</a:t>
            </a:fld>
            <a:endParaRPr lang="en-US"/>
          </a:p>
        </p:txBody>
      </p:sp>
    </p:spTree>
    <p:extLst>
      <p:ext uri="{BB962C8B-B14F-4D97-AF65-F5344CB8AC3E}">
        <p14:creationId xmlns:p14="http://schemas.microsoft.com/office/powerpoint/2010/main" val="30102472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6C50813-ADE1-1E2B-2A7A-C2B586C097D4}"/>
              </a:ext>
            </a:extLst>
          </p:cNvPr>
          <p:cNvSpPr>
            <a:spLocks noGrp="1"/>
          </p:cNvSpPr>
          <p:nvPr>
            <p:ph type="title"/>
          </p:nvPr>
        </p:nvSpPr>
        <p:spPr/>
        <p:txBody>
          <a:bodyPr/>
          <a:lstStyle/>
          <a:p>
            <a:r>
              <a:rPr lang="mn-MN" sz="2800" b="1" kern="100" dirty="0">
                <a:solidFill>
                  <a:srgbClr val="0F4761"/>
                </a:solidFill>
                <a:latin typeface="Arial" panose="020B0604020202020204" pitchFamily="34" charset="0"/>
                <a:cs typeface="Arial" panose="020B0604020202020204" pitchFamily="34" charset="0"/>
              </a:rPr>
              <a:t>Зарим төсөл, арга хэмжээний судалгаа</a:t>
            </a:r>
            <a:endParaRPr lang="en-US" sz="2800" b="1" kern="100" dirty="0">
              <a:solidFill>
                <a:srgbClr val="0F4761"/>
              </a:solidFill>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CE59CA8F-57A4-FC34-C40B-EDF93438E121}"/>
              </a:ext>
            </a:extLst>
          </p:cNvPr>
          <p:cNvSpPr>
            <a:spLocks noGrp="1"/>
          </p:cNvSpPr>
          <p:nvPr>
            <p:ph type="body" idx="1"/>
          </p:nvPr>
        </p:nvSpPr>
        <p:spPr/>
        <p:txBody>
          <a:bodyPr/>
          <a:lstStyle/>
          <a:p>
            <a:pPr marL="0" marR="0">
              <a:lnSpc>
                <a:spcPct val="107000"/>
              </a:lnSpc>
              <a:spcBef>
                <a:spcPts val="200"/>
              </a:spcBef>
              <a:spcAft>
                <a:spcPts val="0"/>
              </a:spcAft>
            </a:pPr>
            <a:r>
              <a:rPr lang="mn-MN" sz="1800" i="1" kern="100" dirty="0">
                <a:solidFill>
                  <a:srgbClr val="0A2F40"/>
                </a:solidFill>
                <a:latin typeface="Arial" panose="020B0604020202020204" pitchFamily="34" charset="0"/>
                <a:cs typeface="Times New Roman" panose="02020603050405020304" pitchFamily="18" charset="0"/>
              </a:rPr>
              <a:t>Дундговь аймгийн Сайнцагаан сумын “Говийн ирээдүй цогцолбор” сургуулийн барилга</a:t>
            </a:r>
            <a:endParaRPr lang="en-US" sz="1800" i="1" kern="100" dirty="0">
              <a:solidFill>
                <a:srgbClr val="0A2F40"/>
              </a:solidFill>
              <a:latin typeface="Arial" panose="020B060402020202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EF4CD9B3-08EE-6D5A-D8FC-ECE26A825DE3}"/>
              </a:ext>
            </a:extLst>
          </p:cNvPr>
          <p:cNvSpPr>
            <a:spLocks noGrp="1"/>
          </p:cNvSpPr>
          <p:nvPr>
            <p:ph type="sldNum" sz="quarter" idx="12"/>
          </p:nvPr>
        </p:nvSpPr>
        <p:spPr/>
        <p:txBody>
          <a:bodyPr/>
          <a:lstStyle/>
          <a:p>
            <a:fld id="{9341ACF8-9F4C-4C71-9C2A-03E8046411BC}" type="slidenum">
              <a:rPr lang="en-US" smtClean="0"/>
              <a:t>26</a:t>
            </a:fld>
            <a:endParaRPr lang="en-US"/>
          </a:p>
        </p:txBody>
      </p:sp>
    </p:spTree>
    <p:extLst>
      <p:ext uri="{BB962C8B-B14F-4D97-AF65-F5344CB8AC3E}">
        <p14:creationId xmlns:p14="http://schemas.microsoft.com/office/powerpoint/2010/main" val="40574795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FCA993B-4743-5A2C-CB29-CF23538E35EA}"/>
              </a:ext>
            </a:extLst>
          </p:cNvPr>
          <p:cNvSpPr>
            <a:spLocks noGrp="1"/>
          </p:cNvSpPr>
          <p:nvPr>
            <p:ph type="title"/>
          </p:nvPr>
        </p:nvSpPr>
        <p:spPr/>
        <p:txBody>
          <a:bodyPr/>
          <a:lstStyle/>
          <a:p>
            <a:r>
              <a:rPr lang="mn-MN" sz="2400" b="1" kern="100" dirty="0">
                <a:solidFill>
                  <a:srgbClr val="0F4761"/>
                </a:solidFill>
                <a:latin typeface="Arial" panose="020B0604020202020204" pitchFamily="34" charset="0"/>
                <a:cs typeface="Arial" panose="020B0604020202020204" pitchFamily="34" charset="0"/>
              </a:rPr>
              <a:t>"Говийн ирээдүй" цогцолбор сургуулийн барилгын төслийн санхүүжилт</a:t>
            </a:r>
            <a:endParaRPr lang="en-US" sz="2400" b="1" kern="100" dirty="0">
              <a:solidFill>
                <a:srgbClr val="0F4761"/>
              </a:solidFill>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E9659A83-20D8-2067-257A-FE601478A0E9}"/>
              </a:ext>
            </a:extLst>
          </p:cNvPr>
          <p:cNvGraphicFramePr>
            <a:graphicFrameLocks noGrp="1"/>
          </p:cNvGraphicFramePr>
          <p:nvPr>
            <p:extLst>
              <p:ext uri="{D42A27DB-BD31-4B8C-83A1-F6EECF244321}">
                <p14:modId xmlns:p14="http://schemas.microsoft.com/office/powerpoint/2010/main" val="2271249520"/>
              </p:ext>
            </p:extLst>
          </p:nvPr>
        </p:nvGraphicFramePr>
        <p:xfrm>
          <a:off x="677334" y="1690688"/>
          <a:ext cx="8126697" cy="3024756"/>
        </p:xfrm>
        <a:graphic>
          <a:graphicData uri="http://schemas.openxmlformats.org/drawingml/2006/table">
            <a:tbl>
              <a:tblPr firstRow="1" firstCol="1" bandRow="1">
                <a:tableStyleId>{5C22544A-7EE6-4342-B048-85BDC9FD1C3A}</a:tableStyleId>
              </a:tblPr>
              <a:tblGrid>
                <a:gridCol w="1312446">
                  <a:extLst>
                    <a:ext uri="{9D8B030D-6E8A-4147-A177-3AD203B41FA5}">
                      <a16:colId xmlns:a16="http://schemas.microsoft.com/office/drawing/2014/main" val="1181225135"/>
                    </a:ext>
                  </a:extLst>
                </a:gridCol>
                <a:gridCol w="2420984">
                  <a:extLst>
                    <a:ext uri="{9D8B030D-6E8A-4147-A177-3AD203B41FA5}">
                      <a16:colId xmlns:a16="http://schemas.microsoft.com/office/drawing/2014/main" val="3982845991"/>
                    </a:ext>
                  </a:extLst>
                </a:gridCol>
                <a:gridCol w="2566139">
                  <a:extLst>
                    <a:ext uri="{9D8B030D-6E8A-4147-A177-3AD203B41FA5}">
                      <a16:colId xmlns:a16="http://schemas.microsoft.com/office/drawing/2014/main" val="1260802179"/>
                    </a:ext>
                  </a:extLst>
                </a:gridCol>
                <a:gridCol w="1827128">
                  <a:extLst>
                    <a:ext uri="{9D8B030D-6E8A-4147-A177-3AD203B41FA5}">
                      <a16:colId xmlns:a16="http://schemas.microsoft.com/office/drawing/2014/main" val="541031520"/>
                    </a:ext>
                  </a:extLst>
                </a:gridCol>
              </a:tblGrid>
              <a:tr h="468731">
                <a:tc>
                  <a:txBody>
                    <a:bodyPr/>
                    <a:lstStyle/>
                    <a:p>
                      <a:pPr marL="0" marR="0" algn="ctr">
                        <a:lnSpc>
                          <a:spcPct val="115000"/>
                        </a:lnSpc>
                        <a:spcBef>
                          <a:spcPts val="0"/>
                        </a:spcBef>
                        <a:spcAft>
                          <a:spcPts val="0"/>
                        </a:spcAft>
                      </a:pPr>
                      <a:r>
                        <a:rPr lang="mn-MN" sz="2000" kern="100">
                          <a:effectLst/>
                        </a:rPr>
                        <a:t>Төсвийн жил</a:t>
                      </a:r>
                      <a:endParaRPr lang="en-US" sz="2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2000" kern="100">
                          <a:effectLst/>
                        </a:rPr>
                        <a:t>Төсөвт өртөг, сая. төгрөг</a:t>
                      </a:r>
                      <a:endParaRPr lang="en-US" sz="2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2000" kern="100">
                          <a:effectLst/>
                        </a:rPr>
                        <a:t>Санхүүжих дүн, сая төгрөг</a:t>
                      </a:r>
                      <a:endParaRPr lang="en-US" sz="2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2000" kern="100">
                          <a:effectLst/>
                        </a:rPr>
                        <a:t>Эхлэх/дуусах он </a:t>
                      </a:r>
                      <a:endParaRPr lang="en-US" sz="2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0424884"/>
                  </a:ext>
                </a:extLst>
              </a:tr>
              <a:tr h="468731">
                <a:tc>
                  <a:txBody>
                    <a:bodyPr/>
                    <a:lstStyle/>
                    <a:p>
                      <a:pPr marL="0" marR="0" algn="ctr">
                        <a:lnSpc>
                          <a:spcPct val="115000"/>
                        </a:lnSpc>
                        <a:spcBef>
                          <a:spcPts val="0"/>
                        </a:spcBef>
                        <a:spcAft>
                          <a:spcPts val="0"/>
                        </a:spcAft>
                      </a:pPr>
                      <a:r>
                        <a:rPr lang="mn-MN" sz="2000" kern="100" dirty="0">
                          <a:effectLst/>
                        </a:rPr>
                        <a:t>2021</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2000" kern="100">
                          <a:effectLst/>
                        </a:rPr>
                        <a:t>5,496.4</a:t>
                      </a:r>
                      <a:endParaRPr lang="en-US" sz="2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2000" kern="100">
                          <a:effectLst/>
                        </a:rPr>
                        <a:t>2,748.2</a:t>
                      </a:r>
                      <a:endParaRPr lang="en-US" sz="2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2000" kern="100">
                          <a:effectLst/>
                        </a:rPr>
                        <a:t>2021/2022</a:t>
                      </a:r>
                      <a:endParaRPr lang="en-US" sz="2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4653768"/>
                  </a:ext>
                </a:extLst>
              </a:tr>
              <a:tr h="468731">
                <a:tc>
                  <a:txBody>
                    <a:bodyPr/>
                    <a:lstStyle/>
                    <a:p>
                      <a:pPr marL="0" marR="0" algn="ctr">
                        <a:lnSpc>
                          <a:spcPct val="115000"/>
                        </a:lnSpc>
                        <a:spcBef>
                          <a:spcPts val="0"/>
                        </a:spcBef>
                        <a:spcAft>
                          <a:spcPts val="0"/>
                        </a:spcAft>
                      </a:pPr>
                      <a:r>
                        <a:rPr lang="mn-MN" sz="2000" kern="100">
                          <a:effectLst/>
                        </a:rPr>
                        <a:t>2022</a:t>
                      </a:r>
                      <a:endParaRPr lang="en-US" sz="2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2000" kern="100" dirty="0">
                          <a:effectLst/>
                        </a:rPr>
                        <a:t>5,496.4</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2000" kern="100">
                          <a:effectLst/>
                        </a:rPr>
                        <a:t>2,748.2</a:t>
                      </a:r>
                      <a:endParaRPr lang="en-US" sz="2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2000" kern="100">
                          <a:effectLst/>
                        </a:rPr>
                        <a:t>2021/2022</a:t>
                      </a:r>
                      <a:endParaRPr lang="en-US" sz="2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0109474"/>
                  </a:ext>
                </a:extLst>
              </a:tr>
              <a:tr h="468731">
                <a:tc>
                  <a:txBody>
                    <a:bodyPr/>
                    <a:lstStyle/>
                    <a:p>
                      <a:pPr marL="0" marR="0" algn="ctr">
                        <a:lnSpc>
                          <a:spcPct val="115000"/>
                        </a:lnSpc>
                        <a:spcBef>
                          <a:spcPts val="0"/>
                        </a:spcBef>
                        <a:spcAft>
                          <a:spcPts val="0"/>
                        </a:spcAft>
                      </a:pPr>
                      <a:r>
                        <a:rPr lang="mn-MN" sz="2000" kern="100">
                          <a:effectLst/>
                        </a:rPr>
                        <a:t>2023</a:t>
                      </a:r>
                      <a:endParaRPr lang="en-US" sz="2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2000" kern="100">
                          <a:effectLst/>
                        </a:rPr>
                        <a:t>5,987.9</a:t>
                      </a:r>
                      <a:endParaRPr lang="en-US" sz="2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2000" kern="100">
                          <a:effectLst/>
                        </a:rPr>
                        <a:t>491.5</a:t>
                      </a:r>
                      <a:endParaRPr lang="en-US" sz="2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2000" kern="100">
                          <a:effectLst/>
                        </a:rPr>
                        <a:t>2021/2023</a:t>
                      </a:r>
                      <a:endParaRPr lang="en-US" sz="2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6551722"/>
                  </a:ext>
                </a:extLst>
              </a:tr>
              <a:tr h="468731">
                <a:tc>
                  <a:txBody>
                    <a:bodyPr/>
                    <a:lstStyle/>
                    <a:p>
                      <a:pPr marL="0" marR="0" algn="ctr">
                        <a:lnSpc>
                          <a:spcPct val="115000"/>
                        </a:lnSpc>
                        <a:spcBef>
                          <a:spcPts val="0"/>
                        </a:spcBef>
                        <a:spcAft>
                          <a:spcPts val="0"/>
                        </a:spcAft>
                      </a:pPr>
                      <a:r>
                        <a:rPr lang="mn-MN" sz="2000" kern="100">
                          <a:effectLst/>
                        </a:rPr>
                        <a:t>2024</a:t>
                      </a:r>
                      <a:endParaRPr lang="en-US" sz="2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2000" kern="100">
                          <a:effectLst/>
                        </a:rPr>
                        <a:t>14,726.6</a:t>
                      </a:r>
                      <a:endParaRPr lang="en-US" sz="2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2000" kern="100">
                          <a:effectLst/>
                        </a:rPr>
                        <a:t>4,454.3</a:t>
                      </a:r>
                      <a:endParaRPr lang="en-US" sz="2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2000" kern="100">
                          <a:effectLst/>
                        </a:rPr>
                        <a:t>2021/2025</a:t>
                      </a:r>
                      <a:endParaRPr lang="en-US" sz="2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6955787"/>
                  </a:ext>
                </a:extLst>
              </a:tr>
              <a:tr h="468731">
                <a:tc>
                  <a:txBody>
                    <a:bodyPr/>
                    <a:lstStyle/>
                    <a:p>
                      <a:pPr marL="0" marR="0" algn="ctr">
                        <a:lnSpc>
                          <a:spcPct val="115000"/>
                        </a:lnSpc>
                        <a:spcBef>
                          <a:spcPts val="0"/>
                        </a:spcBef>
                        <a:spcAft>
                          <a:spcPts val="0"/>
                        </a:spcAft>
                      </a:pPr>
                      <a:r>
                        <a:rPr lang="mn-MN" sz="2000" kern="100">
                          <a:effectLst/>
                        </a:rPr>
                        <a:t>2025</a:t>
                      </a:r>
                      <a:endParaRPr lang="en-US" sz="2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2000" kern="100">
                          <a:effectLst/>
                        </a:rPr>
                        <a:t>14,274.3</a:t>
                      </a:r>
                      <a:endParaRPr lang="en-US" sz="2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2000" kern="100">
                          <a:effectLst/>
                        </a:rPr>
                        <a:t>4,369.4</a:t>
                      </a:r>
                      <a:endParaRPr lang="en-US" sz="2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2000" kern="100" dirty="0">
                          <a:effectLst/>
                        </a:rPr>
                        <a:t>2021/2025</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7565148"/>
                  </a:ext>
                </a:extLst>
              </a:tr>
            </a:tbl>
          </a:graphicData>
        </a:graphic>
      </p:graphicFrame>
      <p:sp>
        <p:nvSpPr>
          <p:cNvPr id="6" name="Slide Number Placeholder 5">
            <a:extLst>
              <a:ext uri="{FF2B5EF4-FFF2-40B4-BE49-F238E27FC236}">
                <a16:creationId xmlns:a16="http://schemas.microsoft.com/office/drawing/2014/main" id="{9E623EA0-0EB3-AF48-9844-219C8184AB83}"/>
              </a:ext>
            </a:extLst>
          </p:cNvPr>
          <p:cNvSpPr>
            <a:spLocks noGrp="1"/>
          </p:cNvSpPr>
          <p:nvPr>
            <p:ph type="sldNum" sz="quarter" idx="12"/>
          </p:nvPr>
        </p:nvSpPr>
        <p:spPr/>
        <p:txBody>
          <a:bodyPr/>
          <a:lstStyle/>
          <a:p>
            <a:fld id="{9341ACF8-9F4C-4C71-9C2A-03E8046411BC}" type="slidenum">
              <a:rPr lang="en-US" smtClean="0"/>
              <a:t>27</a:t>
            </a:fld>
            <a:endParaRPr lang="en-US"/>
          </a:p>
        </p:txBody>
      </p:sp>
    </p:spTree>
    <p:extLst>
      <p:ext uri="{BB962C8B-B14F-4D97-AF65-F5344CB8AC3E}">
        <p14:creationId xmlns:p14="http://schemas.microsoft.com/office/powerpoint/2010/main" val="42311378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398E8-4B04-42AD-2C56-51A00C24D520}"/>
              </a:ext>
            </a:extLst>
          </p:cNvPr>
          <p:cNvSpPr>
            <a:spLocks noGrp="1"/>
          </p:cNvSpPr>
          <p:nvPr>
            <p:ph type="title"/>
          </p:nvPr>
        </p:nvSpPr>
        <p:spPr>
          <a:xfrm>
            <a:off x="677334" y="609600"/>
            <a:ext cx="8596668" cy="715108"/>
          </a:xfrm>
        </p:spPr>
        <p:txBody>
          <a:bodyPr/>
          <a:lstStyle/>
          <a:p>
            <a:r>
              <a:rPr lang="mn-MN" sz="2400" b="1" kern="100" dirty="0">
                <a:solidFill>
                  <a:srgbClr val="0F4761"/>
                </a:solidFill>
                <a:latin typeface="Arial" panose="020B0604020202020204" pitchFamily="34" charset="0"/>
                <a:cs typeface="Arial" panose="020B0604020202020204" pitchFamily="34" charset="0"/>
              </a:rPr>
              <a:t>Цаашид анхаарах асуудлууд</a:t>
            </a:r>
            <a:endParaRPr lang="en-US" sz="2400" b="1" kern="100" dirty="0">
              <a:solidFill>
                <a:srgbClr val="0F476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2F12F99-CDEE-3BE8-DC90-659F4C6C0F17}"/>
              </a:ext>
            </a:extLst>
          </p:cNvPr>
          <p:cNvSpPr>
            <a:spLocks noGrp="1"/>
          </p:cNvSpPr>
          <p:nvPr>
            <p:ph idx="1"/>
          </p:nvPr>
        </p:nvSpPr>
        <p:spPr>
          <a:xfrm>
            <a:off x="677334" y="1324708"/>
            <a:ext cx="8596668" cy="5146430"/>
          </a:xfrm>
        </p:spPr>
        <p:txBody>
          <a:bodyPr>
            <a:normAutofit/>
          </a:bodyPr>
          <a:lstStyle/>
          <a:p>
            <a:r>
              <a:rPr lang="mn-MN" sz="2000" dirty="0"/>
              <a:t>Шилжих төсөл, арга хэмжээний тоог бууруулах</a:t>
            </a:r>
          </a:p>
          <a:p>
            <a:r>
              <a:rPr lang="mn-MN" sz="2000" dirty="0"/>
              <a:t>Барилга байгууламжийн төслийг цаг хугацаанд нь дуусгахад онцгой анхаарах</a:t>
            </a:r>
          </a:p>
          <a:p>
            <a:r>
              <a:rPr lang="mn-MN" sz="2000" dirty="0"/>
              <a:t>Олон шилжих барилга байгууламжтай салбарын сайд нар нэмэлт хүчин чармайлт гаргах</a:t>
            </a:r>
          </a:p>
          <a:p>
            <a:r>
              <a:rPr lang="mn-MN" sz="2000" dirty="0"/>
              <a:t>Төсөл, арга хэмжээний санхүүжилт батлагддаггүй, батлагдсан санхүүжилтийг цаг тухайд нь олгогдохгүй байгааг салбарын сайд нар болон Сангийн яам анхаарах</a:t>
            </a:r>
          </a:p>
          <a:p>
            <a:r>
              <a:rPr lang="mn-MN" sz="2000" dirty="0"/>
              <a:t>2025 оны төсвийн төсөлд тусгагдсан шилжих төсөл, арга хэмжээнүүдийн төсөвт өртөг төдийлөн нэмэгдээгүй, эхэлсэн оныг өөрчилсөн зөрчилгүй байна. Цаашид үүнийг сайн жишиг болгох</a:t>
            </a:r>
          </a:p>
          <a:p>
            <a:r>
              <a:rPr lang="mn-MN" sz="2000" dirty="0"/>
              <a:t>Төсөл, арга хэмжээний хэрэгжилтэнд олон нийт анхаардаг, зохих шаардлага тавьдаг болох</a:t>
            </a:r>
          </a:p>
        </p:txBody>
      </p:sp>
      <p:sp>
        <p:nvSpPr>
          <p:cNvPr id="4" name="Slide Number Placeholder 3">
            <a:extLst>
              <a:ext uri="{FF2B5EF4-FFF2-40B4-BE49-F238E27FC236}">
                <a16:creationId xmlns:a16="http://schemas.microsoft.com/office/drawing/2014/main" id="{1792A165-4684-CCAE-8EDD-7853A9B1DB59}"/>
              </a:ext>
            </a:extLst>
          </p:cNvPr>
          <p:cNvSpPr>
            <a:spLocks noGrp="1"/>
          </p:cNvSpPr>
          <p:nvPr>
            <p:ph type="sldNum" sz="quarter" idx="12"/>
          </p:nvPr>
        </p:nvSpPr>
        <p:spPr/>
        <p:txBody>
          <a:bodyPr/>
          <a:lstStyle/>
          <a:p>
            <a:fld id="{9341ACF8-9F4C-4C71-9C2A-03E8046411BC}" type="slidenum">
              <a:rPr lang="en-US" smtClean="0"/>
              <a:t>28</a:t>
            </a:fld>
            <a:endParaRPr lang="en-US"/>
          </a:p>
        </p:txBody>
      </p:sp>
    </p:spTree>
    <p:extLst>
      <p:ext uri="{BB962C8B-B14F-4D97-AF65-F5344CB8AC3E}">
        <p14:creationId xmlns:p14="http://schemas.microsoft.com/office/powerpoint/2010/main" val="2147635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5D2EE37-ABF9-1943-000B-1D4407EE42BD}"/>
              </a:ext>
            </a:extLst>
          </p:cNvPr>
          <p:cNvSpPr>
            <a:spLocks noGrp="1"/>
          </p:cNvSpPr>
          <p:nvPr>
            <p:ph type="title"/>
          </p:nvPr>
        </p:nvSpPr>
        <p:spPr/>
        <p:txBody>
          <a:bodyPr/>
          <a:lstStyle/>
          <a:p>
            <a:r>
              <a:rPr lang="mn-MN" sz="2800" b="1" kern="100" dirty="0">
                <a:solidFill>
                  <a:srgbClr val="0F4761"/>
                </a:solidFill>
                <a:latin typeface="Arial" panose="020B0604020202020204" pitchFamily="34" charset="0"/>
                <a:cs typeface="Arial" panose="020B0604020202020204" pitchFamily="34" charset="0"/>
              </a:rPr>
              <a:t>Анхаарал хандуулсанд баярлалаа</a:t>
            </a:r>
            <a:endParaRPr lang="en-US" sz="2800" b="1" kern="100" dirty="0">
              <a:solidFill>
                <a:srgbClr val="0F4761"/>
              </a:solidFill>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B9DD8F90-16E4-D804-D17E-2C402DF26694}"/>
              </a:ext>
            </a:extLst>
          </p:cNvPr>
          <p:cNvSpPr>
            <a:spLocks noGrp="1"/>
          </p:cNvSpPr>
          <p:nvPr>
            <p:ph type="body" idx="1"/>
          </p:nvPr>
        </p:nvSpPr>
        <p:spPr/>
        <p:txBody>
          <a:bodyPr/>
          <a:lstStyle/>
          <a:p>
            <a:endParaRPr lang="en-US"/>
          </a:p>
        </p:txBody>
      </p:sp>
      <p:sp>
        <p:nvSpPr>
          <p:cNvPr id="6" name="Slide Number Placeholder 5">
            <a:extLst>
              <a:ext uri="{FF2B5EF4-FFF2-40B4-BE49-F238E27FC236}">
                <a16:creationId xmlns:a16="http://schemas.microsoft.com/office/drawing/2014/main" id="{BC6423C7-6099-5B3D-9C47-3FDA1199D088}"/>
              </a:ext>
            </a:extLst>
          </p:cNvPr>
          <p:cNvSpPr>
            <a:spLocks noGrp="1"/>
          </p:cNvSpPr>
          <p:nvPr>
            <p:ph type="sldNum" sz="quarter" idx="12"/>
          </p:nvPr>
        </p:nvSpPr>
        <p:spPr/>
        <p:txBody>
          <a:bodyPr/>
          <a:lstStyle/>
          <a:p>
            <a:fld id="{9341ACF8-9F4C-4C71-9C2A-03E8046411BC}" type="slidenum">
              <a:rPr lang="en-US" smtClean="0"/>
              <a:t>29</a:t>
            </a:fld>
            <a:endParaRPr lang="en-US"/>
          </a:p>
        </p:txBody>
      </p:sp>
    </p:spTree>
    <p:extLst>
      <p:ext uri="{BB962C8B-B14F-4D97-AF65-F5344CB8AC3E}">
        <p14:creationId xmlns:p14="http://schemas.microsoft.com/office/powerpoint/2010/main" val="4116530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8874E-9C11-72B0-887B-BD3250AE1193}"/>
              </a:ext>
            </a:extLst>
          </p:cNvPr>
          <p:cNvSpPr>
            <a:spLocks noGrp="1"/>
          </p:cNvSpPr>
          <p:nvPr>
            <p:ph type="title"/>
          </p:nvPr>
        </p:nvSpPr>
        <p:spPr>
          <a:xfrm>
            <a:off x="677334" y="609600"/>
            <a:ext cx="8596668" cy="844062"/>
          </a:xfrm>
        </p:spPr>
        <p:txBody>
          <a:bodyPr>
            <a:normAutofit/>
          </a:bodyPr>
          <a:lstStyle/>
          <a:p>
            <a:r>
              <a:rPr lang="mn-MN" sz="2400" b="1" kern="100" dirty="0">
                <a:solidFill>
                  <a:srgbClr val="0F4761"/>
                </a:solidFill>
                <a:latin typeface="Arial" panose="020B0604020202020204" pitchFamily="34" charset="0"/>
                <a:cs typeface="Times New Roman" panose="02020603050405020304" pitchFamily="18" charset="0"/>
              </a:rPr>
              <a:t>2025 онд санхүүжүүлэх хөрөнгө оруулалтын шинэ болон шилжих төслүүдийн тоо </a:t>
            </a:r>
            <a:endParaRPr lang="en-US" sz="2400" b="1" kern="100" dirty="0">
              <a:solidFill>
                <a:srgbClr val="0F4761"/>
              </a:solidFill>
              <a:latin typeface="Arial" panose="020B0604020202020204" pitchFamily="34" charset="0"/>
              <a:cs typeface="Times New Roman" panose="02020603050405020304" pitchFamily="18" charset="0"/>
            </a:endParaRPr>
          </a:p>
        </p:txBody>
      </p:sp>
      <p:graphicFrame>
        <p:nvGraphicFramePr>
          <p:cNvPr id="4" name="Chart 3">
            <a:extLst>
              <a:ext uri="{FF2B5EF4-FFF2-40B4-BE49-F238E27FC236}">
                <a16:creationId xmlns:a16="http://schemas.microsoft.com/office/drawing/2014/main" id="{A7464970-2635-1488-A40E-3587111F087E}"/>
              </a:ext>
            </a:extLst>
          </p:cNvPr>
          <p:cNvGraphicFramePr/>
          <p:nvPr>
            <p:extLst>
              <p:ext uri="{D42A27DB-BD31-4B8C-83A1-F6EECF244321}">
                <p14:modId xmlns:p14="http://schemas.microsoft.com/office/powerpoint/2010/main" val="2717617595"/>
              </p:ext>
            </p:extLst>
          </p:nvPr>
        </p:nvGraphicFramePr>
        <p:xfrm>
          <a:off x="1570114" y="1652954"/>
          <a:ext cx="6811108" cy="4123958"/>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a:extLst>
              <a:ext uri="{FF2B5EF4-FFF2-40B4-BE49-F238E27FC236}">
                <a16:creationId xmlns:a16="http://schemas.microsoft.com/office/drawing/2014/main" id="{A33F07B9-4BEE-0721-3A5A-97BCAE3039A6}"/>
              </a:ext>
            </a:extLst>
          </p:cNvPr>
          <p:cNvSpPr>
            <a:spLocks noGrp="1"/>
          </p:cNvSpPr>
          <p:nvPr>
            <p:ph type="sldNum" sz="quarter" idx="12"/>
          </p:nvPr>
        </p:nvSpPr>
        <p:spPr/>
        <p:txBody>
          <a:bodyPr/>
          <a:lstStyle/>
          <a:p>
            <a:fld id="{9341ACF8-9F4C-4C71-9C2A-03E8046411BC}" type="slidenum">
              <a:rPr lang="en-US" smtClean="0"/>
              <a:t>3</a:t>
            </a:fld>
            <a:endParaRPr lang="en-US"/>
          </a:p>
        </p:txBody>
      </p:sp>
    </p:spTree>
    <p:extLst>
      <p:ext uri="{BB962C8B-B14F-4D97-AF65-F5344CB8AC3E}">
        <p14:creationId xmlns:p14="http://schemas.microsoft.com/office/powerpoint/2010/main" val="166258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DDA61-69B6-2BF2-1791-D6F8B544BBB7}"/>
              </a:ext>
            </a:extLst>
          </p:cNvPr>
          <p:cNvSpPr>
            <a:spLocks noGrp="1"/>
          </p:cNvSpPr>
          <p:nvPr>
            <p:ph type="title"/>
          </p:nvPr>
        </p:nvSpPr>
        <p:spPr>
          <a:xfrm>
            <a:off x="677334" y="609600"/>
            <a:ext cx="8596668" cy="703385"/>
          </a:xfrm>
        </p:spPr>
        <p:txBody>
          <a:bodyPr>
            <a:noAutofit/>
          </a:bodyPr>
          <a:lstStyle/>
          <a:p>
            <a:r>
              <a:rPr lang="mn-MN" sz="2400" b="1" kern="100" dirty="0">
                <a:solidFill>
                  <a:srgbClr val="0F4761"/>
                </a:solidFill>
                <a:latin typeface="Arial" panose="020B0604020202020204" pitchFamily="34" charset="0"/>
                <a:cs typeface="Times New Roman" panose="02020603050405020304" pitchFamily="18" charset="0"/>
              </a:rPr>
              <a:t>Багцдаа</a:t>
            </a:r>
            <a:r>
              <a:rPr lang="mn-MN" sz="2400" b="1" dirty="0">
                <a:effectLst/>
                <a:latin typeface="Arial" panose="020B0604020202020204" pitchFamily="34" charset="0"/>
                <a:ea typeface="Aptos" panose="020B0004020202020204" pitchFamily="34" charset="0"/>
              </a:rPr>
              <a:t> </a:t>
            </a:r>
            <a:r>
              <a:rPr lang="mn-MN" sz="2400" b="1" kern="100" dirty="0">
                <a:solidFill>
                  <a:srgbClr val="0F4761"/>
                </a:solidFill>
                <a:latin typeface="Arial" panose="020B0604020202020204" pitchFamily="34" charset="0"/>
                <a:cs typeface="Times New Roman" panose="02020603050405020304" pitchFamily="18" charset="0"/>
              </a:rPr>
              <a:t>хамгийн олон шилжих барилга байгууламж бүхий ТЕЗ</a:t>
            </a:r>
            <a:endParaRPr lang="en-US" sz="2400" b="1" kern="100" dirty="0">
              <a:solidFill>
                <a:srgbClr val="0F4761"/>
              </a:solidFill>
              <a:latin typeface="Arial" panose="020B0604020202020204" pitchFamily="34"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9962225A-D9C4-AD9B-C0AF-EDBB974FB4BB}"/>
              </a:ext>
            </a:extLst>
          </p:cNvPr>
          <p:cNvGraphicFramePr>
            <a:graphicFrameLocks noGrp="1"/>
          </p:cNvGraphicFramePr>
          <p:nvPr>
            <p:extLst>
              <p:ext uri="{D42A27DB-BD31-4B8C-83A1-F6EECF244321}">
                <p14:modId xmlns:p14="http://schemas.microsoft.com/office/powerpoint/2010/main" val="475715642"/>
              </p:ext>
            </p:extLst>
          </p:nvPr>
        </p:nvGraphicFramePr>
        <p:xfrm>
          <a:off x="1356822" y="1705260"/>
          <a:ext cx="7917180" cy="3447479"/>
        </p:xfrm>
        <a:graphic>
          <a:graphicData uri="http://schemas.openxmlformats.org/drawingml/2006/table">
            <a:tbl>
              <a:tblPr firstRow="1" firstCol="1" bandRow="1">
                <a:tableStyleId>{5C22544A-7EE6-4342-B048-85BDC9FD1C3A}</a:tableStyleId>
              </a:tblPr>
              <a:tblGrid>
                <a:gridCol w="3958590">
                  <a:extLst>
                    <a:ext uri="{9D8B030D-6E8A-4147-A177-3AD203B41FA5}">
                      <a16:colId xmlns:a16="http://schemas.microsoft.com/office/drawing/2014/main" val="1145914232"/>
                    </a:ext>
                  </a:extLst>
                </a:gridCol>
                <a:gridCol w="3958590">
                  <a:extLst>
                    <a:ext uri="{9D8B030D-6E8A-4147-A177-3AD203B41FA5}">
                      <a16:colId xmlns:a16="http://schemas.microsoft.com/office/drawing/2014/main" val="4201671268"/>
                    </a:ext>
                  </a:extLst>
                </a:gridCol>
              </a:tblGrid>
              <a:tr h="715095">
                <a:tc>
                  <a:txBody>
                    <a:bodyPr/>
                    <a:lstStyle/>
                    <a:p>
                      <a:pPr marL="0" marR="0">
                        <a:lnSpc>
                          <a:spcPct val="107000"/>
                        </a:lnSpc>
                        <a:spcBef>
                          <a:spcPts val="0"/>
                        </a:spcBef>
                        <a:spcAft>
                          <a:spcPts val="0"/>
                        </a:spcAft>
                      </a:pPr>
                      <a:r>
                        <a:rPr lang="mn-MN" sz="2000" kern="100">
                          <a:effectLst/>
                        </a:rPr>
                        <a:t>ТЕЗ</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Төсөл, арга хэмжээний тоо (нийт шилжиж буй барилга байгууламжид эзлэх хувь)</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1880692"/>
                  </a:ext>
                </a:extLst>
              </a:tr>
              <a:tr h="350908">
                <a:tc>
                  <a:txBody>
                    <a:bodyPr/>
                    <a:lstStyle/>
                    <a:p>
                      <a:pPr marL="0" marR="0">
                        <a:lnSpc>
                          <a:spcPct val="107000"/>
                        </a:lnSpc>
                        <a:spcBef>
                          <a:spcPts val="0"/>
                        </a:spcBef>
                        <a:spcAft>
                          <a:spcPts val="0"/>
                        </a:spcAft>
                      </a:pPr>
                      <a:r>
                        <a:rPr lang="mn-MN" sz="2000" kern="100">
                          <a:effectLst/>
                        </a:rPr>
                        <a:t>Боловсролын сайд</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190 (37.2%)</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07867791"/>
                  </a:ext>
                </a:extLst>
              </a:tr>
              <a:tr h="350908">
                <a:tc>
                  <a:txBody>
                    <a:bodyPr/>
                    <a:lstStyle/>
                    <a:p>
                      <a:pPr marL="0" marR="0">
                        <a:lnSpc>
                          <a:spcPct val="107000"/>
                        </a:lnSpc>
                        <a:spcBef>
                          <a:spcPts val="0"/>
                        </a:spcBef>
                        <a:spcAft>
                          <a:spcPts val="0"/>
                        </a:spcAft>
                      </a:pPr>
                      <a:r>
                        <a:rPr lang="mn-MN" sz="2000" kern="100">
                          <a:effectLst/>
                        </a:rPr>
                        <a:t>Зам, тээврийн сайд</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87 (17.0%)</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61944038"/>
                  </a:ext>
                </a:extLst>
              </a:tr>
              <a:tr h="715095">
                <a:tc>
                  <a:txBody>
                    <a:bodyPr/>
                    <a:lstStyle/>
                    <a:p>
                      <a:pPr marL="0" marR="0">
                        <a:lnSpc>
                          <a:spcPct val="107000"/>
                        </a:lnSpc>
                        <a:spcBef>
                          <a:spcPts val="0"/>
                        </a:spcBef>
                        <a:spcAft>
                          <a:spcPts val="0"/>
                        </a:spcAft>
                      </a:pPr>
                      <a:r>
                        <a:rPr lang="mn-MN" sz="2000" kern="100" dirty="0">
                          <a:effectLst/>
                        </a:rPr>
                        <a:t>Соёл, спорт, аялал жуулчлал, залуучуудын сайд</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50 (9.8%)</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0487107"/>
                  </a:ext>
                </a:extLst>
              </a:tr>
              <a:tr h="715095">
                <a:tc>
                  <a:txBody>
                    <a:bodyPr/>
                    <a:lstStyle/>
                    <a:p>
                      <a:pPr marL="0" marR="0">
                        <a:lnSpc>
                          <a:spcPct val="107000"/>
                        </a:lnSpc>
                        <a:spcBef>
                          <a:spcPts val="0"/>
                        </a:spcBef>
                        <a:spcAft>
                          <a:spcPts val="0"/>
                        </a:spcAft>
                      </a:pPr>
                      <a:r>
                        <a:rPr lang="mn-MN" sz="2000" kern="100">
                          <a:effectLst/>
                        </a:rPr>
                        <a:t>Хот байгуулалт, барилга, орон сууцжуулалтын сайд</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a:effectLst/>
                        </a:rPr>
                        <a:t>46 (9.0%)</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3205075"/>
                  </a:ext>
                </a:extLst>
              </a:tr>
              <a:tr h="350908">
                <a:tc>
                  <a:txBody>
                    <a:bodyPr/>
                    <a:lstStyle/>
                    <a:p>
                      <a:pPr marL="0" marR="0">
                        <a:lnSpc>
                          <a:spcPct val="107000"/>
                        </a:lnSpc>
                        <a:spcBef>
                          <a:spcPts val="0"/>
                        </a:spcBef>
                        <a:spcAft>
                          <a:spcPts val="0"/>
                        </a:spcAft>
                      </a:pPr>
                      <a:r>
                        <a:rPr lang="mn-MN" sz="2000" kern="100">
                          <a:effectLst/>
                        </a:rPr>
                        <a:t>Эрүүл мэндийн сайд</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mn-MN" sz="2000" kern="100" dirty="0">
                          <a:effectLst/>
                        </a:rPr>
                        <a:t>31 (6.1%)</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6638741"/>
                  </a:ext>
                </a:extLst>
              </a:tr>
            </a:tbl>
          </a:graphicData>
        </a:graphic>
      </p:graphicFrame>
      <p:sp>
        <p:nvSpPr>
          <p:cNvPr id="4" name="Slide Number Placeholder 3">
            <a:extLst>
              <a:ext uri="{FF2B5EF4-FFF2-40B4-BE49-F238E27FC236}">
                <a16:creationId xmlns:a16="http://schemas.microsoft.com/office/drawing/2014/main" id="{50B5457A-4860-EAD0-CE66-CB913CB58765}"/>
              </a:ext>
            </a:extLst>
          </p:cNvPr>
          <p:cNvSpPr>
            <a:spLocks noGrp="1"/>
          </p:cNvSpPr>
          <p:nvPr>
            <p:ph type="sldNum" sz="quarter" idx="12"/>
          </p:nvPr>
        </p:nvSpPr>
        <p:spPr/>
        <p:txBody>
          <a:bodyPr/>
          <a:lstStyle/>
          <a:p>
            <a:fld id="{9341ACF8-9F4C-4C71-9C2A-03E8046411BC}" type="slidenum">
              <a:rPr lang="en-US" smtClean="0"/>
              <a:t>4</a:t>
            </a:fld>
            <a:endParaRPr lang="en-US"/>
          </a:p>
        </p:txBody>
      </p:sp>
    </p:spTree>
    <p:extLst>
      <p:ext uri="{BB962C8B-B14F-4D97-AF65-F5344CB8AC3E}">
        <p14:creationId xmlns:p14="http://schemas.microsoft.com/office/powerpoint/2010/main" val="43166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50227-E0E6-FABC-AFA2-D80393438F63}"/>
              </a:ext>
            </a:extLst>
          </p:cNvPr>
          <p:cNvSpPr>
            <a:spLocks noGrp="1"/>
          </p:cNvSpPr>
          <p:nvPr>
            <p:ph type="title"/>
          </p:nvPr>
        </p:nvSpPr>
        <p:spPr>
          <a:xfrm>
            <a:off x="677334" y="609600"/>
            <a:ext cx="8596668" cy="867508"/>
          </a:xfrm>
        </p:spPr>
        <p:txBody>
          <a:bodyPr>
            <a:noAutofit/>
          </a:bodyPr>
          <a:lstStyle/>
          <a:p>
            <a:r>
              <a:rPr lang="mn-MN" sz="2400" b="1" kern="100" dirty="0">
                <a:solidFill>
                  <a:srgbClr val="0F4761"/>
                </a:solidFill>
                <a:latin typeface="Arial" panose="020B0604020202020204" pitchFamily="34" charset="0"/>
                <a:cs typeface="Arial" panose="020B0604020202020204" pitchFamily="34" charset="0"/>
              </a:rPr>
              <a:t>2025 оны төсвийн төсөлд туссан хөрөнгө оруулалтын шилжих төслийн тоо (эхэлсэн оноор)</a:t>
            </a:r>
            <a:br>
              <a:rPr lang="en-US" sz="2400" kern="100" dirty="0">
                <a:effectLst/>
                <a:latin typeface="Arial" panose="020B0604020202020204" pitchFamily="34" charset="0"/>
                <a:ea typeface="Aptos" panose="020B00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graphicFrame>
        <p:nvGraphicFramePr>
          <p:cNvPr id="3" name="Chart 2">
            <a:extLst>
              <a:ext uri="{FF2B5EF4-FFF2-40B4-BE49-F238E27FC236}">
                <a16:creationId xmlns:a16="http://schemas.microsoft.com/office/drawing/2014/main" id="{461E310E-F993-B936-49DF-44CCC32D87D0}"/>
              </a:ext>
            </a:extLst>
          </p:cNvPr>
          <p:cNvGraphicFramePr/>
          <p:nvPr>
            <p:extLst>
              <p:ext uri="{D42A27DB-BD31-4B8C-83A1-F6EECF244321}">
                <p14:modId xmlns:p14="http://schemas.microsoft.com/office/powerpoint/2010/main" val="669558682"/>
              </p:ext>
            </p:extLst>
          </p:nvPr>
        </p:nvGraphicFramePr>
        <p:xfrm>
          <a:off x="1342430" y="1758463"/>
          <a:ext cx="7266476" cy="4385529"/>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CA4F253D-5FD2-4CAD-AC43-0504D3B8FE6E}"/>
              </a:ext>
            </a:extLst>
          </p:cNvPr>
          <p:cNvSpPr>
            <a:spLocks noGrp="1"/>
          </p:cNvSpPr>
          <p:nvPr>
            <p:ph type="sldNum" sz="quarter" idx="12"/>
          </p:nvPr>
        </p:nvSpPr>
        <p:spPr/>
        <p:txBody>
          <a:bodyPr/>
          <a:lstStyle/>
          <a:p>
            <a:fld id="{9341ACF8-9F4C-4C71-9C2A-03E8046411BC}" type="slidenum">
              <a:rPr lang="en-US" smtClean="0"/>
              <a:t>5</a:t>
            </a:fld>
            <a:endParaRPr lang="en-US"/>
          </a:p>
        </p:txBody>
      </p:sp>
    </p:spTree>
    <p:extLst>
      <p:ext uri="{BB962C8B-B14F-4D97-AF65-F5344CB8AC3E}">
        <p14:creationId xmlns:p14="http://schemas.microsoft.com/office/powerpoint/2010/main" val="3053819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2CDBF-7695-E147-D299-4A067CA4C5EE}"/>
              </a:ext>
            </a:extLst>
          </p:cNvPr>
          <p:cNvSpPr>
            <a:spLocks noGrp="1"/>
          </p:cNvSpPr>
          <p:nvPr>
            <p:ph type="title"/>
          </p:nvPr>
        </p:nvSpPr>
        <p:spPr>
          <a:xfrm>
            <a:off x="677334" y="609600"/>
            <a:ext cx="8596668" cy="832338"/>
          </a:xfrm>
        </p:spPr>
        <p:txBody>
          <a:bodyPr/>
          <a:lstStyle/>
          <a:p>
            <a:r>
              <a:rPr lang="mn-MN" sz="2400" b="1" kern="100" dirty="0">
                <a:solidFill>
                  <a:srgbClr val="0F4761"/>
                </a:solidFill>
                <a:latin typeface="Arial" panose="020B0604020202020204" pitchFamily="34" charset="0"/>
                <a:cs typeface="Arial" panose="020B0604020202020204" pitchFamily="34" charset="0"/>
              </a:rPr>
              <a:t>2011 онд эхэлсэн төсөл, арга хэмжээ, ТЕЗ</a:t>
            </a:r>
            <a:endParaRPr lang="en-US" sz="2400" b="1" kern="100" dirty="0">
              <a:solidFill>
                <a:srgbClr val="0F476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F2277B4-7700-EC78-8324-049D5922369C}"/>
              </a:ext>
            </a:extLst>
          </p:cNvPr>
          <p:cNvSpPr>
            <a:spLocks noGrp="1"/>
          </p:cNvSpPr>
          <p:nvPr>
            <p:ph idx="1"/>
          </p:nvPr>
        </p:nvSpPr>
        <p:spPr>
          <a:xfrm>
            <a:off x="677334" y="1488613"/>
            <a:ext cx="8596668" cy="3880773"/>
          </a:xfrm>
        </p:spPr>
        <p:txBody>
          <a:bodyPr>
            <a:normAutofit/>
          </a:bodyPr>
          <a:lstStyle/>
          <a:p>
            <a:pPr marL="342900" marR="0" lvl="0" indent="-342900" algn="just">
              <a:lnSpc>
                <a:spcPct val="107000"/>
              </a:lnSpc>
              <a:spcBef>
                <a:spcPts val="0"/>
              </a:spcBef>
              <a:spcAft>
                <a:spcPts val="0"/>
              </a:spcAft>
              <a:buFont typeface="+mj-lt"/>
              <a:buAutoNum type="arabicPeriod"/>
            </a:pPr>
            <a:r>
              <a:rPr lang="mn-MN" sz="2000" kern="100" dirty="0">
                <a:effectLst/>
                <a:latin typeface="Arial" panose="020B0604020202020204" pitchFamily="34" charset="0"/>
                <a:ea typeface="Aptos" panose="020B0004020202020204" pitchFamily="34" charset="0"/>
                <a:cs typeface="Times New Roman" panose="02020603050405020304" pitchFamily="18" charset="0"/>
              </a:rPr>
              <a:t>"Төв халх" дуулалт жүжгийн театр /Дундговь, Сайнцагаан сум/-Соёл, спорт, аялал жуулчлал, залуучуудын сайд</a:t>
            </a:r>
          </a:p>
          <a:p>
            <a:pPr marL="342900" marR="0" lvl="0" indent="-342900" algn="just">
              <a:lnSpc>
                <a:spcPct val="107000"/>
              </a:lnSpc>
              <a:spcBef>
                <a:spcPts val="0"/>
              </a:spcBef>
              <a:spcAft>
                <a:spcPts val="0"/>
              </a:spcAft>
              <a:buFont typeface="+mj-lt"/>
              <a:buAutoNum type="arabicPeriod"/>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gn="just">
              <a:lnSpc>
                <a:spcPct val="107000"/>
              </a:lnSpc>
              <a:spcBef>
                <a:spcPts val="0"/>
              </a:spcBef>
              <a:spcAft>
                <a:spcPts val="800"/>
              </a:spcAft>
              <a:buFont typeface="+mj-lt"/>
              <a:buAutoNum type="arabicPeriod"/>
            </a:pPr>
            <a:r>
              <a:rPr lang="mn-MN" sz="2000" kern="100" dirty="0">
                <a:effectLst/>
                <a:latin typeface="Arial" panose="020B0604020202020204" pitchFamily="34" charset="0"/>
                <a:ea typeface="Aptos" panose="020B0004020202020204" pitchFamily="34" charset="0"/>
                <a:cs typeface="Times New Roman" panose="02020603050405020304" pitchFamily="18" charset="0"/>
              </a:rPr>
              <a:t>Барилга байгууламжийн хийц бүтээцийн газар хөдлөл, сорил шинжилгээний төв лабораторийн барилга /Улаанбаатар, Сонгинохайрхан дүүрэг/-Хот байгуулалт, барилга, орон сууцжуулалтын сайд</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815EA72-BCD6-683B-7681-4FC781EFDE2D}"/>
              </a:ext>
            </a:extLst>
          </p:cNvPr>
          <p:cNvSpPr>
            <a:spLocks noGrp="1"/>
          </p:cNvSpPr>
          <p:nvPr>
            <p:ph type="sldNum" sz="quarter" idx="12"/>
          </p:nvPr>
        </p:nvSpPr>
        <p:spPr/>
        <p:txBody>
          <a:bodyPr/>
          <a:lstStyle/>
          <a:p>
            <a:fld id="{9341ACF8-9F4C-4C71-9C2A-03E8046411BC}" type="slidenum">
              <a:rPr lang="en-US" smtClean="0"/>
              <a:t>6</a:t>
            </a:fld>
            <a:endParaRPr lang="en-US"/>
          </a:p>
        </p:txBody>
      </p:sp>
    </p:spTree>
    <p:extLst>
      <p:ext uri="{BB962C8B-B14F-4D97-AF65-F5344CB8AC3E}">
        <p14:creationId xmlns:p14="http://schemas.microsoft.com/office/powerpoint/2010/main" val="3772602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F731F-F6E2-87E0-76D3-7DC95E4C025C}"/>
              </a:ext>
            </a:extLst>
          </p:cNvPr>
          <p:cNvSpPr>
            <a:spLocks noGrp="1"/>
          </p:cNvSpPr>
          <p:nvPr>
            <p:ph type="title"/>
          </p:nvPr>
        </p:nvSpPr>
        <p:spPr>
          <a:xfrm>
            <a:off x="677334" y="609600"/>
            <a:ext cx="8596668" cy="984738"/>
          </a:xfrm>
        </p:spPr>
        <p:txBody>
          <a:bodyPr/>
          <a:lstStyle/>
          <a:p>
            <a:r>
              <a:rPr lang="mn-MN" sz="2400" b="1" kern="100" dirty="0">
                <a:solidFill>
                  <a:srgbClr val="0F4761"/>
                </a:solidFill>
                <a:latin typeface="Arial" panose="020B0604020202020204" pitchFamily="34" charset="0"/>
                <a:cs typeface="Arial" panose="020B0604020202020204" pitchFamily="34" charset="0"/>
              </a:rPr>
              <a:t>2012 онд эхэлсэн төсөл, арга хэмжээ, ТЕЗ</a:t>
            </a:r>
            <a:endParaRPr lang="en-US" sz="2400" b="1" kern="100" dirty="0">
              <a:solidFill>
                <a:srgbClr val="0F476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E08980A-484E-2BC2-04B6-C798E14E1F44}"/>
              </a:ext>
            </a:extLst>
          </p:cNvPr>
          <p:cNvSpPr>
            <a:spLocks noGrp="1"/>
          </p:cNvSpPr>
          <p:nvPr>
            <p:ph idx="1"/>
          </p:nvPr>
        </p:nvSpPr>
        <p:spPr>
          <a:xfrm>
            <a:off x="677334" y="1594338"/>
            <a:ext cx="8596668" cy="3880773"/>
          </a:xfrm>
        </p:spPr>
        <p:txBody>
          <a:bodyPr>
            <a:normAutofit/>
          </a:bodyPr>
          <a:lstStyle/>
          <a:p>
            <a:pPr marL="342900" indent="-342900">
              <a:buFont typeface="+mj-lt"/>
              <a:buAutoNum type="arabicPeriod"/>
            </a:pPr>
            <a:r>
              <a:rPr lang="mn-MN" sz="2000" kern="100" dirty="0">
                <a:effectLst/>
                <a:latin typeface="Arial" panose="020B0604020202020204" pitchFamily="34" charset="0"/>
                <a:ea typeface="Aptos" panose="020B0004020202020204" pitchFamily="34" charset="0"/>
                <a:cs typeface="Times New Roman" panose="02020603050405020304" pitchFamily="18" charset="0"/>
              </a:rPr>
              <a:t>Шинжлэх ухааны судалгааны лаборатори, спорт танхимын барилга /Улаанбаатар, Баянзүрх дүүрэг, 13 дугаар хороо/-Эдийн засаг, хөгжлийн сайд</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3596EA9-153E-3F49-518D-53A6B62F82B5}"/>
              </a:ext>
            </a:extLst>
          </p:cNvPr>
          <p:cNvSpPr>
            <a:spLocks noGrp="1"/>
          </p:cNvSpPr>
          <p:nvPr>
            <p:ph type="sldNum" sz="quarter" idx="12"/>
          </p:nvPr>
        </p:nvSpPr>
        <p:spPr/>
        <p:txBody>
          <a:bodyPr/>
          <a:lstStyle/>
          <a:p>
            <a:fld id="{9341ACF8-9F4C-4C71-9C2A-03E8046411BC}" type="slidenum">
              <a:rPr lang="en-US" smtClean="0"/>
              <a:t>7</a:t>
            </a:fld>
            <a:endParaRPr lang="en-US"/>
          </a:p>
        </p:txBody>
      </p:sp>
    </p:spTree>
    <p:extLst>
      <p:ext uri="{BB962C8B-B14F-4D97-AF65-F5344CB8AC3E}">
        <p14:creationId xmlns:p14="http://schemas.microsoft.com/office/powerpoint/2010/main" val="1927584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34FCF-3FBB-966D-0EEA-6E1066282226}"/>
              </a:ext>
            </a:extLst>
          </p:cNvPr>
          <p:cNvSpPr>
            <a:spLocks noGrp="1"/>
          </p:cNvSpPr>
          <p:nvPr>
            <p:ph type="title"/>
          </p:nvPr>
        </p:nvSpPr>
        <p:spPr>
          <a:xfrm>
            <a:off x="677334" y="609600"/>
            <a:ext cx="8596668" cy="797169"/>
          </a:xfrm>
        </p:spPr>
        <p:txBody>
          <a:bodyPr/>
          <a:lstStyle/>
          <a:p>
            <a:r>
              <a:rPr lang="mn-MN" sz="2400" b="1" kern="100" dirty="0">
                <a:solidFill>
                  <a:srgbClr val="0F4761"/>
                </a:solidFill>
                <a:latin typeface="Arial" panose="020B0604020202020204" pitchFamily="34" charset="0"/>
                <a:cs typeface="Arial" panose="020B0604020202020204" pitchFamily="34" charset="0"/>
              </a:rPr>
              <a:t>2013 онд эхэлсэн төсөл, арга хэмжээ, ТЕЗ</a:t>
            </a:r>
            <a:endParaRPr lang="en-US" sz="2400" b="1" kern="100" dirty="0">
              <a:solidFill>
                <a:srgbClr val="0F476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EFF50BD-BD0E-F836-29AB-07FB6BAE3403}"/>
              </a:ext>
            </a:extLst>
          </p:cNvPr>
          <p:cNvSpPr>
            <a:spLocks noGrp="1"/>
          </p:cNvSpPr>
          <p:nvPr>
            <p:ph idx="1"/>
          </p:nvPr>
        </p:nvSpPr>
        <p:spPr>
          <a:xfrm>
            <a:off x="677334" y="1488613"/>
            <a:ext cx="8596668" cy="3880773"/>
          </a:xfrm>
        </p:spPr>
        <p:txBody>
          <a:bodyPr>
            <a:normAutofit/>
          </a:bodyPr>
          <a:lstStyle/>
          <a:p>
            <a:pPr marL="342900" marR="0" lvl="0" indent="-342900" algn="just">
              <a:lnSpc>
                <a:spcPct val="107000"/>
              </a:lnSpc>
              <a:spcBef>
                <a:spcPts val="0"/>
              </a:spcBef>
              <a:spcAft>
                <a:spcPts val="0"/>
              </a:spcAft>
              <a:buFont typeface="+mj-lt"/>
              <a:buAutoNum type="arabicPeriod"/>
            </a:pPr>
            <a:r>
              <a:rPr lang="mn-MN" sz="2000" kern="100" dirty="0">
                <a:effectLst/>
                <a:latin typeface="Arial" panose="020B0604020202020204" pitchFamily="34" charset="0"/>
                <a:ea typeface="Aptos" panose="020B0004020202020204" pitchFamily="34" charset="0"/>
                <a:cs typeface="Times New Roman" panose="02020603050405020304" pitchFamily="18" charset="0"/>
              </a:rPr>
              <a:t>Гэр хорооллын дахин төлөвлөлт, инженерийн дэд бүтэц /Улаанбаатар, Сонгинохайрхан дүүрэг/-Хот байгуулалт, барилга, орон сууцжуулалтын сайд</a:t>
            </a:r>
          </a:p>
          <a:p>
            <a:pPr marL="342900" marR="0" lvl="0" indent="-342900" algn="just">
              <a:lnSpc>
                <a:spcPct val="107000"/>
              </a:lnSpc>
              <a:spcBef>
                <a:spcPts val="0"/>
              </a:spcBef>
              <a:spcAft>
                <a:spcPts val="0"/>
              </a:spcAft>
              <a:buFont typeface="+mj-lt"/>
              <a:buAutoNum type="arabicPeriod"/>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gn="just">
              <a:lnSpc>
                <a:spcPct val="107000"/>
              </a:lnSpc>
              <a:spcBef>
                <a:spcPts val="0"/>
              </a:spcBef>
              <a:spcAft>
                <a:spcPts val="800"/>
              </a:spcAft>
              <a:buFont typeface="+mj-lt"/>
              <a:buAutoNum type="arabicPeriod"/>
            </a:pPr>
            <a:r>
              <a:rPr lang="mn-MN" sz="2000" kern="100" dirty="0">
                <a:effectLst/>
                <a:latin typeface="Arial" panose="020B0604020202020204" pitchFamily="34" charset="0"/>
                <a:ea typeface="Aptos" panose="020B0004020202020204" pitchFamily="34" charset="0"/>
                <a:cs typeface="Times New Roman" panose="02020603050405020304" pitchFamily="18" charset="0"/>
              </a:rPr>
              <a:t>Дүүргүүдийн шүүхийн нэгдсэн байр /Улаанбаатар, Хан-Уул дүүрэг/-Шүүхийн ерөнхий зөвлөлийн дарга</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EF33E5D-67A7-C2E2-7E43-A0932D0BC48C}"/>
              </a:ext>
            </a:extLst>
          </p:cNvPr>
          <p:cNvSpPr>
            <a:spLocks noGrp="1"/>
          </p:cNvSpPr>
          <p:nvPr>
            <p:ph type="sldNum" sz="quarter" idx="12"/>
          </p:nvPr>
        </p:nvSpPr>
        <p:spPr/>
        <p:txBody>
          <a:bodyPr/>
          <a:lstStyle/>
          <a:p>
            <a:fld id="{9341ACF8-9F4C-4C71-9C2A-03E8046411BC}" type="slidenum">
              <a:rPr lang="en-US" smtClean="0"/>
              <a:t>8</a:t>
            </a:fld>
            <a:endParaRPr lang="en-US"/>
          </a:p>
        </p:txBody>
      </p:sp>
    </p:spTree>
    <p:extLst>
      <p:ext uri="{BB962C8B-B14F-4D97-AF65-F5344CB8AC3E}">
        <p14:creationId xmlns:p14="http://schemas.microsoft.com/office/powerpoint/2010/main" val="1126229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304AA8-C542-D809-2BA8-6D0C8F21D408}"/>
              </a:ext>
            </a:extLst>
          </p:cNvPr>
          <p:cNvSpPr>
            <a:spLocks noGrp="1"/>
          </p:cNvSpPr>
          <p:nvPr>
            <p:ph type="title"/>
          </p:nvPr>
        </p:nvSpPr>
        <p:spPr/>
        <p:txBody>
          <a:bodyPr>
            <a:normAutofit/>
          </a:bodyPr>
          <a:lstStyle/>
          <a:p>
            <a:r>
              <a:rPr lang="mn-MN" sz="2800" b="1" kern="100" dirty="0">
                <a:solidFill>
                  <a:srgbClr val="0F4761"/>
                </a:solidFill>
                <a:effectLst/>
                <a:latin typeface="Arial" panose="020B0604020202020204" pitchFamily="34" charset="0"/>
                <a:ea typeface="Times New Roman" panose="02020603050405020304" pitchFamily="18" charset="0"/>
                <a:cs typeface="Times New Roman" panose="02020603050405020304" pitchFamily="18" charset="0"/>
              </a:rPr>
              <a:t>Хөрөнгө оруулалтын шилжих төсөл, арга хэмжээний төсөвт өртгийн өөрчлөлт</a:t>
            </a:r>
            <a:endParaRPr lang="en-US" sz="5400" dirty="0"/>
          </a:p>
        </p:txBody>
      </p:sp>
      <p:sp>
        <p:nvSpPr>
          <p:cNvPr id="5" name="Text Placeholder 4">
            <a:extLst>
              <a:ext uri="{FF2B5EF4-FFF2-40B4-BE49-F238E27FC236}">
                <a16:creationId xmlns:a16="http://schemas.microsoft.com/office/drawing/2014/main" id="{CD4E08BB-1F32-935B-7569-276745253E62}"/>
              </a:ext>
            </a:extLst>
          </p:cNvPr>
          <p:cNvSpPr>
            <a:spLocks noGrp="1"/>
          </p:cNvSpPr>
          <p:nvPr>
            <p:ph type="body" idx="1"/>
          </p:nvPr>
        </p:nvSpPr>
        <p:spPr/>
        <p:txBody>
          <a:bodyPr/>
          <a:lstStyle/>
          <a:p>
            <a:endParaRPr lang="en-US"/>
          </a:p>
        </p:txBody>
      </p:sp>
      <p:sp>
        <p:nvSpPr>
          <p:cNvPr id="6" name="Slide Number Placeholder 5">
            <a:extLst>
              <a:ext uri="{FF2B5EF4-FFF2-40B4-BE49-F238E27FC236}">
                <a16:creationId xmlns:a16="http://schemas.microsoft.com/office/drawing/2014/main" id="{63CB1A6B-B378-5C8F-5655-0157F7D2EEBB}"/>
              </a:ext>
            </a:extLst>
          </p:cNvPr>
          <p:cNvSpPr>
            <a:spLocks noGrp="1"/>
          </p:cNvSpPr>
          <p:nvPr>
            <p:ph type="sldNum" sz="quarter" idx="12"/>
          </p:nvPr>
        </p:nvSpPr>
        <p:spPr/>
        <p:txBody>
          <a:bodyPr/>
          <a:lstStyle/>
          <a:p>
            <a:fld id="{9341ACF8-9F4C-4C71-9C2A-03E8046411BC}" type="slidenum">
              <a:rPr lang="en-US" smtClean="0"/>
              <a:t>9</a:t>
            </a:fld>
            <a:endParaRPr lang="en-US"/>
          </a:p>
        </p:txBody>
      </p:sp>
    </p:spTree>
    <p:extLst>
      <p:ext uri="{BB962C8B-B14F-4D97-AF65-F5344CB8AC3E}">
        <p14:creationId xmlns:p14="http://schemas.microsoft.com/office/powerpoint/2010/main" val="370710348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25</TotalTime>
  <Words>2043</Words>
  <Application>Microsoft Office PowerPoint</Application>
  <PresentationFormat>Widescreen</PresentationFormat>
  <Paragraphs>358</Paragraphs>
  <Slides>29</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Aptos</vt:lpstr>
      <vt:lpstr>Aptos Display</vt:lpstr>
      <vt:lpstr>Arial</vt:lpstr>
      <vt:lpstr>Calibri</vt:lpstr>
      <vt:lpstr>Trebuchet MS</vt:lpstr>
      <vt:lpstr>Wingdings 3</vt:lpstr>
      <vt:lpstr>Facet</vt:lpstr>
      <vt:lpstr>МОНГОЛ УЛСЫН 2025 ОНЫ ТӨСВИЙН ТӨСӨЛ: ХӨРӨНГӨ ОРУУЛАЛТЫН ШИЛЖИХ ТӨСЛҮҮДИЙН ДҮН ШИНЖИЛГЭЭ</vt:lpstr>
      <vt:lpstr>Хөрөнгө оруулалтын төсөл, арга хэмжээний төрөл</vt:lpstr>
      <vt:lpstr>2025 онд санхүүжүүлэх хөрөнгө оруулалтын шинэ болон шилжих төслүүдийн тоо </vt:lpstr>
      <vt:lpstr>Багцдаа хамгийн олон шилжих барилга байгууламж бүхий ТЕЗ</vt:lpstr>
      <vt:lpstr>2025 оны төсвийн төсөлд туссан хөрөнгө оруулалтын шилжих төслийн тоо (эхэлсэн оноор) </vt:lpstr>
      <vt:lpstr>2011 онд эхэлсэн төсөл, арга хэмжээ, ТЕЗ</vt:lpstr>
      <vt:lpstr>2012 онд эхэлсэн төсөл, арга хэмжээ, ТЕЗ</vt:lpstr>
      <vt:lpstr>2013 онд эхэлсэн төсөл, арга хэмжээ, ТЕЗ</vt:lpstr>
      <vt:lpstr>Хөрөнгө оруулалтын шилжих төсөл, арга хэмжээний төсөвт өртгийн өөрчлөлт</vt:lpstr>
      <vt:lpstr>2018-2024 онд эхэлсэн хөрөнгө оруулалтын төслүүдийн төсөвт өртгийн өөрчлөлт</vt:lpstr>
      <vt:lpstr>2018 онд эхэлсэн бөгөөд төсөвт өртөг нь хамгийн их нэмэгдсэн төсөл, арга хэмжээ</vt:lpstr>
      <vt:lpstr>2019 онд эхэлсэн бөгөөд төсөвт өртөг нь хамгийн их нэмэгдсэн төсөл, арга хэмжээ</vt:lpstr>
      <vt:lpstr>2020 онд эхэлсэн бөгөөд төсөвт өртөг нь хамгийн их нэмэгдсэн төсөл, арга хэмжээ</vt:lpstr>
      <vt:lpstr>2021 онд эхэлсэн бөгөөд төсөвт өртөг нь хамгийн их нэмэгдсэн төсөл, арга хэмжээ</vt:lpstr>
      <vt:lpstr>2022 онд эхэлсэн бөгөөд төсөвт өртөг нь хамгийн их нэмэгдсэн төсөл, арга хэмжээ</vt:lpstr>
      <vt:lpstr>2023 онд эхэлсэн төсөл, арга хэмжээ</vt:lpstr>
      <vt:lpstr>2024 онд эхэлсэн төсөл, арга хэмжээ</vt:lpstr>
      <vt:lpstr>2024 онд эхэлсэн бөгөөд төсөвт өртөг нь хамгийн их нэмэгдсэн төсөл, арга хэмжээ</vt:lpstr>
      <vt:lpstr>2025 онд шилжсэн төсөл, арга хэмжээний төсөвт өртгийг 2024 онд батлагдсан төсөвт өртөгтэй харьцуулсан харьцуулалт</vt:lpstr>
      <vt:lpstr>2024 онтой харьцуулахад 2025 онд төсөвт өртөг нь мэдэгдэхүйц буурсан төсөл, арга хэмжээ</vt:lpstr>
      <vt:lpstr>2024 онтой харьцуулахад 2025 онд төсөвт өртөг нь мэдэгдэхүйц нэмэгдсэн төсөл, арга хэмжээ</vt:lpstr>
      <vt:lpstr>Ижил хүчин чадалтай төсөл, арга хэмжээний төсөвт өртөг</vt:lpstr>
      <vt:lpstr>Төсөвт өртгийн хэлбэлзэл</vt:lpstr>
      <vt:lpstr>Зарим төсөл, арга хэмжээний судалгаа</vt:lpstr>
      <vt:lpstr>“Төв Халх” дуулалт жүжгийн театрын барилгын төслийн санхүүжилт</vt:lpstr>
      <vt:lpstr>Зарим төсөл, арга хэмжээний судалгаа</vt:lpstr>
      <vt:lpstr>"Говийн ирээдүй" цогцолбор сургуулийн барилгын төслийн санхүүжилт</vt:lpstr>
      <vt:lpstr>Цаашид анхаарах асуудлууд</vt:lpstr>
      <vt:lpstr>Анхаарал хандуулсанд баярлалаа</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Battulga Sergelen</dc:creator>
  <cp:lastModifiedBy>Battulga Sergelen</cp:lastModifiedBy>
  <cp:revision>2</cp:revision>
  <dcterms:created xsi:type="dcterms:W3CDTF">2024-10-06T03:52:59Z</dcterms:created>
  <dcterms:modified xsi:type="dcterms:W3CDTF">2024-10-06T04:20:08Z</dcterms:modified>
</cp:coreProperties>
</file>