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721" r:id="rId2"/>
    <p:sldId id="724" r:id="rId3"/>
    <p:sldId id="695" r:id="rId4"/>
    <p:sldId id="698" r:id="rId5"/>
    <p:sldId id="730" r:id="rId6"/>
    <p:sldId id="734" r:id="rId7"/>
    <p:sldId id="258" r:id="rId8"/>
    <p:sldId id="700" r:id="rId9"/>
    <p:sldId id="709" r:id="rId10"/>
    <p:sldId id="489" r:id="rId11"/>
    <p:sldId id="507" r:id="rId12"/>
    <p:sldId id="728" r:id="rId13"/>
    <p:sldId id="735" r:id="rId14"/>
    <p:sldId id="739" r:id="rId15"/>
    <p:sldId id="736" r:id="rId16"/>
    <p:sldId id="738" r:id="rId17"/>
    <p:sldId id="737" r:id="rId18"/>
    <p:sldId id="740" r:id="rId19"/>
    <p:sldId id="741" r:id="rId20"/>
    <p:sldId id="722" r:id="rId21"/>
  </p:sldIdLst>
  <p:sldSz cx="12192000" cy="6858000"/>
  <p:notesSz cx="7102475" cy="9388475"/>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28"/>
    <a:srgbClr val="00B0F0"/>
    <a:srgbClr val="313096"/>
    <a:srgbClr val="000000"/>
    <a:srgbClr val="E5E566"/>
    <a:srgbClr val="333491"/>
    <a:srgbClr val="FFC90D"/>
    <a:srgbClr val="FB7575"/>
    <a:srgbClr val="FFFFFF"/>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6056" autoAdjust="0"/>
  </p:normalViewPr>
  <p:slideViewPr>
    <p:cSldViewPr snapToGrid="0">
      <p:cViewPr varScale="1">
        <p:scale>
          <a:sx n="111" d="100"/>
          <a:sy n="111" d="100"/>
        </p:scale>
        <p:origin x="30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6500"/>
    </p:cViewPr>
  </p:sorterViewPr>
  <p:notesViewPr>
    <p:cSldViewPr snapToGrid="0">
      <p:cViewPr varScale="1">
        <p:scale>
          <a:sx n="116" d="100"/>
          <a:sy n="116" d="100"/>
        </p:scale>
        <p:origin x="42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EFC15A2-70E0-4178-A8AB-8370F17F31CC}" type="datetimeFigureOut">
              <a:rPr lang="en-US" smtClean="0"/>
              <a:t>10/10/2024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38A2EBF-CE1A-483F-A675-29DE57EE92F3}" type="slidenum">
              <a:rPr lang="en-US" smtClean="0"/>
              <a:t>‹#›</a:t>
            </a:fld>
            <a:endParaRPr lang="en-US"/>
          </a:p>
        </p:txBody>
      </p:sp>
    </p:spTree>
    <p:extLst>
      <p:ext uri="{BB962C8B-B14F-4D97-AF65-F5344CB8AC3E}">
        <p14:creationId xmlns:p14="http://schemas.microsoft.com/office/powerpoint/2010/main" val="404164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N"/>
          </a:p>
        </p:txBody>
      </p:sp>
      <p:sp>
        <p:nvSpPr>
          <p:cNvPr id="4" name="Slide Number Placeholder 3"/>
          <p:cNvSpPr>
            <a:spLocks noGrp="1"/>
          </p:cNvSpPr>
          <p:nvPr>
            <p:ph type="sldNum" sz="quarter" idx="5"/>
          </p:nvPr>
        </p:nvSpPr>
        <p:spPr/>
        <p:txBody>
          <a:bodyPr/>
          <a:lstStyle/>
          <a:p>
            <a:fld id="{638A2EBF-CE1A-483F-A675-29DE57EE92F3}" type="slidenum">
              <a:rPr lang="en-US" smtClean="0"/>
              <a:t>4</a:t>
            </a:fld>
            <a:endParaRPr lang="en-US"/>
          </a:p>
        </p:txBody>
      </p:sp>
    </p:spTree>
    <p:extLst>
      <p:ext uri="{BB962C8B-B14F-4D97-AF65-F5344CB8AC3E}">
        <p14:creationId xmlns:p14="http://schemas.microsoft.com/office/powerpoint/2010/main" val="71167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A2EBF-CE1A-483F-A675-29DE57EE92F3}" type="slidenum">
              <a:rPr lang="en-US" smtClean="0"/>
              <a:t>6</a:t>
            </a:fld>
            <a:endParaRPr lang="en-US"/>
          </a:p>
        </p:txBody>
      </p:sp>
    </p:spTree>
    <p:extLst>
      <p:ext uri="{BB962C8B-B14F-4D97-AF65-F5344CB8AC3E}">
        <p14:creationId xmlns:p14="http://schemas.microsoft.com/office/powerpoint/2010/main" val="308745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A2EBF-CE1A-483F-A675-29DE57EE92F3}" type="slidenum">
              <a:rPr lang="en-US" smtClean="0"/>
              <a:t>12</a:t>
            </a:fld>
            <a:endParaRPr lang="en-US"/>
          </a:p>
        </p:txBody>
      </p:sp>
    </p:spTree>
    <p:extLst>
      <p:ext uri="{BB962C8B-B14F-4D97-AF65-F5344CB8AC3E}">
        <p14:creationId xmlns:p14="http://schemas.microsoft.com/office/powerpoint/2010/main" val="23447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n-M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n-MN"/>
          </a:p>
        </p:txBody>
      </p:sp>
      <p:sp>
        <p:nvSpPr>
          <p:cNvPr id="4" name="Date Placeholder 3"/>
          <p:cNvSpPr>
            <a:spLocks noGrp="1"/>
          </p:cNvSpPr>
          <p:nvPr>
            <p:ph type="dt" sz="half" idx="10"/>
          </p:nvPr>
        </p:nvSpPr>
        <p:spPr/>
        <p:txBody>
          <a:bodyPr/>
          <a:lstStyle/>
          <a:p>
            <a:fld id="{9BCA82C6-EC53-4137-AA3C-CA62A2F7DE5B}" type="datetimeFigureOut">
              <a:rPr lang="mn-MN" smtClean="0"/>
              <a:t>2024.10.10</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950631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9BCA82C6-EC53-4137-AA3C-CA62A2F7DE5B}" type="datetimeFigureOut">
              <a:rPr lang="mn-MN" smtClean="0"/>
              <a:t>2024.10.10</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10491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n-M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9BCA82C6-EC53-4137-AA3C-CA62A2F7DE5B}" type="datetimeFigureOut">
              <a:rPr lang="mn-MN" smtClean="0"/>
              <a:t>2024.10.10</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367260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68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10"/>
          </p:nvPr>
        </p:nvSpPr>
        <p:spPr/>
        <p:txBody>
          <a:bodyPr/>
          <a:lstStyle/>
          <a:p>
            <a:fld id="{9BCA82C6-EC53-4137-AA3C-CA62A2F7DE5B}" type="datetimeFigureOut">
              <a:rPr lang="mn-MN" smtClean="0"/>
              <a:t>2024.10.10</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3445412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n-M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CA82C6-EC53-4137-AA3C-CA62A2F7DE5B}" type="datetimeFigureOut">
              <a:rPr lang="mn-MN" smtClean="0"/>
              <a:t>2024.10.10</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8735651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p:cNvSpPr>
            <a:spLocks noGrp="1"/>
          </p:cNvSpPr>
          <p:nvPr>
            <p:ph type="dt" sz="half" idx="10"/>
          </p:nvPr>
        </p:nvSpPr>
        <p:spPr/>
        <p:txBody>
          <a:bodyPr/>
          <a:lstStyle/>
          <a:p>
            <a:fld id="{9BCA82C6-EC53-4137-AA3C-CA62A2F7DE5B}" type="datetimeFigureOut">
              <a:rPr lang="mn-MN" smtClean="0"/>
              <a:t>2024.10.10</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283458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n-M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p:cNvSpPr>
            <a:spLocks noGrp="1"/>
          </p:cNvSpPr>
          <p:nvPr>
            <p:ph type="dt" sz="half" idx="10"/>
          </p:nvPr>
        </p:nvSpPr>
        <p:spPr/>
        <p:txBody>
          <a:bodyPr/>
          <a:lstStyle/>
          <a:p>
            <a:fld id="{9BCA82C6-EC53-4137-AA3C-CA62A2F7DE5B}" type="datetimeFigureOut">
              <a:rPr lang="mn-MN" smtClean="0"/>
              <a:t>2024.10.10</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160169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Date Placeholder 2"/>
          <p:cNvSpPr>
            <a:spLocks noGrp="1"/>
          </p:cNvSpPr>
          <p:nvPr>
            <p:ph type="dt" sz="half" idx="10"/>
          </p:nvPr>
        </p:nvSpPr>
        <p:spPr/>
        <p:txBody>
          <a:bodyPr/>
          <a:lstStyle/>
          <a:p>
            <a:fld id="{9BCA82C6-EC53-4137-AA3C-CA62A2F7DE5B}" type="datetimeFigureOut">
              <a:rPr lang="mn-MN" smtClean="0"/>
              <a:t>2024.10.10</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357785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A82C6-EC53-4137-AA3C-CA62A2F7DE5B}" type="datetimeFigureOut">
              <a:rPr lang="mn-MN" smtClean="0"/>
              <a:t>2024.10.10</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281085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A82C6-EC53-4137-AA3C-CA62A2F7DE5B}" type="datetimeFigureOut">
              <a:rPr lang="mn-MN" smtClean="0"/>
              <a:t>2024.10.10</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301321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n-M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A82C6-EC53-4137-AA3C-CA62A2F7DE5B}" type="datetimeFigureOut">
              <a:rPr lang="mn-MN" smtClean="0"/>
              <a:t>2024.10.10</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A305B092-A206-48C5-9845-2F9FA1F0CD06}" type="slidenum">
              <a:rPr lang="mn-MN" smtClean="0"/>
              <a:t>‹#›</a:t>
            </a:fld>
            <a:endParaRPr lang="mn-MN"/>
          </a:p>
        </p:txBody>
      </p:sp>
    </p:spTree>
    <p:extLst>
      <p:ext uri="{BB962C8B-B14F-4D97-AF65-F5344CB8AC3E}">
        <p14:creationId xmlns:p14="http://schemas.microsoft.com/office/powerpoint/2010/main" val="376243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n-M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A82C6-EC53-4137-AA3C-CA62A2F7DE5B}" type="datetimeFigureOut">
              <a:rPr lang="mn-MN" smtClean="0"/>
              <a:t>2024.10.10</a:t>
            </a:fld>
            <a:endParaRPr lang="mn-M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5B092-A206-48C5-9845-2F9FA1F0CD06}" type="slidenum">
              <a:rPr lang="mn-MN" smtClean="0"/>
              <a:t>‹#›</a:t>
            </a:fld>
            <a:endParaRPr lang="mn-MN"/>
          </a:p>
        </p:txBody>
      </p:sp>
    </p:spTree>
    <p:extLst>
      <p:ext uri="{BB962C8B-B14F-4D97-AF65-F5344CB8AC3E}">
        <p14:creationId xmlns:p14="http://schemas.microsoft.com/office/powerpoint/2010/main" val="4962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parliament.mn/nn/62969/" TargetMode="External"/><Relationship Id="rId2" Type="http://schemas.openxmlformats.org/officeDocument/2006/relationships/hyperlink" Target="https://open.audit.mn/reportSingle/12176" TargetMode="External"/><Relationship Id="rId1" Type="http://schemas.openxmlformats.org/officeDocument/2006/relationships/slideLayout" Target="../slideLayouts/slideLayout2.xml"/><Relationship Id="rId4" Type="http://schemas.openxmlformats.org/officeDocument/2006/relationships/hyperlink" Target="https://www.parliament.mn/nn/62969"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open.audit.mn/reportSingle/1217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pen.audit.mn/reportSingle/1217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rum.mn/post/160234" TargetMode="External"/><Relationship Id="rId2" Type="http://schemas.openxmlformats.org/officeDocument/2006/relationships/hyperlink" Target="https://www.parliament.mn/nn/6296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rliament.mn/nn/62969" TargetMode="External"/><Relationship Id="rId2" Type="http://schemas.openxmlformats.org/officeDocument/2006/relationships/hyperlink" Target="https://open.audit.mn/reportSingle/1217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rliament.mn/nn/62969/" TargetMode="External"/><Relationship Id="rId2" Type="http://schemas.openxmlformats.org/officeDocument/2006/relationships/hyperlink" Target="https://open.audit.mn/reportSingle/1217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orum.mn/post/16023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16" y="345818"/>
            <a:ext cx="2665763" cy="10174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644" y="1995054"/>
            <a:ext cx="2176271" cy="3956857"/>
          </a:xfrm>
          <a:prstGeom prst="rect">
            <a:avLst/>
          </a:prstGeom>
        </p:spPr>
      </p:pic>
      <p:cxnSp>
        <p:nvCxnSpPr>
          <p:cNvPr id="13" name="Straight Connector 12"/>
          <p:cNvCxnSpPr/>
          <p:nvPr/>
        </p:nvCxnSpPr>
        <p:spPr>
          <a:xfrm flipV="1">
            <a:off x="5105876" y="3215559"/>
            <a:ext cx="6035040" cy="8311"/>
          </a:xfrm>
          <a:prstGeom prst="line">
            <a:avLst/>
          </a:prstGeom>
          <a:ln w="38100" cmpd="thickThin">
            <a:solidFill>
              <a:srgbClr val="313096"/>
            </a:solidFill>
            <a:prstDash val="solid"/>
          </a:ln>
        </p:spPr>
        <p:style>
          <a:lnRef idx="3">
            <a:schemeClr val="dk1"/>
          </a:lnRef>
          <a:fillRef idx="0">
            <a:schemeClr val="dk1"/>
          </a:fillRef>
          <a:effectRef idx="2">
            <a:schemeClr val="dk1"/>
          </a:effectRef>
          <a:fontRef idx="minor">
            <a:schemeClr val="tx1"/>
          </a:fontRef>
        </p:style>
      </p:cxnSp>
      <p:sp>
        <p:nvSpPr>
          <p:cNvPr id="16" name="Oval 15"/>
          <p:cNvSpPr/>
          <p:nvPr/>
        </p:nvSpPr>
        <p:spPr>
          <a:xfrm>
            <a:off x="11140916" y="6338539"/>
            <a:ext cx="195943" cy="195943"/>
          </a:xfrm>
          <a:prstGeom prst="ellipse">
            <a:avLst/>
          </a:prstGeom>
          <a:solidFill>
            <a:srgbClr val="FFC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7" name="Oval 16"/>
          <p:cNvSpPr/>
          <p:nvPr/>
        </p:nvSpPr>
        <p:spPr>
          <a:xfrm>
            <a:off x="11388954" y="6338539"/>
            <a:ext cx="195943" cy="195943"/>
          </a:xfrm>
          <a:prstGeom prst="ellipse">
            <a:avLst/>
          </a:prstGeom>
          <a:solidFill>
            <a:srgbClr val="333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8" name="Oval 17"/>
          <p:cNvSpPr/>
          <p:nvPr/>
        </p:nvSpPr>
        <p:spPr>
          <a:xfrm>
            <a:off x="11636992" y="6338539"/>
            <a:ext cx="195943" cy="195943"/>
          </a:xfrm>
          <a:prstGeom prst="ellipse">
            <a:avLst/>
          </a:prstGeom>
          <a:solidFill>
            <a:srgbClr val="D82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 name="TextBox 2">
            <a:extLst>
              <a:ext uri="{FF2B5EF4-FFF2-40B4-BE49-F238E27FC236}">
                <a16:creationId xmlns:a16="http://schemas.microsoft.com/office/drawing/2014/main" id="{499E4A8B-5593-F280-C9A0-2C3BD0D81B8F}"/>
              </a:ext>
            </a:extLst>
          </p:cNvPr>
          <p:cNvSpPr txBox="1"/>
          <p:nvPr/>
        </p:nvSpPr>
        <p:spPr>
          <a:xfrm>
            <a:off x="4946947" y="1502142"/>
            <a:ext cx="6363662" cy="1569660"/>
          </a:xfrm>
          <a:prstGeom prst="rect">
            <a:avLst/>
          </a:prstGeom>
          <a:noFill/>
        </p:spPr>
        <p:txBody>
          <a:bodyPr wrap="square">
            <a:spAutoFit/>
          </a:bodyPr>
          <a:lstStyle/>
          <a:p>
            <a:pPr algn="ctr"/>
            <a:r>
              <a:rPr lang="mn-MN" sz="4800" b="1" dirty="0">
                <a:solidFill>
                  <a:srgbClr val="313096"/>
                </a:solidFill>
                <a:latin typeface="Oswald" pitchFamily="2" charset="0"/>
                <a:cs typeface="Arial" panose="020B0604020202020204" pitchFamily="34" charset="0"/>
              </a:rPr>
              <a:t>АВЛИГАТАЙ ТЭМЦЭХ ҮНДЭСНИЙ ХӨТӨЛБӨР</a:t>
            </a:r>
          </a:p>
        </p:txBody>
      </p:sp>
      <p:sp>
        <p:nvSpPr>
          <p:cNvPr id="2" name="TextBox 1">
            <a:extLst>
              <a:ext uri="{FF2B5EF4-FFF2-40B4-BE49-F238E27FC236}">
                <a16:creationId xmlns:a16="http://schemas.microsoft.com/office/drawing/2014/main" id="{A2E68166-A4EC-76A1-CA1E-FDDF86FF1D44}"/>
              </a:ext>
            </a:extLst>
          </p:cNvPr>
          <p:cNvSpPr txBox="1"/>
          <p:nvPr/>
        </p:nvSpPr>
        <p:spPr>
          <a:xfrm>
            <a:off x="7759927" y="6338539"/>
            <a:ext cx="737702" cy="307777"/>
          </a:xfrm>
          <a:prstGeom prst="rect">
            <a:avLst/>
          </a:prstGeom>
          <a:noFill/>
        </p:spPr>
        <p:txBody>
          <a:bodyPr wrap="none" rtlCol="0">
            <a:spAutoFit/>
          </a:bodyPr>
          <a:lstStyle/>
          <a:p>
            <a:r>
              <a:rPr lang="mn-MN" sz="1400" dirty="0">
                <a:solidFill>
                  <a:srgbClr val="313096"/>
                </a:solidFill>
                <a:latin typeface="Oswald" pitchFamily="2" charset="0"/>
              </a:rPr>
              <a:t>2024 он</a:t>
            </a:r>
            <a:endParaRPr lang="en-US" sz="1400" dirty="0">
              <a:solidFill>
                <a:srgbClr val="313096"/>
              </a:solidFill>
              <a:latin typeface="Oswald" pitchFamily="2" charset="0"/>
            </a:endParaRPr>
          </a:p>
        </p:txBody>
      </p:sp>
      <p:sp>
        <p:nvSpPr>
          <p:cNvPr id="6" name="TextBox 5">
            <a:extLst>
              <a:ext uri="{FF2B5EF4-FFF2-40B4-BE49-F238E27FC236}">
                <a16:creationId xmlns:a16="http://schemas.microsoft.com/office/drawing/2014/main" id="{09F91A1A-17F9-2DDE-E81E-AB588E92D3F6}"/>
              </a:ext>
            </a:extLst>
          </p:cNvPr>
          <p:cNvSpPr txBox="1"/>
          <p:nvPr/>
        </p:nvSpPr>
        <p:spPr>
          <a:xfrm>
            <a:off x="4946947" y="3463033"/>
            <a:ext cx="6363662" cy="646331"/>
          </a:xfrm>
          <a:prstGeom prst="rect">
            <a:avLst/>
          </a:prstGeom>
          <a:noFill/>
        </p:spPr>
        <p:txBody>
          <a:bodyPr wrap="square">
            <a:spAutoFit/>
          </a:bodyPr>
          <a:lstStyle/>
          <a:p>
            <a:pPr algn="ctr"/>
            <a:r>
              <a:rPr lang="mn-MN" sz="3600" b="1" dirty="0">
                <a:solidFill>
                  <a:srgbClr val="313096"/>
                </a:solidFill>
                <a:latin typeface="Oswald" pitchFamily="2" charset="0"/>
                <a:cs typeface="Arial" panose="020B0604020202020204" pitchFamily="34" charset="0"/>
              </a:rPr>
              <a:t>2023-2030</a:t>
            </a:r>
          </a:p>
        </p:txBody>
      </p:sp>
      <p:sp>
        <p:nvSpPr>
          <p:cNvPr id="4" name="TextBox 3">
            <a:extLst>
              <a:ext uri="{FF2B5EF4-FFF2-40B4-BE49-F238E27FC236}">
                <a16:creationId xmlns:a16="http://schemas.microsoft.com/office/drawing/2014/main" id="{1C554481-62C2-3616-44E7-FD950AE143FC}"/>
              </a:ext>
            </a:extLst>
          </p:cNvPr>
          <p:cNvSpPr txBox="1"/>
          <p:nvPr/>
        </p:nvSpPr>
        <p:spPr>
          <a:xfrm>
            <a:off x="4946947" y="5020905"/>
            <a:ext cx="6363662" cy="830997"/>
          </a:xfrm>
          <a:prstGeom prst="rect">
            <a:avLst/>
          </a:prstGeom>
          <a:noFill/>
        </p:spPr>
        <p:txBody>
          <a:bodyPr wrap="square">
            <a:spAutoFit/>
          </a:bodyPr>
          <a:lstStyle/>
          <a:p>
            <a:pPr algn="r"/>
            <a:r>
              <a:rPr lang="mn-MN" sz="1600" dirty="0">
                <a:solidFill>
                  <a:srgbClr val="313096"/>
                </a:solidFill>
                <a:latin typeface="Oswald" pitchFamily="2" charset="0"/>
                <a:cs typeface="Arial" panose="020B0604020202020204" pitchFamily="34" charset="0"/>
              </a:rPr>
              <a:t>Авлигатай тэмцэх газрын</a:t>
            </a:r>
          </a:p>
          <a:p>
            <a:pPr algn="r"/>
            <a:r>
              <a:rPr lang="mn-MN" sz="1600" dirty="0">
                <a:solidFill>
                  <a:srgbClr val="313096"/>
                </a:solidFill>
                <a:latin typeface="Oswald" pitchFamily="2" charset="0"/>
                <a:cs typeface="Arial" panose="020B0604020202020204" pitchFamily="34" charset="0"/>
              </a:rPr>
              <a:t>Авлигатай тэмцэх үндэсний хөтөлбөрийг хэрэгжүүлэх хэлтсийн</a:t>
            </a:r>
          </a:p>
          <a:p>
            <a:pPr algn="r"/>
            <a:r>
              <a:rPr lang="mn-MN" sz="1600" dirty="0">
                <a:solidFill>
                  <a:srgbClr val="313096"/>
                </a:solidFill>
                <a:latin typeface="Oswald" pitchFamily="2" charset="0"/>
                <a:cs typeface="Arial" panose="020B0604020202020204" pitchFamily="34" charset="0"/>
              </a:rPr>
              <a:t> албаны дарга, эрхэлсэн комиссар Ц.Шинэбаяр</a:t>
            </a:r>
          </a:p>
        </p:txBody>
      </p:sp>
    </p:spTree>
    <p:extLst>
      <p:ext uri="{BB962C8B-B14F-4D97-AF65-F5344CB8AC3E}">
        <p14:creationId xmlns:p14="http://schemas.microsoft.com/office/powerpoint/2010/main" val="32345237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6A2844B3-CD84-60A8-687D-86586D036266}"/>
              </a:ext>
            </a:extLst>
          </p:cNvPr>
          <p:cNvGrpSpPr>
            <a:grpSpLocks/>
          </p:cNvGrpSpPr>
          <p:nvPr/>
        </p:nvGrpSpPr>
        <p:grpSpPr bwMode="auto">
          <a:xfrm>
            <a:off x="497530" y="1928999"/>
            <a:ext cx="7638472" cy="4268259"/>
            <a:chOff x="1164804" y="2395491"/>
            <a:chExt cx="7930660" cy="3412365"/>
          </a:xfrm>
        </p:grpSpPr>
        <p:grpSp>
          <p:nvGrpSpPr>
            <p:cNvPr id="6" name="Group 5">
              <a:extLst>
                <a:ext uri="{FF2B5EF4-FFF2-40B4-BE49-F238E27FC236}">
                  <a16:creationId xmlns:a16="http://schemas.microsoft.com/office/drawing/2014/main" id="{0EB86B47-B6D1-E76F-D193-E2841AD9C712}"/>
                </a:ext>
              </a:extLst>
            </p:cNvPr>
            <p:cNvGrpSpPr/>
            <p:nvPr/>
          </p:nvGrpSpPr>
          <p:grpSpPr>
            <a:xfrm>
              <a:off x="1164805" y="3323536"/>
              <a:ext cx="730081" cy="576511"/>
              <a:chOff x="1258350" y="2996952"/>
              <a:chExt cx="730081" cy="576511"/>
            </a:xfrm>
            <a:solidFill>
              <a:srgbClr val="70B354"/>
            </a:solidFill>
          </p:grpSpPr>
          <p:sp>
            <p:nvSpPr>
              <p:cNvPr id="24" name="Oval 23">
                <a:extLst>
                  <a:ext uri="{FF2B5EF4-FFF2-40B4-BE49-F238E27FC236}">
                    <a16:creationId xmlns:a16="http://schemas.microsoft.com/office/drawing/2014/main" id="{C17F55C5-7A49-27A3-AC2D-00E1417C2B9E}"/>
                  </a:ext>
                </a:extLst>
              </p:cNvPr>
              <p:cNvSpPr/>
              <p:nvPr/>
            </p:nvSpPr>
            <p:spPr>
              <a:xfrm>
                <a:off x="1258350" y="2996952"/>
                <a:ext cx="730081" cy="576511"/>
              </a:xfrm>
              <a:prstGeom prst="ellipse">
                <a:avLst/>
              </a:prstGeom>
              <a:solidFill>
                <a:srgbClr val="F7BB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F71"/>
                  </a:solidFill>
                  <a:latin typeface="Oswald" panose="00000500000000000000" pitchFamily="2" charset="0"/>
                  <a:cs typeface="Times New Roman" panose="02020603050405020304" pitchFamily="18" charset="0"/>
                </a:endParaRPr>
              </a:p>
            </p:txBody>
          </p:sp>
          <p:sp>
            <p:nvSpPr>
              <p:cNvPr id="25" name="Freeform 30">
                <a:extLst>
                  <a:ext uri="{FF2B5EF4-FFF2-40B4-BE49-F238E27FC236}">
                    <a16:creationId xmlns:a16="http://schemas.microsoft.com/office/drawing/2014/main" id="{E4A9B166-82CC-1447-52E0-CE1182D9A897}"/>
                  </a:ext>
                </a:extLst>
              </p:cNvPr>
              <p:cNvSpPr>
                <a:spLocks noEditPoints="1"/>
              </p:cNvSpPr>
              <p:nvPr/>
            </p:nvSpPr>
            <p:spPr bwMode="auto">
              <a:xfrm>
                <a:off x="1403648" y="3141192"/>
                <a:ext cx="441871" cy="28803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solidFill>
                  <a:schemeClr val="bg1"/>
                </a:solidFill>
              </a:ln>
            </p:spPr>
            <p:txBody>
              <a:bodyPr/>
              <a:lstStyle/>
              <a:p>
                <a:pPr>
                  <a:defRPr/>
                </a:pPr>
                <a:endParaRPr lang="en-US">
                  <a:solidFill>
                    <a:srgbClr val="002F71"/>
                  </a:solidFill>
                  <a:latin typeface="Oswald" panose="00000500000000000000" pitchFamily="2"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DD73680-24AA-B967-9B9C-AF18CEFD1105}"/>
                </a:ext>
              </a:extLst>
            </p:cNvPr>
            <p:cNvGrpSpPr/>
            <p:nvPr/>
          </p:nvGrpSpPr>
          <p:grpSpPr>
            <a:xfrm>
              <a:off x="1175462" y="4269376"/>
              <a:ext cx="730082" cy="555014"/>
              <a:chOff x="1259632" y="2996952"/>
              <a:chExt cx="730082" cy="555014"/>
            </a:xfrm>
            <a:solidFill>
              <a:srgbClr val="CE314D"/>
            </a:solidFill>
          </p:grpSpPr>
          <p:sp>
            <p:nvSpPr>
              <p:cNvPr id="22" name="Oval 21">
                <a:extLst>
                  <a:ext uri="{FF2B5EF4-FFF2-40B4-BE49-F238E27FC236}">
                    <a16:creationId xmlns:a16="http://schemas.microsoft.com/office/drawing/2014/main" id="{8C4F97EC-6C01-95CF-F3E8-976625E1DE4E}"/>
                  </a:ext>
                </a:extLst>
              </p:cNvPr>
              <p:cNvSpPr/>
              <p:nvPr/>
            </p:nvSpPr>
            <p:spPr>
              <a:xfrm>
                <a:off x="1259632" y="2996952"/>
                <a:ext cx="730082" cy="555014"/>
              </a:xfrm>
              <a:prstGeom prst="ellipse">
                <a:avLst/>
              </a:prstGeom>
              <a:solidFill>
                <a:srgbClr val="7EC6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F71"/>
                  </a:solidFill>
                  <a:latin typeface="Oswald" panose="00000500000000000000" pitchFamily="2" charset="0"/>
                  <a:cs typeface="Times New Roman" panose="02020603050405020304" pitchFamily="18" charset="0"/>
                </a:endParaRPr>
              </a:p>
            </p:txBody>
          </p:sp>
          <p:sp>
            <p:nvSpPr>
              <p:cNvPr id="23" name="Freeform 30">
                <a:extLst>
                  <a:ext uri="{FF2B5EF4-FFF2-40B4-BE49-F238E27FC236}">
                    <a16:creationId xmlns:a16="http://schemas.microsoft.com/office/drawing/2014/main" id="{788E2E54-3C32-9B59-E6FC-25A1F4E4A8D9}"/>
                  </a:ext>
                </a:extLst>
              </p:cNvPr>
              <p:cNvSpPr>
                <a:spLocks noEditPoints="1"/>
              </p:cNvSpPr>
              <p:nvPr/>
            </p:nvSpPr>
            <p:spPr bwMode="auto">
              <a:xfrm>
                <a:off x="1414444" y="3130443"/>
                <a:ext cx="421700" cy="28803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solidFill>
                  <a:schemeClr val="bg1"/>
                </a:solidFill>
              </a:ln>
            </p:spPr>
            <p:txBody>
              <a:bodyPr/>
              <a:lstStyle/>
              <a:p>
                <a:pPr>
                  <a:defRPr/>
                </a:pPr>
                <a:endParaRPr lang="en-US">
                  <a:solidFill>
                    <a:srgbClr val="002F71"/>
                  </a:solidFill>
                  <a:latin typeface="Oswald" panose="00000500000000000000" pitchFamily="2" charset="0"/>
                  <a:cs typeface="Times New Roman" panose="02020603050405020304" pitchFamily="18" charset="0"/>
                </a:endParaRPr>
              </a:p>
            </p:txBody>
          </p:sp>
        </p:grpSp>
        <p:grpSp>
          <p:nvGrpSpPr>
            <p:cNvPr id="8" name="Group 37">
              <a:extLst>
                <a:ext uri="{FF2B5EF4-FFF2-40B4-BE49-F238E27FC236}">
                  <a16:creationId xmlns:a16="http://schemas.microsoft.com/office/drawing/2014/main" id="{2B979FF2-6335-43D0-552D-ED16186BFF45}"/>
                </a:ext>
              </a:extLst>
            </p:cNvPr>
            <p:cNvGrpSpPr>
              <a:grpSpLocks/>
            </p:cNvGrpSpPr>
            <p:nvPr/>
          </p:nvGrpSpPr>
          <p:grpSpPr bwMode="auto">
            <a:xfrm>
              <a:off x="1164804" y="5231587"/>
              <a:ext cx="728798" cy="576269"/>
              <a:chOff x="1258349" y="3002750"/>
              <a:chExt cx="728798" cy="576269"/>
            </a:xfrm>
          </p:grpSpPr>
          <p:sp>
            <p:nvSpPr>
              <p:cNvPr id="20" name="Oval 19">
                <a:extLst>
                  <a:ext uri="{FF2B5EF4-FFF2-40B4-BE49-F238E27FC236}">
                    <a16:creationId xmlns:a16="http://schemas.microsoft.com/office/drawing/2014/main" id="{C24A3CC8-E31F-DFD8-2A58-E44B685B1D7C}"/>
                  </a:ext>
                </a:extLst>
              </p:cNvPr>
              <p:cNvSpPr/>
              <p:nvPr/>
            </p:nvSpPr>
            <p:spPr>
              <a:xfrm>
                <a:off x="1258349" y="3002750"/>
                <a:ext cx="728798" cy="576269"/>
              </a:xfrm>
              <a:prstGeom prst="ellipse">
                <a:avLst/>
              </a:prstGeom>
              <a:solidFill>
                <a:srgbClr val="1682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F71"/>
                  </a:solidFill>
                  <a:latin typeface="Oswald" panose="00000500000000000000" pitchFamily="2" charset="0"/>
                  <a:cs typeface="Times New Roman" panose="02020603050405020304" pitchFamily="18" charset="0"/>
                </a:endParaRPr>
              </a:p>
            </p:txBody>
          </p:sp>
          <p:sp>
            <p:nvSpPr>
              <p:cNvPr id="21" name="Freeform 30">
                <a:extLst>
                  <a:ext uri="{FF2B5EF4-FFF2-40B4-BE49-F238E27FC236}">
                    <a16:creationId xmlns:a16="http://schemas.microsoft.com/office/drawing/2014/main" id="{22111501-D0F8-D2A9-DD53-6907C7CA7F75}"/>
                  </a:ext>
                </a:extLst>
              </p:cNvPr>
              <p:cNvSpPr>
                <a:spLocks noEditPoints="1"/>
              </p:cNvSpPr>
              <p:nvPr/>
            </p:nvSpPr>
            <p:spPr bwMode="auto">
              <a:xfrm>
                <a:off x="1423818" y="3146869"/>
                <a:ext cx="435921" cy="288032"/>
              </a:xfrm>
              <a:custGeom>
                <a:avLst/>
                <a:gdLst>
                  <a:gd name="T0" fmla="*/ 2147483646 w 64"/>
                  <a:gd name="T1" fmla="*/ 2147483646 h 53"/>
                  <a:gd name="T2" fmla="*/ 2147483646 w 64"/>
                  <a:gd name="T3" fmla="*/ 2147483646 h 53"/>
                  <a:gd name="T4" fmla="*/ 2147483646 w 64"/>
                  <a:gd name="T5" fmla="*/ 2147483646 h 53"/>
                  <a:gd name="T6" fmla="*/ 0 w 64"/>
                  <a:gd name="T7" fmla="*/ 2147483646 h 53"/>
                  <a:gd name="T8" fmla="*/ 0 w 64"/>
                  <a:gd name="T9" fmla="*/ 2147483646 h 53"/>
                  <a:gd name="T10" fmla="*/ 2147483646 w 64"/>
                  <a:gd name="T11" fmla="*/ 0 h 53"/>
                  <a:gd name="T12" fmla="*/ 2147483646 w 64"/>
                  <a:gd name="T13" fmla="*/ 0 h 53"/>
                  <a:gd name="T14" fmla="*/ 2147483646 w 64"/>
                  <a:gd name="T15" fmla="*/ 0 h 53"/>
                  <a:gd name="T16" fmla="*/ 2147483646 w 64"/>
                  <a:gd name="T17" fmla="*/ 2147483646 h 53"/>
                  <a:gd name="T18" fmla="*/ 2147483646 w 64"/>
                  <a:gd name="T19" fmla="*/ 2147483646 h 53"/>
                  <a:gd name="T20" fmla="*/ 2147483646 w 64"/>
                  <a:gd name="T21" fmla="*/ 2147483646 h 53"/>
                  <a:gd name="T22" fmla="*/ 2147483646 w 64"/>
                  <a:gd name="T23" fmla="*/ 2147483646 h 53"/>
                  <a:gd name="T24" fmla="*/ 2147483646 w 64"/>
                  <a:gd name="T25" fmla="*/ 2147483646 h 53"/>
                  <a:gd name="T26" fmla="*/ 2147483646 w 64"/>
                  <a:gd name="T27" fmla="*/ 2147483646 h 53"/>
                  <a:gd name="T28" fmla="*/ 2147483646 w 64"/>
                  <a:gd name="T29" fmla="*/ 2147483646 h 53"/>
                  <a:gd name="T30" fmla="*/ 2147483646 w 64"/>
                  <a:gd name="T31" fmla="*/ 2147483646 h 53"/>
                  <a:gd name="T32" fmla="*/ 2147483646 w 64"/>
                  <a:gd name="T33" fmla="*/ 2147483646 h 53"/>
                  <a:gd name="T34" fmla="*/ 2147483646 w 64"/>
                  <a:gd name="T35" fmla="*/ 2147483646 h 53"/>
                  <a:gd name="T36" fmla="*/ 2147483646 w 64"/>
                  <a:gd name="T37" fmla="*/ 2147483646 h 53"/>
                  <a:gd name="T38" fmla="*/ 2147483646 w 64"/>
                  <a:gd name="T39" fmla="*/ 2147483646 h 53"/>
                  <a:gd name="T40" fmla="*/ 2147483646 w 64"/>
                  <a:gd name="T41" fmla="*/ 2147483646 h 53"/>
                  <a:gd name="T42" fmla="*/ 2147483646 w 64"/>
                  <a:gd name="T43" fmla="*/ 2147483646 h 53"/>
                  <a:gd name="T44" fmla="*/ 2147483646 w 64"/>
                  <a:gd name="T45" fmla="*/ 2147483646 h 53"/>
                  <a:gd name="T46" fmla="*/ 2147483646 w 64"/>
                  <a:gd name="T47" fmla="*/ 2147483646 h 53"/>
                  <a:gd name="T48" fmla="*/ 2147483646 w 64"/>
                  <a:gd name="T49" fmla="*/ 2147483646 h 53"/>
                  <a:gd name="T50" fmla="*/ 2147483646 w 64"/>
                  <a:gd name="T51" fmla="*/ 2147483646 h 53"/>
                  <a:gd name="T52" fmla="*/ 2147483646 w 64"/>
                  <a:gd name="T53" fmla="*/ 2147483646 h 53"/>
                  <a:gd name="T54" fmla="*/ 2147483646 w 64"/>
                  <a:gd name="T55" fmla="*/ 2147483646 h 53"/>
                  <a:gd name="T56" fmla="*/ 2147483646 w 64"/>
                  <a:gd name="T57" fmla="*/ 2147483646 h 53"/>
                  <a:gd name="T58" fmla="*/ 2147483646 w 64"/>
                  <a:gd name="T59" fmla="*/ 2147483646 h 53"/>
                  <a:gd name="T60" fmla="*/ 2147483646 w 64"/>
                  <a:gd name="T61" fmla="*/ 2147483646 h 53"/>
                  <a:gd name="T62" fmla="*/ 2147483646 w 64"/>
                  <a:gd name="T63" fmla="*/ 2147483646 h 53"/>
                  <a:gd name="T64" fmla="*/ 2147483646 w 64"/>
                  <a:gd name="T65" fmla="*/ 2147483646 h 53"/>
                  <a:gd name="T66" fmla="*/ 2147483646 w 64"/>
                  <a:gd name="T67" fmla="*/ 2147483646 h 53"/>
                  <a:gd name="T68" fmla="*/ 2147483646 w 64"/>
                  <a:gd name="T69" fmla="*/ 2147483646 h 53"/>
                  <a:gd name="T70" fmla="*/ 2147483646 w 64"/>
                  <a:gd name="T71" fmla="*/ 2147483646 h 53"/>
                  <a:gd name="T72" fmla="*/ 2147483646 w 64"/>
                  <a:gd name="T73" fmla="*/ 2147483646 h 53"/>
                  <a:gd name="T74" fmla="*/ 2147483646 w 64"/>
                  <a:gd name="T75" fmla="*/ 2147483646 h 53"/>
                  <a:gd name="T76" fmla="*/ 2147483646 w 64"/>
                  <a:gd name="T77" fmla="*/ 2147483646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2F71"/>
                  </a:solidFill>
                  <a:latin typeface="Oswald" panose="00000500000000000000" pitchFamily="2" charset="0"/>
                  <a:cs typeface="Times New Roman" panose="02020603050405020304" pitchFamily="18" charset="0"/>
                </a:endParaRPr>
              </a:p>
            </p:txBody>
          </p:sp>
        </p:grpSp>
        <p:sp>
          <p:nvSpPr>
            <p:cNvPr id="9" name="TextBox 8">
              <a:extLst>
                <a:ext uri="{FF2B5EF4-FFF2-40B4-BE49-F238E27FC236}">
                  <a16:creationId xmlns:a16="http://schemas.microsoft.com/office/drawing/2014/main" id="{B82F5789-362A-32AC-0DDF-7EB4ADCA4DA0}"/>
                </a:ext>
              </a:extLst>
            </p:cNvPr>
            <p:cNvSpPr txBox="1"/>
            <p:nvPr/>
          </p:nvSpPr>
          <p:spPr>
            <a:xfrm>
              <a:off x="2126709" y="5370497"/>
              <a:ext cx="6843441" cy="338557"/>
            </a:xfrm>
            <a:prstGeom prst="rect">
              <a:avLst/>
            </a:prstGeom>
            <a:noFill/>
          </p:spPr>
          <p:txBody>
            <a:bodyPr>
              <a:spAutoFit/>
            </a:bodyPr>
            <a:lstStyle/>
            <a:p>
              <a:pPr algn="just">
                <a:defRPr/>
              </a:pPr>
              <a:r>
                <a:rPr lang="mn-MN" sz="1600" dirty="0">
                  <a:solidFill>
                    <a:srgbClr val="002F71"/>
                  </a:solidFill>
                  <a:latin typeface="Oswald" panose="00000500000000000000" pitchFamily="2" charset="0"/>
                  <a:cs typeface="Times New Roman" panose="02020603050405020304" pitchFamily="18" charset="0"/>
                </a:rPr>
                <a:t>МОНГОЛ УЛСЫН  2024 ОНЫ ХӨГЖЛИЙН ТӨЛӨВЛӨГӨӨ </a:t>
              </a:r>
              <a:endParaRPr lang="en-US" sz="1600" dirty="0">
                <a:solidFill>
                  <a:srgbClr val="002F71"/>
                </a:solidFill>
                <a:latin typeface="Oswald" panose="00000500000000000000" pitchFamily="2" charset="0"/>
                <a:cs typeface="Times New Roman" panose="02020603050405020304" pitchFamily="18" charset="0"/>
              </a:endParaRPr>
            </a:p>
          </p:txBody>
        </p:sp>
        <p:sp>
          <p:nvSpPr>
            <p:cNvPr id="10" name="Rectangle 9">
              <a:extLst>
                <a:ext uri="{FF2B5EF4-FFF2-40B4-BE49-F238E27FC236}">
                  <a16:creationId xmlns:a16="http://schemas.microsoft.com/office/drawing/2014/main" id="{D3BA9740-861F-29B5-F063-86C3CA44DF77}"/>
                </a:ext>
              </a:extLst>
            </p:cNvPr>
            <p:cNvSpPr/>
            <p:nvPr/>
          </p:nvSpPr>
          <p:spPr>
            <a:xfrm>
              <a:off x="2126709" y="2532116"/>
              <a:ext cx="6968755" cy="270665"/>
            </a:xfrm>
            <a:prstGeom prst="rect">
              <a:avLst/>
            </a:prstGeom>
          </p:spPr>
          <p:txBody>
            <a:bodyPr wrap="square">
              <a:spAutoFit/>
            </a:bodyPr>
            <a:lstStyle/>
            <a:p>
              <a:pPr algn="just">
                <a:defRPr/>
              </a:pPr>
              <a:r>
                <a:rPr lang="mn-MN" sz="1600" dirty="0">
                  <a:solidFill>
                    <a:srgbClr val="002F71"/>
                  </a:solidFill>
                  <a:latin typeface="Oswald" panose="00000500000000000000" pitchFamily="2" charset="0"/>
                  <a:cs typeface="Times New Roman" panose="02020603050405020304" pitchFamily="18" charset="0"/>
                </a:rPr>
                <a:t>“ТӨСВИЙН ТУХАЙ ХУУЛЬ</a:t>
              </a:r>
              <a:r>
                <a:rPr lang="en-US" sz="1600" dirty="0">
                  <a:solidFill>
                    <a:srgbClr val="002F71"/>
                  </a:solidFill>
                  <a:latin typeface="Oswald" panose="00000500000000000000" pitchFamily="2" charset="0"/>
                  <a:cs typeface="Times New Roman" panose="02020603050405020304" pitchFamily="18" charset="0"/>
                </a:rPr>
                <a:t> </a:t>
              </a:r>
              <a:r>
                <a:rPr lang="mn-MN" sz="1600" dirty="0">
                  <a:solidFill>
                    <a:srgbClr val="002F71"/>
                  </a:solidFill>
                  <a:latin typeface="Oswald" panose="00000500000000000000" pitchFamily="2" charset="0"/>
                  <a:cs typeface="Times New Roman" panose="02020603050405020304" pitchFamily="18" charset="0"/>
                </a:rPr>
                <a:t>6.5.1</a:t>
              </a:r>
              <a:endParaRPr lang="en-US" sz="1600" dirty="0">
                <a:solidFill>
                  <a:srgbClr val="002F71"/>
                </a:solidFill>
                <a:latin typeface="Oswald" panose="00000500000000000000" pitchFamily="2" charset="0"/>
                <a:cs typeface="Times New Roman" panose="02020603050405020304" pitchFamily="18" charset="0"/>
              </a:endParaRPr>
            </a:p>
          </p:txBody>
        </p:sp>
        <p:sp>
          <p:nvSpPr>
            <p:cNvPr id="11" name="Rectangle 10">
              <a:extLst>
                <a:ext uri="{FF2B5EF4-FFF2-40B4-BE49-F238E27FC236}">
                  <a16:creationId xmlns:a16="http://schemas.microsoft.com/office/drawing/2014/main" id="{46C0635C-99FF-4FB5-9AC8-E785431391D0}"/>
                </a:ext>
              </a:extLst>
            </p:cNvPr>
            <p:cNvSpPr/>
            <p:nvPr/>
          </p:nvSpPr>
          <p:spPr>
            <a:xfrm>
              <a:off x="2126710" y="3371036"/>
              <a:ext cx="5897804" cy="270665"/>
            </a:xfrm>
            <a:prstGeom prst="rect">
              <a:avLst/>
            </a:prstGeom>
          </p:spPr>
          <p:txBody>
            <a:bodyPr wrap="square">
              <a:spAutoFit/>
            </a:bodyPr>
            <a:lstStyle/>
            <a:p>
              <a:pPr>
                <a:defRPr/>
              </a:pPr>
              <a:r>
                <a:rPr lang="mn-MN" sz="1600" dirty="0">
                  <a:solidFill>
                    <a:srgbClr val="002F71"/>
                  </a:solidFill>
                  <a:latin typeface="Oswald" panose="00000500000000000000" pitchFamily="2" charset="0"/>
                  <a:cs typeface="Times New Roman" panose="02020603050405020304" pitchFamily="18" charset="0"/>
                </a:rPr>
                <a:t>“ТӨСВИЙН ТОГТВОРТОЙ БАЙДЛЫН ТУХАЙ ХУУЛЬ” 5.1.1</a:t>
              </a:r>
            </a:p>
          </p:txBody>
        </p:sp>
        <p:sp>
          <p:nvSpPr>
            <p:cNvPr id="12" name="Rectangle 11">
              <a:extLst>
                <a:ext uri="{FF2B5EF4-FFF2-40B4-BE49-F238E27FC236}">
                  <a16:creationId xmlns:a16="http://schemas.microsoft.com/office/drawing/2014/main" id="{83E218EC-DEFB-DE50-BEE1-1A8C85FD3F8A}"/>
                </a:ext>
              </a:extLst>
            </p:cNvPr>
            <p:cNvSpPr/>
            <p:nvPr/>
          </p:nvSpPr>
          <p:spPr>
            <a:xfrm>
              <a:off x="2127419" y="4308159"/>
              <a:ext cx="6242725" cy="467513"/>
            </a:xfrm>
            <a:prstGeom prst="rect">
              <a:avLst/>
            </a:prstGeom>
          </p:spPr>
          <p:txBody>
            <a:bodyPr wrap="square">
              <a:spAutoFit/>
            </a:bodyPr>
            <a:lstStyle/>
            <a:p>
              <a:pPr>
                <a:defRPr/>
              </a:pPr>
              <a:r>
                <a:rPr lang="mn-MN" sz="1600" dirty="0">
                  <a:solidFill>
                    <a:srgbClr val="002F71"/>
                  </a:solidFill>
                  <a:latin typeface="Oswald" panose="00000500000000000000" pitchFamily="2" charset="0"/>
                  <a:cs typeface="Times New Roman" panose="02020603050405020304" pitchFamily="18" charset="0"/>
                </a:rPr>
                <a:t>“ХӨГЖЛИЙН БОДЛОГО, ТӨЛӨВЛӨЛТ, ТҮҮНИЙ УДИРДЛАГЫН ТУХАЙ ХУУЛЬ” 6.7.1</a:t>
              </a:r>
              <a:endParaRPr lang="en-US" sz="1600" dirty="0">
                <a:solidFill>
                  <a:srgbClr val="002F71"/>
                </a:solidFill>
                <a:latin typeface="Oswald" panose="00000500000000000000" pitchFamily="2"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88255C25-6600-4083-516C-3FACF8DA6F76}"/>
                </a:ext>
              </a:extLst>
            </p:cNvPr>
            <p:cNvCxnSpPr>
              <a:cxnSpLocks/>
            </p:cNvCxnSpPr>
            <p:nvPr/>
          </p:nvCxnSpPr>
          <p:spPr>
            <a:xfrm>
              <a:off x="2010799" y="2459113"/>
              <a:ext cx="0" cy="449266"/>
            </a:xfrm>
            <a:prstGeom prst="line">
              <a:avLst/>
            </a:prstGeom>
            <a:ln w="38100">
              <a:solidFill>
                <a:srgbClr val="7EC6CF"/>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F00C07C2-D006-07FD-8049-FD5F0372D0BE}"/>
                </a:ext>
              </a:extLst>
            </p:cNvPr>
            <p:cNvCxnSpPr>
              <a:cxnSpLocks/>
            </p:cNvCxnSpPr>
            <p:nvPr/>
          </p:nvCxnSpPr>
          <p:spPr>
            <a:xfrm>
              <a:off x="2010799" y="3387159"/>
              <a:ext cx="0" cy="449267"/>
            </a:xfrm>
            <a:prstGeom prst="line">
              <a:avLst/>
            </a:prstGeom>
            <a:ln w="38100">
              <a:solidFill>
                <a:srgbClr val="16827F"/>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6150EF7-A58E-0FEC-2363-3ADA289D7F7B}"/>
                </a:ext>
              </a:extLst>
            </p:cNvPr>
            <p:cNvGrpSpPr/>
            <p:nvPr/>
          </p:nvGrpSpPr>
          <p:grpSpPr>
            <a:xfrm>
              <a:off x="1166087" y="2395491"/>
              <a:ext cx="728799" cy="576511"/>
              <a:chOff x="1259632" y="2996952"/>
              <a:chExt cx="728799" cy="576511"/>
            </a:xfrm>
            <a:solidFill>
              <a:srgbClr val="CE314D"/>
            </a:solidFill>
          </p:grpSpPr>
          <p:sp>
            <p:nvSpPr>
              <p:cNvPr id="18" name="Oval 17">
                <a:extLst>
                  <a:ext uri="{FF2B5EF4-FFF2-40B4-BE49-F238E27FC236}">
                    <a16:creationId xmlns:a16="http://schemas.microsoft.com/office/drawing/2014/main" id="{22C9CC8A-7654-B722-E816-702E5AC72205}"/>
                  </a:ext>
                </a:extLst>
              </p:cNvPr>
              <p:cNvSpPr/>
              <p:nvPr/>
            </p:nvSpPr>
            <p:spPr>
              <a:xfrm>
                <a:off x="1259632" y="2996952"/>
                <a:ext cx="728799" cy="576511"/>
              </a:xfrm>
              <a:prstGeom prst="ellipse">
                <a:avLst/>
              </a:prstGeom>
              <a:solidFill>
                <a:srgbClr val="1682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F71"/>
                  </a:solidFill>
                  <a:latin typeface="Oswald" panose="00000500000000000000" pitchFamily="2" charset="0"/>
                  <a:cs typeface="Times New Roman" panose="02020603050405020304" pitchFamily="18" charset="0"/>
                </a:endParaRPr>
              </a:p>
            </p:txBody>
          </p:sp>
          <p:sp>
            <p:nvSpPr>
              <p:cNvPr id="19" name="Freeform 30">
                <a:extLst>
                  <a:ext uri="{FF2B5EF4-FFF2-40B4-BE49-F238E27FC236}">
                    <a16:creationId xmlns:a16="http://schemas.microsoft.com/office/drawing/2014/main" id="{F5F11EF4-2B55-24EE-F30C-411006042EC6}"/>
                  </a:ext>
                </a:extLst>
              </p:cNvPr>
              <p:cNvSpPr>
                <a:spLocks noEditPoints="1"/>
              </p:cNvSpPr>
              <p:nvPr/>
            </p:nvSpPr>
            <p:spPr bwMode="auto">
              <a:xfrm>
                <a:off x="1408493" y="3141192"/>
                <a:ext cx="431075" cy="288032"/>
              </a:xfrm>
              <a:custGeom>
                <a:avLst/>
                <a:gdLst>
                  <a:gd name="T0" fmla="*/ 186184 w 64"/>
                  <a:gd name="T1" fmla="*/ 144673 h 53"/>
                  <a:gd name="T2" fmla="*/ 148258 w 64"/>
                  <a:gd name="T3" fmla="*/ 182563 h 53"/>
                  <a:gd name="T4" fmla="*/ 37926 w 64"/>
                  <a:gd name="T5" fmla="*/ 182563 h 53"/>
                  <a:gd name="T6" fmla="*/ 0 w 64"/>
                  <a:gd name="T7" fmla="*/ 144673 h 53"/>
                  <a:gd name="T8" fmla="*/ 0 w 64"/>
                  <a:gd name="T9" fmla="*/ 34446 h 53"/>
                  <a:gd name="T10" fmla="*/ 37926 w 64"/>
                  <a:gd name="T11" fmla="*/ 0 h 53"/>
                  <a:gd name="T12" fmla="*/ 148258 w 64"/>
                  <a:gd name="T13" fmla="*/ 0 h 53"/>
                  <a:gd name="T14" fmla="*/ 162049 w 64"/>
                  <a:gd name="T15" fmla="*/ 0 h 53"/>
                  <a:gd name="T16" fmla="*/ 165497 w 64"/>
                  <a:gd name="T17" fmla="*/ 3445 h 53"/>
                  <a:gd name="T18" fmla="*/ 165497 w 64"/>
                  <a:gd name="T19" fmla="*/ 6889 h 53"/>
                  <a:gd name="T20" fmla="*/ 158602 w 64"/>
                  <a:gd name="T21" fmla="*/ 13778 h 53"/>
                  <a:gd name="T22" fmla="*/ 155154 w 64"/>
                  <a:gd name="T23" fmla="*/ 17223 h 53"/>
                  <a:gd name="T24" fmla="*/ 155154 w 64"/>
                  <a:gd name="T25" fmla="*/ 17223 h 53"/>
                  <a:gd name="T26" fmla="*/ 148258 w 64"/>
                  <a:gd name="T27" fmla="*/ 13778 h 53"/>
                  <a:gd name="T28" fmla="*/ 37926 w 64"/>
                  <a:gd name="T29" fmla="*/ 13778 h 53"/>
                  <a:gd name="T30" fmla="*/ 17239 w 64"/>
                  <a:gd name="T31" fmla="*/ 34446 h 53"/>
                  <a:gd name="T32" fmla="*/ 17239 w 64"/>
                  <a:gd name="T33" fmla="*/ 144673 h 53"/>
                  <a:gd name="T34" fmla="*/ 37926 w 64"/>
                  <a:gd name="T35" fmla="*/ 165340 h 53"/>
                  <a:gd name="T36" fmla="*/ 148258 w 64"/>
                  <a:gd name="T37" fmla="*/ 165340 h 53"/>
                  <a:gd name="T38" fmla="*/ 168945 w 64"/>
                  <a:gd name="T39" fmla="*/ 144673 h 53"/>
                  <a:gd name="T40" fmla="*/ 168945 w 64"/>
                  <a:gd name="T41" fmla="*/ 110227 h 53"/>
                  <a:gd name="T42" fmla="*/ 168945 w 64"/>
                  <a:gd name="T43" fmla="*/ 110227 h 53"/>
                  <a:gd name="T44" fmla="*/ 179289 w 64"/>
                  <a:gd name="T45" fmla="*/ 99893 h 53"/>
                  <a:gd name="T46" fmla="*/ 182737 w 64"/>
                  <a:gd name="T47" fmla="*/ 99893 h 53"/>
                  <a:gd name="T48" fmla="*/ 182737 w 64"/>
                  <a:gd name="T49" fmla="*/ 99893 h 53"/>
                  <a:gd name="T50" fmla="*/ 186184 w 64"/>
                  <a:gd name="T51" fmla="*/ 103338 h 53"/>
                  <a:gd name="T52" fmla="*/ 186184 w 64"/>
                  <a:gd name="T53" fmla="*/ 144673 h 53"/>
                  <a:gd name="T54" fmla="*/ 110332 w 64"/>
                  <a:gd name="T55" fmla="*/ 144673 h 53"/>
                  <a:gd name="T56" fmla="*/ 93092 w 64"/>
                  <a:gd name="T57" fmla="*/ 144673 h 53"/>
                  <a:gd name="T58" fmla="*/ 37926 w 64"/>
                  <a:gd name="T59" fmla="*/ 89559 h 53"/>
                  <a:gd name="T60" fmla="*/ 37926 w 64"/>
                  <a:gd name="T61" fmla="*/ 75781 h 53"/>
                  <a:gd name="T62" fmla="*/ 51718 w 64"/>
                  <a:gd name="T63" fmla="*/ 62003 h 53"/>
                  <a:gd name="T64" fmla="*/ 68957 w 64"/>
                  <a:gd name="T65" fmla="*/ 62003 h 53"/>
                  <a:gd name="T66" fmla="*/ 103436 w 64"/>
                  <a:gd name="T67" fmla="*/ 93004 h 53"/>
                  <a:gd name="T68" fmla="*/ 186184 w 64"/>
                  <a:gd name="T69" fmla="*/ 10334 h 53"/>
                  <a:gd name="T70" fmla="*/ 199976 w 64"/>
                  <a:gd name="T71" fmla="*/ 10334 h 53"/>
                  <a:gd name="T72" fmla="*/ 217215 w 64"/>
                  <a:gd name="T73" fmla="*/ 24112 h 53"/>
                  <a:gd name="T74" fmla="*/ 217215 w 64"/>
                  <a:gd name="T75" fmla="*/ 37890 h 53"/>
                  <a:gd name="T76" fmla="*/ 110332 w 64"/>
                  <a:gd name="T77" fmla="*/ 144673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 h="53">
                    <a:moveTo>
                      <a:pt x="54" y="42"/>
                    </a:moveTo>
                    <a:cubicBezTo>
                      <a:pt x="54" y="48"/>
                      <a:pt x="49" y="53"/>
                      <a:pt x="43" y="53"/>
                    </a:cubicBezTo>
                    <a:cubicBezTo>
                      <a:pt x="11" y="53"/>
                      <a:pt x="11" y="53"/>
                      <a:pt x="11" y="53"/>
                    </a:cubicBezTo>
                    <a:cubicBezTo>
                      <a:pt x="5" y="53"/>
                      <a:pt x="0" y="48"/>
                      <a:pt x="0" y="42"/>
                    </a:cubicBezTo>
                    <a:cubicBezTo>
                      <a:pt x="0" y="10"/>
                      <a:pt x="0" y="10"/>
                      <a:pt x="0" y="10"/>
                    </a:cubicBezTo>
                    <a:cubicBezTo>
                      <a:pt x="0" y="4"/>
                      <a:pt x="5" y="0"/>
                      <a:pt x="11" y="0"/>
                    </a:cubicBezTo>
                    <a:cubicBezTo>
                      <a:pt x="43" y="0"/>
                      <a:pt x="43" y="0"/>
                      <a:pt x="43" y="0"/>
                    </a:cubicBezTo>
                    <a:cubicBezTo>
                      <a:pt x="44" y="0"/>
                      <a:pt x="46" y="0"/>
                      <a:pt x="47" y="0"/>
                    </a:cubicBezTo>
                    <a:cubicBezTo>
                      <a:pt x="48" y="1"/>
                      <a:pt x="48" y="1"/>
                      <a:pt x="48" y="1"/>
                    </a:cubicBezTo>
                    <a:cubicBezTo>
                      <a:pt x="48" y="2"/>
                      <a:pt x="48" y="2"/>
                      <a:pt x="48" y="2"/>
                    </a:cubicBezTo>
                    <a:cubicBezTo>
                      <a:pt x="46" y="4"/>
                      <a:pt x="46" y="4"/>
                      <a:pt x="46" y="4"/>
                    </a:cubicBezTo>
                    <a:cubicBezTo>
                      <a:pt x="46" y="5"/>
                      <a:pt x="45" y="5"/>
                      <a:pt x="45" y="5"/>
                    </a:cubicBezTo>
                    <a:cubicBezTo>
                      <a:pt x="45" y="5"/>
                      <a:pt x="45" y="5"/>
                      <a:pt x="45" y="5"/>
                    </a:cubicBezTo>
                    <a:cubicBezTo>
                      <a:pt x="44" y="4"/>
                      <a:pt x="44" y="4"/>
                      <a:pt x="43" y="4"/>
                    </a:cubicBezTo>
                    <a:cubicBezTo>
                      <a:pt x="11" y="4"/>
                      <a:pt x="11" y="4"/>
                      <a:pt x="11" y="4"/>
                    </a:cubicBezTo>
                    <a:cubicBezTo>
                      <a:pt x="8" y="4"/>
                      <a:pt x="5" y="7"/>
                      <a:pt x="5" y="10"/>
                    </a:cubicBezTo>
                    <a:cubicBezTo>
                      <a:pt x="5" y="42"/>
                      <a:pt x="5" y="42"/>
                      <a:pt x="5" y="42"/>
                    </a:cubicBezTo>
                    <a:cubicBezTo>
                      <a:pt x="5" y="45"/>
                      <a:pt x="8" y="48"/>
                      <a:pt x="11" y="48"/>
                    </a:cubicBezTo>
                    <a:cubicBezTo>
                      <a:pt x="43" y="48"/>
                      <a:pt x="43" y="48"/>
                      <a:pt x="43" y="48"/>
                    </a:cubicBezTo>
                    <a:cubicBezTo>
                      <a:pt x="46" y="48"/>
                      <a:pt x="49" y="45"/>
                      <a:pt x="49" y="42"/>
                    </a:cubicBezTo>
                    <a:cubicBezTo>
                      <a:pt x="49" y="32"/>
                      <a:pt x="49" y="32"/>
                      <a:pt x="49" y="32"/>
                    </a:cubicBezTo>
                    <a:cubicBezTo>
                      <a:pt x="49" y="32"/>
                      <a:pt x="49" y="32"/>
                      <a:pt x="49" y="32"/>
                    </a:cubicBezTo>
                    <a:cubicBezTo>
                      <a:pt x="52" y="29"/>
                      <a:pt x="52" y="29"/>
                      <a:pt x="52" y="29"/>
                    </a:cubicBezTo>
                    <a:cubicBezTo>
                      <a:pt x="52" y="29"/>
                      <a:pt x="52" y="29"/>
                      <a:pt x="53" y="29"/>
                    </a:cubicBezTo>
                    <a:cubicBezTo>
                      <a:pt x="53" y="29"/>
                      <a:pt x="53" y="29"/>
                      <a:pt x="53" y="29"/>
                    </a:cubicBezTo>
                    <a:cubicBezTo>
                      <a:pt x="54" y="29"/>
                      <a:pt x="54" y="30"/>
                      <a:pt x="54" y="30"/>
                    </a:cubicBezTo>
                    <a:lnTo>
                      <a:pt x="54" y="42"/>
                    </a:lnTo>
                    <a:close/>
                    <a:moveTo>
                      <a:pt x="32" y="42"/>
                    </a:moveTo>
                    <a:cubicBezTo>
                      <a:pt x="31" y="44"/>
                      <a:pt x="29" y="44"/>
                      <a:pt x="27" y="42"/>
                    </a:cubicBezTo>
                    <a:cubicBezTo>
                      <a:pt x="11" y="26"/>
                      <a:pt x="11" y="26"/>
                      <a:pt x="11" y="26"/>
                    </a:cubicBezTo>
                    <a:cubicBezTo>
                      <a:pt x="10" y="25"/>
                      <a:pt x="10" y="23"/>
                      <a:pt x="11" y="22"/>
                    </a:cubicBezTo>
                    <a:cubicBezTo>
                      <a:pt x="15" y="18"/>
                      <a:pt x="15" y="18"/>
                      <a:pt x="15" y="18"/>
                    </a:cubicBezTo>
                    <a:cubicBezTo>
                      <a:pt x="16" y="16"/>
                      <a:pt x="18" y="16"/>
                      <a:pt x="20" y="18"/>
                    </a:cubicBezTo>
                    <a:cubicBezTo>
                      <a:pt x="30" y="27"/>
                      <a:pt x="30" y="27"/>
                      <a:pt x="30" y="27"/>
                    </a:cubicBezTo>
                    <a:cubicBezTo>
                      <a:pt x="54" y="3"/>
                      <a:pt x="54" y="3"/>
                      <a:pt x="54" y="3"/>
                    </a:cubicBezTo>
                    <a:cubicBezTo>
                      <a:pt x="55" y="2"/>
                      <a:pt x="57" y="2"/>
                      <a:pt x="58" y="3"/>
                    </a:cubicBezTo>
                    <a:cubicBezTo>
                      <a:pt x="63" y="7"/>
                      <a:pt x="63" y="7"/>
                      <a:pt x="63" y="7"/>
                    </a:cubicBezTo>
                    <a:cubicBezTo>
                      <a:pt x="64" y="8"/>
                      <a:pt x="64" y="10"/>
                      <a:pt x="63" y="11"/>
                    </a:cubicBezTo>
                    <a:lnTo>
                      <a:pt x="32" y="42"/>
                    </a:lnTo>
                    <a:close/>
                  </a:path>
                </a:pathLst>
              </a:custGeom>
              <a:solidFill>
                <a:schemeClr val="bg1"/>
              </a:solidFill>
              <a:ln>
                <a:solidFill>
                  <a:schemeClr val="bg1"/>
                </a:solidFill>
              </a:ln>
            </p:spPr>
            <p:txBody>
              <a:bodyPr/>
              <a:lstStyle/>
              <a:p>
                <a:pPr>
                  <a:defRPr/>
                </a:pPr>
                <a:endParaRPr lang="en-US" dirty="0">
                  <a:solidFill>
                    <a:srgbClr val="002F71"/>
                  </a:solidFill>
                  <a:latin typeface="Oswald" panose="00000500000000000000" pitchFamily="2" charset="0"/>
                  <a:cs typeface="Times New Roman" panose="02020603050405020304" pitchFamily="18" charset="0"/>
                </a:endParaRPr>
              </a:p>
            </p:txBody>
          </p:sp>
        </p:grpSp>
        <p:cxnSp>
          <p:nvCxnSpPr>
            <p:cNvPr id="16" name="Straight Connector 15">
              <a:extLst>
                <a:ext uri="{FF2B5EF4-FFF2-40B4-BE49-F238E27FC236}">
                  <a16:creationId xmlns:a16="http://schemas.microsoft.com/office/drawing/2014/main" id="{A0B08EDC-7E6B-1C34-AA55-02FE6AA6AA1F}"/>
                </a:ext>
              </a:extLst>
            </p:cNvPr>
            <p:cNvCxnSpPr>
              <a:cxnSpLocks/>
            </p:cNvCxnSpPr>
            <p:nvPr/>
          </p:nvCxnSpPr>
          <p:spPr>
            <a:xfrm>
              <a:off x="2010799" y="4323043"/>
              <a:ext cx="0" cy="447679"/>
            </a:xfrm>
            <a:prstGeom prst="line">
              <a:avLst/>
            </a:prstGeom>
            <a:ln w="38100">
              <a:solidFill>
                <a:srgbClr val="F7BB4F"/>
              </a:solidFill>
            </a:ln>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0692D39A-ECCA-CA49-0785-ACD217F90FB3}"/>
                </a:ext>
              </a:extLst>
            </p:cNvPr>
            <p:cNvCxnSpPr>
              <a:cxnSpLocks/>
            </p:cNvCxnSpPr>
            <p:nvPr/>
          </p:nvCxnSpPr>
          <p:spPr>
            <a:xfrm>
              <a:off x="2018738" y="5295882"/>
              <a:ext cx="0" cy="447679"/>
            </a:xfrm>
            <a:prstGeom prst="line">
              <a:avLst/>
            </a:prstGeom>
            <a:ln w="38100">
              <a:solidFill>
                <a:srgbClr val="7EC6CF"/>
              </a:solidFill>
            </a:ln>
          </p:spPr>
          <p:style>
            <a:lnRef idx="1">
              <a:schemeClr val="accent1"/>
            </a:lnRef>
            <a:fillRef idx="0">
              <a:schemeClr val="accent1"/>
            </a:fillRef>
            <a:effectRef idx="0">
              <a:schemeClr val="accent1"/>
            </a:effectRef>
            <a:fontRef idx="minor">
              <a:schemeClr val="tx1"/>
            </a:fontRef>
          </p:style>
        </p:cxnSp>
      </p:grpSp>
      <p:sp>
        <p:nvSpPr>
          <p:cNvPr id="177" name="TextBox 176">
            <a:extLst>
              <a:ext uri="{FF2B5EF4-FFF2-40B4-BE49-F238E27FC236}">
                <a16:creationId xmlns:a16="http://schemas.microsoft.com/office/drawing/2014/main" id="{CE32A104-EB38-7056-C665-A099BFEB4754}"/>
              </a:ext>
            </a:extLst>
          </p:cNvPr>
          <p:cNvSpPr txBox="1"/>
          <p:nvPr/>
        </p:nvSpPr>
        <p:spPr>
          <a:xfrm>
            <a:off x="7686695" y="2374600"/>
            <a:ext cx="4137084" cy="3170099"/>
          </a:xfrm>
          <a:prstGeom prst="rect">
            <a:avLst/>
          </a:prstGeom>
          <a:noFill/>
        </p:spPr>
        <p:txBody>
          <a:bodyPr wrap="square">
            <a:spAutoFit/>
          </a:bodyPr>
          <a:lstStyle/>
          <a:p>
            <a:pPr marL="342900" indent="-342900">
              <a:buFont typeface="Arial" panose="020B0604020202020204" pitchFamily="34" charset="0"/>
              <a:buChar char="•"/>
            </a:pPr>
            <a:r>
              <a:rPr lang="mn-MN" sz="2000" dirty="0">
                <a:solidFill>
                  <a:srgbClr val="002060"/>
                </a:solidFill>
                <a:latin typeface="Oswald" panose="00000500000000000000" pitchFamily="2" charset="0"/>
                <a:cs typeface="Times New Roman" panose="02020603050405020304" pitchFamily="18" charset="0"/>
              </a:rPr>
              <a:t>Монгол Улсын хэмжээнд хүчин төгөлдөр мөрдөгдөж байгаа урт, дунд, богино хугацааны хөгжлийн бодлого, төлөвлөлтийн баримт бичгүүдтэй төсвийг уялдаатай төлөвлөх,</a:t>
            </a:r>
            <a:endParaRPr lang="en-US" sz="2000" dirty="0">
              <a:solidFill>
                <a:srgbClr val="002060"/>
              </a:solidFill>
              <a:latin typeface="Oswald" panose="00000500000000000000" pitchFamily="2" charset="0"/>
              <a:cs typeface="Times New Roman" panose="02020603050405020304" pitchFamily="18" charset="0"/>
            </a:endParaRPr>
          </a:p>
          <a:p>
            <a:pPr marL="342900" indent="-342900" algn="just">
              <a:buFont typeface="Arial" panose="020B0604020202020204" pitchFamily="34" charset="0"/>
              <a:buChar char="•"/>
            </a:pPr>
            <a:endParaRPr lang="mn-MN" sz="2000" dirty="0">
              <a:solidFill>
                <a:srgbClr val="002060"/>
              </a:solidFill>
              <a:latin typeface="Oswald" panose="00000500000000000000" pitchFamily="2" charset="0"/>
              <a:cs typeface="Times New Roman" panose="02020603050405020304" pitchFamily="18" charset="0"/>
            </a:endParaRPr>
          </a:p>
          <a:p>
            <a:pPr marL="342900" indent="-342900">
              <a:buFont typeface="Arial" panose="020B0604020202020204" pitchFamily="34" charset="0"/>
              <a:buChar char="•"/>
            </a:pPr>
            <a:r>
              <a:rPr lang="mn-MN" sz="2000" dirty="0">
                <a:solidFill>
                  <a:srgbClr val="002060"/>
                </a:solidFill>
                <a:latin typeface="Oswald" panose="00000500000000000000" pitchFamily="2" charset="0"/>
                <a:cs typeface="Times New Roman" panose="02020603050405020304" pitchFamily="18" charset="0"/>
              </a:rPr>
              <a:t>Үр дүнтэй хэрэгжүүлэх,</a:t>
            </a:r>
            <a:r>
              <a:rPr lang="en-US" sz="2000" dirty="0">
                <a:solidFill>
                  <a:srgbClr val="002060"/>
                </a:solidFill>
                <a:latin typeface="Oswald" panose="00000500000000000000" pitchFamily="2" charset="0"/>
                <a:cs typeface="Times New Roman" panose="02020603050405020304" pitchFamily="18" charset="0"/>
              </a:rPr>
              <a:t> </a:t>
            </a:r>
            <a:r>
              <a:rPr lang="mn-MN" sz="2000" dirty="0">
                <a:solidFill>
                  <a:srgbClr val="002060"/>
                </a:solidFill>
                <a:latin typeface="Oswald" panose="00000500000000000000" pitchFamily="2" charset="0"/>
                <a:cs typeface="Times New Roman" panose="02020603050405020304" pitchFamily="18" charset="0"/>
              </a:rPr>
              <a:t>санхүүжилтийн эх үүсвэрээр баталгаажсан төсөвтэй байна.</a:t>
            </a:r>
            <a:endParaRPr lang="en-US" sz="2000" dirty="0">
              <a:solidFill>
                <a:srgbClr val="002060"/>
              </a:solidFill>
              <a:latin typeface="Oswald" panose="00000500000000000000" pitchFamily="2" charset="0"/>
              <a:cs typeface="Times New Roman" panose="02020603050405020304" pitchFamily="18" charset="0"/>
            </a:endParaRPr>
          </a:p>
        </p:txBody>
      </p:sp>
      <p:sp>
        <p:nvSpPr>
          <p:cNvPr id="27" name="Title 26">
            <a:extLst>
              <a:ext uri="{FF2B5EF4-FFF2-40B4-BE49-F238E27FC236}">
                <a16:creationId xmlns:a16="http://schemas.microsoft.com/office/drawing/2014/main" id="{322495BF-6963-7627-E82E-7AAF9E4A6181}"/>
              </a:ext>
            </a:extLst>
          </p:cNvPr>
          <p:cNvSpPr txBox="1">
            <a:spLocks noGrp="1"/>
          </p:cNvSpPr>
          <p:nvPr>
            <p:ph type="title"/>
          </p:nvPr>
        </p:nvSpPr>
        <p:spPr>
          <a:xfrm>
            <a:off x="1828800" y="660742"/>
            <a:ext cx="9525000" cy="757130"/>
          </a:xfrm>
          <a:prstGeom prst="rect">
            <a:avLst/>
          </a:prstGeom>
          <a:noFill/>
        </p:spPr>
        <p:txBody>
          <a:bodyPr wrap="square">
            <a:spAutoFit/>
          </a:bodyPr>
          <a:lstStyle/>
          <a:p>
            <a:pPr algn="ctr"/>
            <a:r>
              <a:rPr lang="en-MN" sz="2400" b="1" dirty="0">
                <a:solidFill>
                  <a:srgbClr val="333491"/>
                </a:solidFill>
                <a:latin typeface="Oswald" pitchFamily="2" charset="0"/>
              </a:rPr>
              <a:t>АВЛИГАТАЙ ТЭМЦЭХ ҮНДЭСНИЙ ХӨТӨЛБӨРИЙГ ХЭРЭГЖҮҮЛЭХ ҮНДЭСНИЙ ХОРООНЫ 02 ДУГААР ТОГТООЛ</a:t>
            </a:r>
            <a:endParaRPr lang="mn-MN" sz="2400" b="1" dirty="0">
              <a:solidFill>
                <a:srgbClr val="333491"/>
              </a:solidFill>
              <a:latin typeface="Oswald" pitchFamily="2" charset="0"/>
            </a:endParaRPr>
          </a:p>
        </p:txBody>
      </p:sp>
    </p:spTree>
    <p:extLst>
      <p:ext uri="{BB962C8B-B14F-4D97-AF65-F5344CB8AC3E}">
        <p14:creationId xmlns:p14="http://schemas.microsoft.com/office/powerpoint/2010/main" val="103960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5FF74E7-C7DD-ADE0-F124-1612A3581DCB}"/>
              </a:ext>
            </a:extLst>
          </p:cNvPr>
          <p:cNvSpPr/>
          <p:nvPr/>
        </p:nvSpPr>
        <p:spPr bwMode="auto">
          <a:xfrm>
            <a:off x="1838036" y="3001368"/>
            <a:ext cx="10102756" cy="1938992"/>
          </a:xfrm>
          <a:prstGeom prst="rect">
            <a:avLst/>
          </a:prstGeom>
        </p:spPr>
        <p:txBody>
          <a:bodyPr wrap="square">
            <a:spAutoFit/>
          </a:bodyPr>
          <a:lstStyle/>
          <a:p>
            <a:pPr algn="just">
              <a:defRPr/>
            </a:pP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ҮНДЭСНИЙ АУДИТЫН ГАЗАР: </a:t>
            </a:r>
            <a:r>
              <a:rPr lang="mn-MN" sz="2000" kern="0" dirty="0">
                <a:effectLst/>
                <a:latin typeface="Oswald" panose="00000500000000000000" pitchFamily="2" charset="0"/>
                <a:ea typeface="Calibri" panose="020F0502020204030204" pitchFamily="34" charset="0"/>
                <a:cs typeface="Times New Roman" panose="02020603050405020304" pitchFamily="18" charset="0"/>
              </a:rPr>
              <a:t>“</a:t>
            </a: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Монгол Улсын 2023 оны нэгдсэн төсвийн төсөлд өгсөн аудитын дүгнэлт”-ээр өгсөн албан шаардлага, зөвлөмж </a:t>
            </a:r>
          </a:p>
          <a:p>
            <a:pPr algn="just">
              <a:defRPr/>
            </a:pPr>
            <a:r>
              <a:rPr lang="en-US" sz="1600" i="1" kern="0" dirty="0">
                <a:solidFill>
                  <a:srgbClr val="002060"/>
                </a:solidFill>
                <a:latin typeface="Oswald" panose="00000500000000000000" pitchFamily="2" charset="0"/>
                <a:cs typeface="Times New Roman" panose="02020603050405020304" pitchFamily="18" charset="0"/>
              </a:rPr>
              <a:t> - </a:t>
            </a:r>
            <a:r>
              <a:rPr lang="mn-MN" sz="1600" i="1" kern="0" dirty="0">
                <a:solidFill>
                  <a:srgbClr val="002060"/>
                </a:solidFill>
                <a:latin typeface="Oswald" panose="00000500000000000000" pitchFamily="2" charset="0"/>
                <a:cs typeface="Times New Roman" panose="02020603050405020304" pitchFamily="18" charset="0"/>
              </a:rPr>
              <a:t>Төсвийн ерөнхийлөн захирагч</a:t>
            </a:r>
            <a:r>
              <a:rPr lang="en-US" sz="1600" i="1" kern="0" dirty="0">
                <a:solidFill>
                  <a:srgbClr val="002060"/>
                </a:solidFill>
                <a:latin typeface="Oswald" panose="00000500000000000000" pitchFamily="2" charset="0"/>
                <a:cs typeface="Times New Roman" panose="02020603050405020304" pitchFamily="18" charset="0"/>
              </a:rPr>
              <a:t> </a:t>
            </a:r>
            <a:r>
              <a:rPr lang="mn-MN" sz="1600" i="1" kern="0" dirty="0">
                <a:solidFill>
                  <a:srgbClr val="002060"/>
                </a:solidFill>
                <a:latin typeface="Oswald" panose="00000500000000000000" pitchFamily="2" charset="0"/>
                <a:cs typeface="Times New Roman" panose="02020603050405020304" pitchFamily="18" charset="0"/>
              </a:rPr>
              <a:t>нар тогтвортой хөгжлийн бодлогын баримт бичигт туссан зорилтыг хангахад чиглэсэн салбарын бодлогын тэргүүлэх чиглэлийг санхүүжүүлэх хэрэгцээг үнэлж, төсвийн төлөвлөлт, хэрэгжүүлэх хөтөлбөр, хүрэн үр дүнг дунд, болон богино хугацааны хөгжлийн бодлогын баримт бичигт уялдуулах</a:t>
            </a:r>
            <a:r>
              <a:rPr lang="en-US" sz="1600" i="1" kern="0" dirty="0">
                <a:solidFill>
                  <a:srgbClr val="002060"/>
                </a:solidFill>
                <a:latin typeface="Oswald" panose="00000500000000000000" pitchFamily="2" charset="0"/>
                <a:cs typeface="Times New Roman" panose="02020603050405020304" pitchFamily="18" charset="0"/>
              </a:rPr>
              <a:t>; </a:t>
            </a:r>
            <a:r>
              <a:rPr lang="mn-MN" sz="1600" i="1" kern="0" dirty="0">
                <a:solidFill>
                  <a:srgbClr val="002060"/>
                </a:solidFill>
                <a:latin typeface="Oswald" panose="00000500000000000000" pitchFamily="2" charset="0"/>
                <a:cs typeface="Times New Roman" panose="02020603050405020304" pitchFamily="18" charset="0"/>
              </a:rPr>
              <a:t>   </a:t>
            </a:r>
          </a:p>
          <a:p>
            <a:pPr algn="just">
              <a:defRPr/>
            </a:pPr>
            <a:endParaRPr lang="mn-MN" sz="1600" b="1" i="1" kern="0" dirty="0">
              <a:solidFill>
                <a:srgbClr val="002060"/>
              </a:solidFill>
              <a:latin typeface="Oswald" panose="00000500000000000000" pitchFamily="2" charset="0"/>
              <a:cs typeface="Times New Roman" panose="02020603050405020304" pitchFamily="18" charset="0"/>
            </a:endParaRPr>
          </a:p>
          <a:p>
            <a:pPr algn="just">
              <a:defRPr/>
            </a:pPr>
            <a:r>
              <a:rPr lang="mn-MN" sz="1600" b="1" i="1" kern="0" dirty="0">
                <a:solidFill>
                  <a:srgbClr val="002060"/>
                </a:solidFill>
                <a:latin typeface="Oswald" panose="00000500000000000000" pitchFamily="2" charset="0"/>
                <a:cs typeface="Times New Roman" panose="02020603050405020304" pitchFamily="18" charset="0"/>
              </a:rPr>
              <a:t>   Хэрэгжилт: 50 хувь </a:t>
            </a:r>
          </a:p>
        </p:txBody>
      </p:sp>
      <p:sp>
        <p:nvSpPr>
          <p:cNvPr id="23" name="Title 22">
            <a:extLst>
              <a:ext uri="{FF2B5EF4-FFF2-40B4-BE49-F238E27FC236}">
                <a16:creationId xmlns:a16="http://schemas.microsoft.com/office/drawing/2014/main" id="{B4757A4B-E37B-A164-18A9-C43D4000C1F6}"/>
              </a:ext>
            </a:extLst>
          </p:cNvPr>
          <p:cNvSpPr txBox="1">
            <a:spLocks noGrp="1"/>
          </p:cNvSpPr>
          <p:nvPr>
            <p:ph type="title"/>
          </p:nvPr>
        </p:nvSpPr>
        <p:spPr>
          <a:xfrm>
            <a:off x="1838036" y="614562"/>
            <a:ext cx="9515764" cy="757130"/>
          </a:xfrm>
          <a:prstGeom prst="rect">
            <a:avLst/>
          </a:prstGeom>
          <a:noFill/>
        </p:spPr>
        <p:txBody>
          <a:bodyPr wrap="square">
            <a:spAutoFit/>
          </a:bodyPr>
          <a:lstStyle/>
          <a:p>
            <a:pPr algn="ctr"/>
            <a:r>
              <a:rPr lang="en-MN" sz="2400" b="1" dirty="0">
                <a:solidFill>
                  <a:srgbClr val="333491"/>
                </a:solidFill>
                <a:latin typeface="Oswald" pitchFamily="2" charset="0"/>
              </a:rPr>
              <a:t>АВЛИГАТАЙ ТЭМЦЭХ ҮНДЭСНИЙ ХӨТӨЛБӨРИЙГ ХЭРЭГЖҮҮЛЭХ ҮНДЭСНИЙ ХОРООНЫ 02 ДУГААР ТОГТООЛ</a:t>
            </a:r>
            <a:endParaRPr lang="mn-MN" sz="2400" b="1" dirty="0">
              <a:solidFill>
                <a:srgbClr val="333491"/>
              </a:solidFill>
              <a:latin typeface="Oswald" pitchFamily="2" charset="0"/>
            </a:endParaRPr>
          </a:p>
        </p:txBody>
      </p:sp>
      <p:cxnSp>
        <p:nvCxnSpPr>
          <p:cNvPr id="4" name="Straight Connector 3">
            <a:extLst>
              <a:ext uri="{FF2B5EF4-FFF2-40B4-BE49-F238E27FC236}">
                <a16:creationId xmlns:a16="http://schemas.microsoft.com/office/drawing/2014/main" id="{62D6BDAC-25BD-C537-4A4D-0BAD45C8739B}"/>
              </a:ext>
            </a:extLst>
          </p:cNvPr>
          <p:cNvCxnSpPr>
            <a:cxnSpLocks/>
          </p:cNvCxnSpPr>
          <p:nvPr/>
        </p:nvCxnSpPr>
        <p:spPr bwMode="auto">
          <a:xfrm>
            <a:off x="1594510" y="3124385"/>
            <a:ext cx="0" cy="1352649"/>
          </a:xfrm>
          <a:prstGeom prst="line">
            <a:avLst/>
          </a:prstGeom>
          <a:ln w="38100">
            <a:solidFill>
              <a:srgbClr val="7EC6CF"/>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7664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A97CF-06F9-A738-AE07-D9A0D68BAB63}"/>
              </a:ext>
            </a:extLst>
          </p:cNvPr>
          <p:cNvSpPr txBox="1"/>
          <p:nvPr/>
        </p:nvSpPr>
        <p:spPr>
          <a:xfrm>
            <a:off x="5461822" y="1285036"/>
            <a:ext cx="6518780" cy="646331"/>
          </a:xfrm>
          <a:prstGeom prst="rect">
            <a:avLst/>
          </a:prstGeom>
          <a:noFill/>
        </p:spPr>
        <p:txBody>
          <a:bodyPr wrap="square">
            <a:spAutoFit/>
          </a:bodyPr>
          <a:lstStyle/>
          <a:p>
            <a:pPr algn="ctr"/>
            <a:r>
              <a:rPr lang="en-MN" u="sng" dirty="0">
                <a:solidFill>
                  <a:srgbClr val="333491"/>
                </a:solidFill>
                <a:latin typeface="Oswald" pitchFamily="2" charset="0"/>
              </a:rPr>
              <a:t>Авлигатай тэмцэх үндэсний хөтөлбөрийг хэрэгжүүлэх Үндэсний хорооны 04 дүгээр сарын 25–ны өдрийн 0</a:t>
            </a:r>
            <a:r>
              <a:rPr lang="en-US" u="sng" dirty="0">
                <a:solidFill>
                  <a:srgbClr val="333491"/>
                </a:solidFill>
                <a:latin typeface="Oswald" pitchFamily="2" charset="0"/>
              </a:rPr>
              <a:t>2</a:t>
            </a:r>
            <a:r>
              <a:rPr lang="en-MN" u="sng" dirty="0">
                <a:solidFill>
                  <a:srgbClr val="333491"/>
                </a:solidFill>
                <a:latin typeface="Oswald" pitchFamily="2" charset="0"/>
              </a:rPr>
              <a:t> дугаар тогтоол</a:t>
            </a:r>
            <a:endParaRPr lang="mn-MN" u="sng" dirty="0">
              <a:solidFill>
                <a:srgbClr val="333491"/>
              </a:solidFill>
              <a:latin typeface="Oswald" pitchFamily="2" charset="0"/>
            </a:endParaRPr>
          </a:p>
        </p:txBody>
      </p:sp>
      <p:cxnSp>
        <p:nvCxnSpPr>
          <p:cNvPr id="7" name="Straight Connector 6">
            <a:extLst>
              <a:ext uri="{FF2B5EF4-FFF2-40B4-BE49-F238E27FC236}">
                <a16:creationId xmlns:a16="http://schemas.microsoft.com/office/drawing/2014/main" id="{6FC4E9EB-5DCF-2AF4-FD7D-7DBCE5AA7671}"/>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345C039-6DBA-00B4-7209-942C03B5C005}"/>
              </a:ext>
            </a:extLst>
          </p:cNvPr>
          <p:cNvSpPr/>
          <p:nvPr/>
        </p:nvSpPr>
        <p:spPr>
          <a:xfrm>
            <a:off x="1599076" y="586494"/>
            <a:ext cx="10297360"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000" dirty="0">
                <a:solidFill>
                  <a:srgbClr val="2E308F"/>
                </a:solidFill>
                <a:latin typeface="Oswald" pitchFamily="2" charset="0"/>
              </a:rPr>
              <a:t>ТӨСВИЙН ТӨЛӨВЛӨЛТИЙГ ХӨГЖЛИЙН БОДЛОГО, ТӨЛӨВЛӨЛТТЭЙ УЯЛДУУЛАХ ТУХАЙ</a:t>
            </a:r>
          </a:p>
        </p:txBody>
      </p:sp>
      <p:pic>
        <p:nvPicPr>
          <p:cNvPr id="17" name="Picture 16">
            <a:extLst>
              <a:ext uri="{FF2B5EF4-FFF2-40B4-BE49-F238E27FC236}">
                <a16:creationId xmlns:a16="http://schemas.microsoft.com/office/drawing/2014/main" id="{B7DC52C5-6612-FAB1-81E6-490F2DB5AE42}"/>
              </a:ext>
            </a:extLst>
          </p:cNvPr>
          <p:cNvPicPr>
            <a:picLocks noChangeAspect="1"/>
          </p:cNvPicPr>
          <p:nvPr/>
        </p:nvPicPr>
        <p:blipFill>
          <a:blip r:embed="rId3"/>
          <a:stretch>
            <a:fillRect/>
          </a:stretch>
        </p:blipFill>
        <p:spPr>
          <a:xfrm>
            <a:off x="1528377" y="1513513"/>
            <a:ext cx="3343961" cy="2595837"/>
          </a:xfrm>
          <a:prstGeom prst="rect">
            <a:avLst/>
          </a:prstGeom>
        </p:spPr>
      </p:pic>
      <p:sp>
        <p:nvSpPr>
          <p:cNvPr id="3" name="TextBox 2">
            <a:extLst>
              <a:ext uri="{FF2B5EF4-FFF2-40B4-BE49-F238E27FC236}">
                <a16:creationId xmlns:a16="http://schemas.microsoft.com/office/drawing/2014/main" id="{821F5618-82F8-D840-AB04-22AB3E732F7F}"/>
              </a:ext>
            </a:extLst>
          </p:cNvPr>
          <p:cNvSpPr txBox="1"/>
          <p:nvPr/>
        </p:nvSpPr>
        <p:spPr>
          <a:xfrm>
            <a:off x="417488" y="4547207"/>
            <a:ext cx="6084914" cy="1631216"/>
          </a:xfrm>
          <a:prstGeom prst="rect">
            <a:avLst/>
          </a:prstGeom>
          <a:noFill/>
        </p:spPr>
        <p:txBody>
          <a:bodyPr wrap="square">
            <a:spAutoFit/>
          </a:bodyPr>
          <a:lstStyle/>
          <a:p>
            <a:pPr algn="just"/>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АВЛИГАТАЙ ТЭМЦЭХ ҮНДЭСНИЙ ХӨТӨЛБӨРИЙН </a:t>
            </a:r>
            <a:r>
              <a:rPr lang="mn-MN" sz="2000"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7.1.</a:t>
            </a:r>
          </a:p>
          <a:p>
            <a:pPr algn="just"/>
            <a:r>
              <a:rPr lang="mn-MN" sz="2000"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 </a:t>
            </a: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Төсвийн төлөвлөлтийн тогтолцоог урт хугацааны хөгжлийн бодлого, төлөвлөлттэй уялдуулж, тэгш хүртээмжтэй, нээлттэй, олон нийтийн </a:t>
            </a:r>
            <a:r>
              <a:rPr lang="mn-MN" sz="2000"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оролцоог </a:t>
            </a: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хангах замаар бэхжүүлнэ гэж заасан.</a:t>
            </a:r>
            <a:endParaRPr lang="en-US" sz="2000" dirty="0">
              <a:solidFill>
                <a:srgbClr val="002060"/>
              </a:solidFill>
              <a:latin typeface="Oswald" panose="00000500000000000000" pitchFamily="2" charset="0"/>
              <a:cs typeface="Times New Roman" panose="02020603050405020304" pitchFamily="18" charset="0"/>
            </a:endParaRPr>
          </a:p>
        </p:txBody>
      </p:sp>
      <p:pic>
        <p:nvPicPr>
          <p:cNvPr id="13" name="Picture 12">
            <a:extLst>
              <a:ext uri="{FF2B5EF4-FFF2-40B4-BE49-F238E27FC236}">
                <a16:creationId xmlns:a16="http://schemas.microsoft.com/office/drawing/2014/main" id="{D7DEAF33-92F5-46E1-8A9B-A9FC0C28089C}"/>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3409" t="14841" r="34015" b="15908"/>
          <a:stretch/>
        </p:blipFill>
        <p:spPr>
          <a:xfrm>
            <a:off x="6953340" y="1931367"/>
            <a:ext cx="3971637" cy="4573342"/>
          </a:xfrm>
          <a:prstGeom prst="rect">
            <a:avLst/>
          </a:prstGeom>
        </p:spPr>
      </p:pic>
    </p:spTree>
    <p:extLst>
      <p:ext uri="{BB962C8B-B14F-4D97-AF65-F5344CB8AC3E}">
        <p14:creationId xmlns:p14="http://schemas.microsoft.com/office/powerpoint/2010/main" val="39055972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	</a:t>
            </a:r>
            <a:r>
              <a:rPr lang="mn-MN" dirty="0" smtClean="0"/>
              <a:t>	Хэрэгжилтийн байдал</a:t>
            </a:r>
            <a:endParaRPr lang="en-US" dirty="0"/>
          </a:p>
        </p:txBody>
      </p:sp>
      <p:sp>
        <p:nvSpPr>
          <p:cNvPr id="3" name="Content Placeholder 2"/>
          <p:cNvSpPr>
            <a:spLocks noGrp="1"/>
          </p:cNvSpPr>
          <p:nvPr>
            <p:ph idx="1"/>
          </p:nvPr>
        </p:nvSpPr>
        <p:spPr>
          <a:xfrm>
            <a:off x="838200" y="1466491"/>
            <a:ext cx="10515600" cy="4710472"/>
          </a:xfrm>
        </p:spPr>
        <p:txBody>
          <a:bodyPr>
            <a:normAutofit fontScale="85000" lnSpcReduction="20000"/>
          </a:bodyPr>
          <a:lstStyle/>
          <a:p>
            <a:r>
              <a:rPr lang="mn-MN" u="sng" dirty="0" smtClean="0"/>
              <a:t>Зорилт: </a:t>
            </a:r>
          </a:p>
          <a:p>
            <a:pPr lvl="1"/>
            <a:r>
              <a:rPr lang="mn-MN" dirty="0" smtClean="0"/>
              <a:t>7.1. Төсвийн төлөвлөлтийн тогтолцоог урт хугацааны </a:t>
            </a:r>
            <a:r>
              <a:rPr lang="mn-MN" dirty="0" smtClean="0">
                <a:solidFill>
                  <a:srgbClr val="D82028"/>
                </a:solidFill>
              </a:rPr>
              <a:t>хөгжлийн бодлого, төлөвлөлттэй уялдуулах.</a:t>
            </a:r>
          </a:p>
          <a:p>
            <a:r>
              <a:rPr lang="mn-MN" u="sng" dirty="0" smtClean="0"/>
              <a:t>Хэрэгжилтийн явц:</a:t>
            </a:r>
          </a:p>
          <a:p>
            <a:pPr lvl="1"/>
            <a:r>
              <a:rPr lang="mn-MN" dirty="0" smtClean="0"/>
              <a:t>2. Монгол Улсын 2025 оны төсвийн төсөл нь урт болон дунд хугацааны </a:t>
            </a:r>
            <a:r>
              <a:rPr lang="mn-MN" dirty="0" smtClean="0">
                <a:solidFill>
                  <a:srgbClr val="00B0F0"/>
                </a:solidFill>
              </a:rPr>
              <a:t>хөгжлийн бодлоготой нийцсэн</a:t>
            </a:r>
            <a:r>
              <a:rPr lang="mn-MN" dirty="0" smtClean="0"/>
              <a:t>. </a:t>
            </a:r>
            <a:r>
              <a:rPr lang="en-US" dirty="0" smtClean="0"/>
              <a:t>(</a:t>
            </a:r>
            <a:r>
              <a:rPr lang="mn-MN" sz="1900" i="1" dirty="0" smtClean="0"/>
              <a:t>Монгол Улсын 2025 оны нэгдсэн төсвийн төсөлд өгсөн аудитын дүгнэлт. 37 дугаар хуудас. </a:t>
            </a:r>
            <a:r>
              <a:rPr lang="en-US" sz="1900" i="1" dirty="0">
                <a:hlinkClick r:id="rId2"/>
              </a:rPr>
              <a:t>https://</a:t>
            </a:r>
            <a:r>
              <a:rPr lang="en-US" sz="1900" i="1" dirty="0" smtClean="0">
                <a:hlinkClick r:id="rId2"/>
              </a:rPr>
              <a:t>open.audit.mn/reportSingle/12176</a:t>
            </a:r>
            <a:r>
              <a:rPr lang="mn-MN" sz="1900" i="1" dirty="0" smtClean="0"/>
              <a:t> </a:t>
            </a:r>
            <a:r>
              <a:rPr lang="en-US" i="1" dirty="0" smtClean="0"/>
              <a:t>)</a:t>
            </a:r>
            <a:endParaRPr lang="mn-MN" i="1" dirty="0" smtClean="0"/>
          </a:p>
          <a:p>
            <a:pPr lvl="1"/>
            <a:r>
              <a:rPr lang="mn-MN" dirty="0" smtClean="0"/>
              <a:t>Монгол Улсын 2025 оны төсвийн төсөл нь .... урт хугацааны хөгжлийн бодлого </a:t>
            </a:r>
            <a:r>
              <a:rPr lang="mn-MN" dirty="0" smtClean="0">
                <a:solidFill>
                  <a:srgbClr val="00B0F0"/>
                </a:solidFill>
              </a:rPr>
              <a:t>төлөвлөлтөд нийцтэй байна</a:t>
            </a:r>
            <a:r>
              <a:rPr lang="mn-MN" dirty="0" smtClean="0"/>
              <a:t>. Харин төсвийн төлөвлөлтийн хувьд энэ зорилгыг биелүүлэх явцад төсвийн орлого, зарлага, хөрөнгө оруулалтын томоохон өөрчлөлт хийсэнтэй холбоотойгоор цаашид анхаарах шаардлагатай </a:t>
            </a:r>
            <a:r>
              <a:rPr lang="mn-MN" dirty="0" smtClean="0">
                <a:solidFill>
                  <a:srgbClr val="D82028"/>
                </a:solidFill>
              </a:rPr>
              <a:t>тодорхой асуудлууд </a:t>
            </a:r>
            <a:r>
              <a:rPr lang="mn-MN" dirty="0" smtClean="0"/>
              <a:t>байна. Үүнд:</a:t>
            </a:r>
          </a:p>
          <a:p>
            <a:pPr lvl="2"/>
            <a:r>
              <a:rPr lang="mn-MN" dirty="0" smtClean="0"/>
              <a:t>... төсвийн орлого, татварын бодлого нь төрийн зардлыг санхүүжүүлэх чиглэлтэй байгааг анхаарах.</a:t>
            </a:r>
          </a:p>
          <a:p>
            <a:pPr lvl="2"/>
            <a:r>
              <a:rPr lang="mn-MN" dirty="0" smtClean="0"/>
              <a:t> Төсвийн зарлагын өсөлт сүүлийн жилүүдэд хэт нэмэгдэж эдийн засаг дахь төрийн оролцоо ихээр өсч байгаа нь </a:t>
            </a:r>
            <a:r>
              <a:rPr lang="mn-MN" dirty="0" smtClean="0">
                <a:solidFill>
                  <a:srgbClr val="D82028"/>
                </a:solidFill>
              </a:rPr>
              <a:t>төсвийн болон хөгжлийн бодлоготой нийцтэй бус</a:t>
            </a:r>
            <a:r>
              <a:rPr lang="mn-MN" dirty="0" smtClean="0"/>
              <a:t>, хувийн хэвшил, мөнгөний бодлогын орон зайг хязгаарлах гол нөхцөл болохоор байна.</a:t>
            </a:r>
          </a:p>
          <a:p>
            <a:pPr lvl="2"/>
            <a:r>
              <a:rPr lang="mn-MN" dirty="0" smtClean="0"/>
              <a:t> ... Хөрөнгө оруулалтын төслийг сонгох, эрэмбэлэх хууль </a:t>
            </a:r>
            <a:r>
              <a:rPr lang="mn-MN" dirty="0" smtClean="0">
                <a:solidFill>
                  <a:srgbClr val="D82028"/>
                </a:solidFill>
              </a:rPr>
              <a:t>эрх зүйн орчныг эрс сайжруулах </a:t>
            </a:r>
            <a:r>
              <a:rPr lang="mn-MN" dirty="0" smtClean="0"/>
              <a:t>шаардлагатай. </a:t>
            </a:r>
            <a:r>
              <a:rPr lang="en-US" dirty="0" smtClean="0"/>
              <a:t>(</a:t>
            </a:r>
            <a:r>
              <a:rPr lang="mn-MN" sz="1900" i="1" dirty="0" smtClean="0"/>
              <a:t>Монгол Улсын 2025 оны Төсвийн тухай хуулийн төсөлд Төсвийн тогтвортой байдлын зөвлөлөөс өгөх дүгнэлт.</a:t>
            </a:r>
            <a:r>
              <a:rPr lang="en-US" sz="1900" i="1" dirty="0">
                <a:hlinkClick r:id="rId3"/>
              </a:rPr>
              <a:t> </a:t>
            </a:r>
            <a:r>
              <a:rPr lang="en-US" sz="1900" i="1" dirty="0">
                <a:hlinkClick r:id="rId4"/>
              </a:rPr>
              <a:t>https://</a:t>
            </a:r>
            <a:r>
              <a:rPr lang="en-US" sz="1900" i="1" dirty="0" smtClean="0">
                <a:hlinkClick r:id="rId4"/>
              </a:rPr>
              <a:t>www.parliament.mn/nn/62969</a:t>
            </a:r>
            <a:r>
              <a:rPr lang="mn-MN" sz="1900" i="1" dirty="0" smtClean="0"/>
              <a:t> </a:t>
            </a:r>
            <a:r>
              <a:rPr lang="en-US" dirty="0" smtClean="0"/>
              <a:t>)</a:t>
            </a:r>
            <a:endParaRPr lang="mn-MN" dirty="0" smtClean="0"/>
          </a:p>
          <a:p>
            <a:pPr marL="457200" lvl="1" indent="0">
              <a:buNone/>
            </a:pPr>
            <a:endParaRPr lang="mn-MN" dirty="0" smtClean="0"/>
          </a:p>
          <a:p>
            <a:pPr lvl="1"/>
            <a:endParaRPr lang="mn-MN" dirty="0" smtClean="0"/>
          </a:p>
          <a:p>
            <a:endParaRPr lang="en-US" dirty="0"/>
          </a:p>
        </p:txBody>
      </p:sp>
    </p:spTree>
    <p:extLst>
      <p:ext uri="{BB962C8B-B14F-4D97-AF65-F5344CB8AC3E}">
        <p14:creationId xmlns:p14="http://schemas.microsoft.com/office/powerpoint/2010/main" val="551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	</a:t>
            </a:r>
            <a:r>
              <a:rPr lang="mn-MN" dirty="0" smtClean="0"/>
              <a:t>	Хэрэгжилтийн байдал</a:t>
            </a:r>
            <a:endParaRPr lang="en-US" dirty="0"/>
          </a:p>
        </p:txBody>
      </p:sp>
      <p:sp>
        <p:nvSpPr>
          <p:cNvPr id="3" name="Content Placeholder 2"/>
          <p:cNvSpPr>
            <a:spLocks noGrp="1"/>
          </p:cNvSpPr>
          <p:nvPr>
            <p:ph idx="1"/>
          </p:nvPr>
        </p:nvSpPr>
        <p:spPr>
          <a:xfrm>
            <a:off x="284671" y="1466491"/>
            <a:ext cx="11542143" cy="4710472"/>
          </a:xfrm>
        </p:spPr>
        <p:txBody>
          <a:bodyPr>
            <a:normAutofit fontScale="92500"/>
          </a:bodyPr>
          <a:lstStyle/>
          <a:p>
            <a:r>
              <a:rPr lang="mn-MN" u="sng" dirty="0" smtClean="0"/>
              <a:t>Үйл ажиллагаа: </a:t>
            </a:r>
          </a:p>
          <a:p>
            <a:pPr lvl="1"/>
            <a:r>
              <a:rPr lang="mn-MN" dirty="0" smtClean="0"/>
              <a:t>7.1.1. Төсвийн төслийн баримт бичигт ... төсөвт үзүүлэх нөлөөллийн мэдээллийг тодорхой болгон тооцооллын тоон мэдээллийг нээлттэй өгөгдлийн зарчмаар нийтэлнэ. </a:t>
            </a:r>
          </a:p>
          <a:p>
            <a:r>
              <a:rPr lang="mn-MN" u="sng" dirty="0" smtClean="0"/>
              <a:t>Хэрэгжилтийн явц:</a:t>
            </a:r>
          </a:p>
          <a:p>
            <a:pPr lvl="1"/>
            <a:r>
              <a:rPr lang="mn-MN" dirty="0" smtClean="0"/>
              <a:t>2.1. Төсвийн </a:t>
            </a:r>
            <a:r>
              <a:rPr lang="mn-MN" dirty="0"/>
              <a:t>тухай хуулийн 32 дугаар зүйлийн 32.2-д заасны дагуу төсвийн төслийн танилцуулга мэдээллийг хуульд заасан дарааллын дагуу, иж бүрэн байдлаар ирүүлэх шаардлагатай байна. Тухайлбал: Төсвийн гүйцэтгэлд нөлөөлж болзошгүй эрсдэлийн үнэлгээ гэж заасан байхад эрсдэлийн тойм мэдээг ирүүлсэн, ТЕЗ бүрийн хэрэгжүүлэх хөтөлбөр, арга хэмжээ, түүнд шаардагдах орц, хүрэх үр дүн, гүйцэтгэлийн шалгуур үзүүлэлтээр ирүүлсэн боловч тэдгээртэй холбогдсон тайлбар танилцуулга бүрэн бус, санхүүжилтийг нь зогсоох болон багасгах хөтөлбөр, арга хэмжээний жагсаалт, түүний </a:t>
            </a:r>
            <a:r>
              <a:rPr lang="mn-MN" dirty="0">
                <a:solidFill>
                  <a:srgbClr val="D82028"/>
                </a:solidFill>
              </a:rPr>
              <a:t>төсөвт үзүүлэх нөлөөлөл, тайлбар ирүүлээгүй байна. </a:t>
            </a:r>
            <a:r>
              <a:rPr lang="en-US" dirty="0" smtClean="0"/>
              <a:t>(</a:t>
            </a:r>
            <a:r>
              <a:rPr lang="mn-MN" sz="1700" i="1" dirty="0"/>
              <a:t>Монгол Улсын 2025 оны нэгдсэн төсвийн төсөлд өгсөн аудитын </a:t>
            </a:r>
            <a:r>
              <a:rPr lang="mn-MN" sz="1700" i="1" dirty="0" smtClean="0"/>
              <a:t>дүгнэлт. 10 дугаар хуудас. </a:t>
            </a:r>
            <a:r>
              <a:rPr lang="en-US" sz="1700" i="1" dirty="0">
                <a:hlinkClick r:id="rId2"/>
              </a:rPr>
              <a:t>https://</a:t>
            </a:r>
            <a:r>
              <a:rPr lang="en-US" sz="1700" i="1" dirty="0" smtClean="0">
                <a:hlinkClick r:id="rId2"/>
              </a:rPr>
              <a:t>open.audit.mn/reportSingle/12176</a:t>
            </a:r>
            <a:r>
              <a:rPr lang="mn-MN" sz="1700" i="1" dirty="0" smtClean="0"/>
              <a:t> </a:t>
            </a:r>
            <a:r>
              <a:rPr lang="en-US" dirty="0" smtClean="0"/>
              <a:t>)</a:t>
            </a:r>
            <a:endParaRPr lang="mn-MN" dirty="0">
              <a:solidFill>
                <a:srgbClr val="D82028"/>
              </a:solidFill>
            </a:endParaRPr>
          </a:p>
          <a:p>
            <a:endParaRPr lang="en-US" dirty="0"/>
          </a:p>
          <a:p>
            <a:endParaRPr lang="en-US" dirty="0"/>
          </a:p>
          <a:p>
            <a:endParaRPr lang="en-US" dirty="0"/>
          </a:p>
          <a:p>
            <a:endParaRPr lang="en-US" dirty="0"/>
          </a:p>
          <a:p>
            <a:endParaRPr lang="en-US" dirty="0"/>
          </a:p>
          <a:p>
            <a:pPr marL="457200" lvl="1" indent="0">
              <a:buNone/>
            </a:pPr>
            <a:endParaRPr lang="mn-MN" dirty="0" smtClean="0"/>
          </a:p>
          <a:p>
            <a:pPr lvl="1"/>
            <a:endParaRPr lang="mn-MN" dirty="0" smtClean="0"/>
          </a:p>
          <a:p>
            <a:endParaRPr lang="en-US" dirty="0"/>
          </a:p>
        </p:txBody>
      </p:sp>
    </p:spTree>
    <p:extLst>
      <p:ext uri="{BB962C8B-B14F-4D97-AF65-F5344CB8AC3E}">
        <p14:creationId xmlns:p14="http://schemas.microsoft.com/office/powerpoint/2010/main" val="11500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Хэрэгжилтийн байдал</a:t>
            </a:r>
            <a:endParaRPr lang="en-US" dirty="0"/>
          </a:p>
        </p:txBody>
      </p:sp>
      <p:sp>
        <p:nvSpPr>
          <p:cNvPr id="3" name="Content Placeholder 2"/>
          <p:cNvSpPr>
            <a:spLocks noGrp="1"/>
          </p:cNvSpPr>
          <p:nvPr>
            <p:ph idx="1"/>
          </p:nvPr>
        </p:nvSpPr>
        <p:spPr>
          <a:xfrm>
            <a:off x="224287" y="1923691"/>
            <a:ext cx="11688792" cy="4253272"/>
          </a:xfrm>
        </p:spPr>
        <p:txBody>
          <a:bodyPr/>
          <a:lstStyle/>
          <a:p>
            <a:r>
              <a:rPr lang="mn-MN" u="sng" dirty="0" smtClean="0"/>
              <a:t>Арга хэмжээ: </a:t>
            </a:r>
          </a:p>
          <a:p>
            <a:pPr lvl="1"/>
            <a:r>
              <a:rPr lang="mn-MN" dirty="0" smtClean="0"/>
              <a:t>7.1.2.1.Төсвийн </a:t>
            </a:r>
            <a:r>
              <a:rPr lang="mn-MN" dirty="0"/>
              <a:t>орлого, зарлагын мэдээллийг эдийн засгийн болон зориулалтын ангиллаар </a:t>
            </a:r>
            <a:r>
              <a:rPr lang="mn-MN" dirty="0" smtClean="0"/>
              <a:t>тусгах</a:t>
            </a:r>
          </a:p>
          <a:p>
            <a:pPr marL="457200" lvl="1" indent="0">
              <a:buNone/>
            </a:pPr>
            <a:endParaRPr lang="mn-MN" dirty="0"/>
          </a:p>
          <a:p>
            <a:r>
              <a:rPr lang="mn-MN" dirty="0" smtClean="0">
                <a:effectLst>
                  <a:outerShdw blurRad="38100" dist="38100" dir="2700000" algn="tl">
                    <a:srgbClr val="000000">
                      <a:alpha val="43137"/>
                    </a:srgbClr>
                  </a:outerShdw>
                </a:effectLst>
              </a:rPr>
              <a:t>Хэрэгжилтийн явц</a:t>
            </a:r>
            <a:r>
              <a:rPr lang="mn-MN" dirty="0" smtClean="0"/>
              <a:t>:</a:t>
            </a:r>
          </a:p>
          <a:p>
            <a:pPr lvl="1"/>
            <a:r>
              <a:rPr lang="mn-MN" dirty="0" smtClean="0"/>
              <a:t>9. Шинээр хэрэгжүүлэх төслийг үнэлэх, эрэмбэлэх, сонгох аргачлалд зөвхөн барилга байгууламжийн төсөл, арга хэмжээг хамруулж байгаа нь </a:t>
            </a:r>
            <a:r>
              <a:rPr lang="mn-MN" dirty="0" smtClean="0">
                <a:solidFill>
                  <a:srgbClr val="FF0000"/>
                </a:solidFill>
              </a:rPr>
              <a:t>бусад ангиллын төсөл, арга хэмжээг орхигдуулах, тусгай шалгуур үзүүлэлтээр үнэлээгүй, шаардлага хангаагүй төсөл, арга хэмжээг төсвийн төсөлд тусгах </a:t>
            </a:r>
            <a:r>
              <a:rPr lang="mn-MN" dirty="0" smtClean="0"/>
              <a:t>эрсдлийг дагуулж байна. </a:t>
            </a:r>
            <a:r>
              <a:rPr lang="en-US" dirty="0" smtClean="0"/>
              <a:t>(</a:t>
            </a:r>
            <a:r>
              <a:rPr lang="mn-MN" sz="1600" i="1" dirty="0"/>
              <a:t>Монгол Улсын 2025 оны нэгдсэн төсвийн төсөлд өгсөн аудитын дүгнэлт. 37 дугаар </a:t>
            </a:r>
            <a:r>
              <a:rPr lang="mn-MN" sz="1600" i="1" dirty="0" smtClean="0"/>
              <a:t>хуудас.</a:t>
            </a:r>
            <a:r>
              <a:rPr lang="en-US" sz="1600" i="1" dirty="0"/>
              <a:t> </a:t>
            </a:r>
            <a:r>
              <a:rPr lang="en-US" sz="1600" i="1" dirty="0">
                <a:hlinkClick r:id="rId2"/>
              </a:rPr>
              <a:t>https://</a:t>
            </a:r>
            <a:r>
              <a:rPr lang="en-US" sz="1600" i="1" dirty="0" smtClean="0">
                <a:hlinkClick r:id="rId2"/>
              </a:rPr>
              <a:t>open.audit.mn/reportSingle/12176</a:t>
            </a:r>
            <a:r>
              <a:rPr lang="mn-MN" sz="1600" i="1" dirty="0" smtClean="0"/>
              <a:t> </a:t>
            </a:r>
            <a:r>
              <a:rPr lang="en-US" dirty="0" smtClean="0"/>
              <a:t>)</a:t>
            </a:r>
            <a:endParaRPr lang="mn-MN" dirty="0" smtClean="0"/>
          </a:p>
          <a:p>
            <a:pPr lvl="1"/>
            <a:endParaRPr lang="mn-MN" dirty="0" smtClean="0"/>
          </a:p>
          <a:p>
            <a:endParaRPr lang="mn-MN" dirty="0" smtClean="0"/>
          </a:p>
          <a:p>
            <a:pPr lvl="1"/>
            <a:endParaRPr lang="mn-MN" dirty="0" smtClean="0"/>
          </a:p>
        </p:txBody>
      </p:sp>
    </p:spTree>
    <p:extLst>
      <p:ext uri="{BB962C8B-B14F-4D97-AF65-F5344CB8AC3E}">
        <p14:creationId xmlns:p14="http://schemas.microsoft.com/office/powerpoint/2010/main" val="289953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Хэрэгжилтийн байдал</a:t>
            </a:r>
            <a:endParaRPr lang="en-US" dirty="0"/>
          </a:p>
        </p:txBody>
      </p:sp>
      <p:sp>
        <p:nvSpPr>
          <p:cNvPr id="3" name="Content Placeholder 2"/>
          <p:cNvSpPr>
            <a:spLocks noGrp="1"/>
          </p:cNvSpPr>
          <p:nvPr>
            <p:ph idx="1"/>
          </p:nvPr>
        </p:nvSpPr>
        <p:spPr>
          <a:xfrm>
            <a:off x="267419" y="1406106"/>
            <a:ext cx="11637034" cy="5175849"/>
          </a:xfrm>
        </p:spPr>
        <p:txBody>
          <a:bodyPr>
            <a:normAutofit fontScale="92500" lnSpcReduction="10000"/>
          </a:bodyPr>
          <a:lstStyle/>
          <a:p>
            <a:r>
              <a:rPr lang="mn-MN" u="sng" dirty="0" smtClean="0"/>
              <a:t>Арга хэмжээ: </a:t>
            </a:r>
            <a:endParaRPr lang="en-US" u="sng" dirty="0" smtClean="0"/>
          </a:p>
          <a:p>
            <a:pPr lvl="1"/>
            <a:r>
              <a:rPr lang="mn-MN" dirty="0" smtClean="0"/>
              <a:t>7.1.3. Төсвийн хөрөнгөөр санхүүжих хөрөнгө оруулалтын төсөл, арга хэмжээний төлөвлөлт, хэрэгжилтийн талаархи мэдээллийн нээлттэй, ил тод байдлыг нэмэгдүүлж, иргэн, иргэний нийгмийн байгууллагын оролцоог хангана.  </a:t>
            </a:r>
            <a:endParaRPr lang="en-US" dirty="0" smtClean="0"/>
          </a:p>
          <a:p>
            <a:r>
              <a:rPr lang="mn-MN" u="sng" dirty="0" smtClean="0"/>
              <a:t>Хэрэгжилтийн явц:</a:t>
            </a:r>
          </a:p>
          <a:p>
            <a:pPr lvl="1"/>
            <a:r>
              <a:rPr lang="mn-MN" dirty="0" smtClean="0"/>
              <a:t>3.6. Хуульд заасан хөрөнгө оруулалтын шалгуурыг иж бүрнээр ашиглах, сонгон шалгаруулах үйл явцыг ил тод болгох шаардлагатай. ... Төсвийн төсөлд тусгагдсан хөрөнгө оруулалтын хувьд олон нийтээр хэлэлцүүлэх гэсэн шаардлагыг хэрхэн хэрэгжүүлсэн нь бүрхэг байна. </a:t>
            </a:r>
            <a:r>
              <a:rPr lang="en-US" sz="1700" dirty="0"/>
              <a:t>(</a:t>
            </a:r>
            <a:r>
              <a:rPr lang="mn-MN" sz="1700" i="1" dirty="0"/>
              <a:t>Монгол Улсын 2025 оны Төсвийн тухай хуулийн төсөлд Төсвийн тогтвортой байдлын зөвлөлөөс өгөх </a:t>
            </a:r>
            <a:r>
              <a:rPr lang="mn-MN" sz="1700" i="1" dirty="0" smtClean="0"/>
              <a:t>дүгнэлтээс. </a:t>
            </a:r>
            <a:r>
              <a:rPr lang="en-US" sz="1700" i="1" dirty="0">
                <a:hlinkClick r:id="rId2"/>
              </a:rPr>
              <a:t>https://www.parliament.mn/nn/62969</a:t>
            </a:r>
            <a:r>
              <a:rPr lang="en-US" sz="1700" i="1" dirty="0" smtClean="0">
                <a:hlinkClick r:id="rId2"/>
              </a:rPr>
              <a:t>/</a:t>
            </a:r>
            <a:r>
              <a:rPr lang="mn-MN" sz="1700" i="1" dirty="0"/>
              <a:t> </a:t>
            </a:r>
            <a:endParaRPr lang="mn-MN" sz="1700" i="1" dirty="0" smtClean="0"/>
          </a:p>
          <a:p>
            <a:pPr marL="457200" lvl="1" indent="0">
              <a:buNone/>
            </a:pPr>
            <a:endParaRPr lang="mn-MN" sz="1700" dirty="0" smtClean="0"/>
          </a:p>
          <a:p>
            <a:pPr lvl="1"/>
            <a:r>
              <a:rPr lang="mn-MN" dirty="0" smtClean="0"/>
              <a:t>1.4. Монгол Улсын 2025 оны төсвийн хөрөнгө оруулалтын төслүүдийн ТЭЗҮ-ийн мэдээллийг ил болгох хэрэгтэй байна. Төсвийн төсөлд өндөр төсөвт өртөгтэй хөрөнгө оруулалтын олон төсөл тусгагдсан байна. Эдгээр төслийн ТЭЗҮ-ийн мэдээллийг ил болгож, олон нийт, УИХ-ын гишүүдийг мэдээллээр бүрэн хангаж, хэлэлцүүлэг өрнүүлэх нь төсвийн хөрөнгийг оновчтой зарцуулах шийдвэр гаргахад чухал юм. </a:t>
            </a:r>
            <a:r>
              <a:rPr lang="en-US" sz="1700" dirty="0" smtClean="0"/>
              <a:t>(</a:t>
            </a:r>
            <a:r>
              <a:rPr lang="mn-MN" sz="1700" i="1" dirty="0" smtClean="0"/>
              <a:t>Нээлттэй </a:t>
            </a:r>
            <a:r>
              <a:rPr lang="mn-MN" sz="1700" i="1" dirty="0"/>
              <a:t>нийгэм форумын дэргэдэх Эдийн засгийн </a:t>
            </a:r>
            <a:r>
              <a:rPr lang="mn-MN" sz="1700" i="1" dirty="0" smtClean="0"/>
              <a:t>зөвлөлөөс төсвийн төлөвлөлт, 2025 оны төсвийн асуудлаар УИХ, ЗГ-т хүргүүлж буй дүгнэлт, санал, зөвлөмжөөс. </a:t>
            </a:r>
            <a:r>
              <a:rPr lang="en-US" sz="1700" i="1" dirty="0" smtClean="0">
                <a:hlinkClick r:id="rId3"/>
              </a:rPr>
              <a:t>https</a:t>
            </a:r>
            <a:r>
              <a:rPr lang="en-US" sz="1700" i="1" dirty="0">
                <a:hlinkClick r:id="rId3"/>
              </a:rPr>
              <a:t>://</a:t>
            </a:r>
            <a:r>
              <a:rPr lang="en-US" sz="1700" i="1" dirty="0" smtClean="0">
                <a:hlinkClick r:id="rId3"/>
              </a:rPr>
              <a:t>forum.mn/post/160234</a:t>
            </a:r>
            <a:r>
              <a:rPr lang="mn-MN" sz="1700" i="1" dirty="0" smtClean="0"/>
              <a:t> </a:t>
            </a:r>
          </a:p>
          <a:p>
            <a:pPr marL="457200" lvl="1" indent="0">
              <a:buNone/>
            </a:pPr>
            <a:endParaRPr lang="mn-MN" dirty="0" smtClean="0"/>
          </a:p>
          <a:p>
            <a:endParaRPr lang="mn-MN" dirty="0" smtClean="0"/>
          </a:p>
          <a:p>
            <a:pPr lvl="1"/>
            <a:endParaRPr lang="mn-MN" dirty="0" smtClean="0"/>
          </a:p>
        </p:txBody>
      </p:sp>
    </p:spTree>
    <p:extLst>
      <p:ext uri="{BB962C8B-B14F-4D97-AF65-F5344CB8AC3E}">
        <p14:creationId xmlns:p14="http://schemas.microsoft.com/office/powerpoint/2010/main" val="369112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Хэрэгжилтийн байдал</a:t>
            </a:r>
            <a:endParaRPr lang="en-US" dirty="0"/>
          </a:p>
        </p:txBody>
      </p:sp>
      <p:sp>
        <p:nvSpPr>
          <p:cNvPr id="3" name="Content Placeholder 2"/>
          <p:cNvSpPr>
            <a:spLocks noGrp="1"/>
          </p:cNvSpPr>
          <p:nvPr>
            <p:ph idx="1"/>
          </p:nvPr>
        </p:nvSpPr>
        <p:spPr>
          <a:xfrm>
            <a:off x="838200" y="1406106"/>
            <a:ext cx="10515600" cy="4770857"/>
          </a:xfrm>
        </p:spPr>
        <p:txBody>
          <a:bodyPr>
            <a:normAutofit fontScale="92500" lnSpcReduction="20000"/>
          </a:bodyPr>
          <a:lstStyle/>
          <a:p>
            <a:r>
              <a:rPr lang="mn-MN" u="sng" dirty="0" smtClean="0"/>
              <a:t>Арга хэмжээ: </a:t>
            </a:r>
          </a:p>
          <a:p>
            <a:pPr lvl="1"/>
            <a:r>
              <a:rPr lang="mn-MN" dirty="0" smtClean="0"/>
              <a:t>7.1.4. Төсвийн хөрөнгөөр санхүүжүүлэх бүтээн байгуулалтын төсөл, арга хэмжээний эрэмбийг тогтоох, хөрөнгө оруулалтын дэд бүтэц, уул уурхай, бүтээн байгуулалтын төслийг төлөвлөхдөө ТЭЗҮ, нийгэм, эдийн засгийн нөлөөллийн үнэлгээ, зардлыг тооцоололд суурилсан эсэхийг </a:t>
            </a:r>
            <a:r>
              <a:rPr lang="mn-MN" dirty="0" smtClean="0">
                <a:solidFill>
                  <a:srgbClr val="FF0000"/>
                </a:solidFill>
              </a:rPr>
              <a:t>хянах тогтолцоог бүрдүүлж</a:t>
            </a:r>
            <a:r>
              <a:rPr lang="mn-MN" dirty="0" smtClean="0"/>
              <a:t>, олон нийтэд ил тод болгоно. </a:t>
            </a:r>
            <a:endParaRPr lang="mn-MN" dirty="0"/>
          </a:p>
          <a:p>
            <a:r>
              <a:rPr lang="mn-MN" u="sng" dirty="0" smtClean="0"/>
              <a:t>Хэрэгжилтийн явц:</a:t>
            </a:r>
          </a:p>
          <a:p>
            <a:pPr lvl="1"/>
            <a:r>
              <a:rPr lang="mn-MN" dirty="0" smtClean="0"/>
              <a:t>14. Цахим систем болон ТЭЗҮ боловсруулах ажлын өртөг зардлыг тооцож төлөвлөх, хянах, хэрэгжүүлэх, хүлээн авахтай холбоотой </a:t>
            </a:r>
            <a:r>
              <a:rPr lang="mn-MN" b="1" dirty="0" smtClean="0">
                <a:solidFill>
                  <a:srgbClr val="FF0000"/>
                </a:solidFill>
              </a:rPr>
              <a:t>зохицуулалт, жишиг үнэ, заавар журам хангалтгүй </a:t>
            </a:r>
            <a:r>
              <a:rPr lang="mn-MN" dirty="0" smtClean="0"/>
              <a:t>байгаа нь төсөвт өртгийг үндэслэлтэй тооцож үр ашигтай төлөвлөхөд сөргөөр нөлөөлж байна. </a:t>
            </a:r>
            <a:r>
              <a:rPr lang="en-US" dirty="0" smtClean="0"/>
              <a:t>(</a:t>
            </a:r>
            <a:r>
              <a:rPr lang="mn-MN" sz="1600" i="1" dirty="0"/>
              <a:t>Монгол Улсын 2025 оны нэгдсэн төсвийн төсөлд өгсөн аудитын дүгнэлт. </a:t>
            </a:r>
            <a:r>
              <a:rPr lang="mn-MN" sz="1600" i="1" dirty="0" smtClean="0"/>
              <a:t>38 </a:t>
            </a:r>
            <a:r>
              <a:rPr lang="mn-MN" sz="1600" i="1" dirty="0"/>
              <a:t>дугаар </a:t>
            </a:r>
            <a:r>
              <a:rPr lang="mn-MN" sz="1600" i="1" dirty="0" smtClean="0"/>
              <a:t>хуудас. </a:t>
            </a:r>
            <a:r>
              <a:rPr lang="en-US" sz="1600" i="1" dirty="0">
                <a:hlinkClick r:id="rId2"/>
              </a:rPr>
              <a:t>https://</a:t>
            </a:r>
            <a:r>
              <a:rPr lang="en-US" sz="1600" i="1" dirty="0" smtClean="0">
                <a:hlinkClick r:id="rId2"/>
              </a:rPr>
              <a:t>open.audit.mn/reportSingle/12176</a:t>
            </a:r>
            <a:r>
              <a:rPr lang="mn-MN" sz="1600" i="1" dirty="0" smtClean="0"/>
              <a:t> </a:t>
            </a:r>
            <a:r>
              <a:rPr lang="en-US" sz="1600" dirty="0" smtClean="0"/>
              <a:t>)</a:t>
            </a:r>
            <a:endParaRPr lang="mn-MN" sz="1600" dirty="0" smtClean="0"/>
          </a:p>
          <a:p>
            <a:pPr lvl="1"/>
            <a:r>
              <a:rPr lang="mn-MN" dirty="0" smtClean="0"/>
              <a:t>3.5. Хөрөнгө оруулалтын төсвийг сонгох, эрэмбэлэх, хууль эрх зүйн орчныг сайжруулах шаардлагатай. Хөрөнгө оруулалтын төслүүдийг төлөвллөхөөс эхлээд сонгох хүртэлхи үйл явц нь ЭЗХЯ, СЯ, ТЕ захирагчдын оролцоотой хийгдэж байгаа боловч үүнд ил тод байдал, олон нийтийн оролцоо, хөндлөнгийн хяналт дутагдаж байна.... </a:t>
            </a:r>
            <a:r>
              <a:rPr lang="en-US" sz="1700" dirty="0"/>
              <a:t>(</a:t>
            </a:r>
            <a:r>
              <a:rPr lang="mn-MN" sz="1700" dirty="0"/>
              <a:t>Монгол Улсын 2025 оны Төсвийн тухай хуулийн төсөлд Төсвийн тогтвортой байдлын зөвлөлөөс өгөх </a:t>
            </a:r>
            <a:r>
              <a:rPr lang="mn-MN" sz="1700" dirty="0" smtClean="0"/>
              <a:t>дүгнэлтээс. </a:t>
            </a:r>
            <a:r>
              <a:rPr lang="en-US" sz="1800" dirty="0">
                <a:hlinkClick r:id="rId3"/>
              </a:rPr>
              <a:t>https://</a:t>
            </a:r>
            <a:r>
              <a:rPr lang="en-US" sz="1800" dirty="0" smtClean="0">
                <a:hlinkClick r:id="rId3"/>
              </a:rPr>
              <a:t>www.parliament.mn/nn/62969</a:t>
            </a:r>
            <a:r>
              <a:rPr lang="mn-MN" sz="1800" dirty="0" smtClean="0"/>
              <a:t> </a:t>
            </a:r>
            <a:r>
              <a:rPr lang="en-US" sz="1700" dirty="0" smtClean="0"/>
              <a:t>)</a:t>
            </a:r>
            <a:endParaRPr lang="mn-MN" sz="1700" dirty="0" smtClean="0"/>
          </a:p>
          <a:p>
            <a:pPr lvl="1"/>
            <a:endParaRPr lang="mn-MN" dirty="0" smtClean="0"/>
          </a:p>
          <a:p>
            <a:endParaRPr lang="mn-MN" dirty="0" smtClean="0"/>
          </a:p>
          <a:p>
            <a:pPr lvl="1"/>
            <a:endParaRPr lang="mn-MN" dirty="0" smtClean="0"/>
          </a:p>
        </p:txBody>
      </p:sp>
    </p:spTree>
    <p:extLst>
      <p:ext uri="{BB962C8B-B14F-4D97-AF65-F5344CB8AC3E}">
        <p14:creationId xmlns:p14="http://schemas.microsoft.com/office/powerpoint/2010/main" val="108387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Хэрэгжилтийн байдал</a:t>
            </a:r>
            <a:endParaRPr lang="en-US" dirty="0"/>
          </a:p>
        </p:txBody>
      </p:sp>
      <p:sp>
        <p:nvSpPr>
          <p:cNvPr id="3" name="Content Placeholder 2"/>
          <p:cNvSpPr>
            <a:spLocks noGrp="1"/>
          </p:cNvSpPr>
          <p:nvPr>
            <p:ph idx="1"/>
          </p:nvPr>
        </p:nvSpPr>
        <p:spPr>
          <a:xfrm>
            <a:off x="838200" y="1825624"/>
            <a:ext cx="10515600" cy="4661439"/>
          </a:xfrm>
        </p:spPr>
        <p:txBody>
          <a:bodyPr>
            <a:normAutofit fontScale="92500" lnSpcReduction="20000"/>
          </a:bodyPr>
          <a:lstStyle/>
          <a:p>
            <a:r>
              <a:rPr lang="mn-MN" u="sng" dirty="0" smtClean="0"/>
              <a:t>Арга хэмжээ 7.1.5.</a:t>
            </a:r>
          </a:p>
          <a:p>
            <a:pPr lvl="1"/>
            <a:r>
              <a:rPr lang="mn-MN" dirty="0" smtClean="0"/>
              <a:t>Төсвийн гүйцэтгэлийн тайланг УИХ-аар хэлэлцэн батлах үед төсвийн захирагчдын хүрэх үр дүнгийн үзүүлэлтийн биелэлтийг үнэлж, </a:t>
            </a:r>
            <a:r>
              <a:rPr lang="mn-MN" dirty="0" smtClean="0">
                <a:solidFill>
                  <a:srgbClr val="FF0000"/>
                </a:solidFill>
              </a:rPr>
              <a:t>хяналт, хариуцлагыг нэмэгдүүлнэ</a:t>
            </a:r>
            <a:r>
              <a:rPr lang="mn-MN" dirty="0" smtClean="0"/>
              <a:t>.</a:t>
            </a:r>
          </a:p>
          <a:p>
            <a:r>
              <a:rPr lang="mn-MN" u="sng" dirty="0" smtClean="0"/>
              <a:t>Хэрэгжилт: </a:t>
            </a:r>
          </a:p>
          <a:p>
            <a:pPr lvl="1"/>
            <a:r>
              <a:rPr lang="mn-MN" dirty="0" smtClean="0"/>
              <a:t>15. Өмнөх аудитаар Төсвийн ерөнхийлөн захирагч нарт өгсөн зөвлөмжийн </a:t>
            </a:r>
            <a:r>
              <a:rPr lang="mn-MN" dirty="0" smtClean="0">
                <a:solidFill>
                  <a:srgbClr val="D82028"/>
                </a:solidFill>
              </a:rPr>
              <a:t>хэрэгжилт хангалтгүй</a:t>
            </a:r>
            <a:r>
              <a:rPr lang="mn-MN" dirty="0" smtClean="0"/>
              <a:t>, төсөвлөлтийн шаардлага хангаагүй төсөл, арга хэмжээг төсвийн төсөлд тусгах зөрчил өмнөх онтой харьцуулахад буурсан боловч дахин давтагдсан байна. </a:t>
            </a:r>
            <a:r>
              <a:rPr lang="en-US" sz="1700" dirty="0"/>
              <a:t>(</a:t>
            </a:r>
            <a:r>
              <a:rPr lang="mn-MN" sz="1700" i="1" dirty="0"/>
              <a:t>Монгол Улсын 2025 оны нэгдсэн төсвийн төсөлд өгсөн аудитын </a:t>
            </a:r>
            <a:r>
              <a:rPr lang="mn-MN" sz="1700" i="1" dirty="0" smtClean="0"/>
              <a:t>дүгнэлтээс. </a:t>
            </a:r>
            <a:r>
              <a:rPr lang="mn-MN" sz="1700" i="1" dirty="0"/>
              <a:t>38 дугаар </a:t>
            </a:r>
            <a:r>
              <a:rPr lang="mn-MN" sz="1700" i="1" dirty="0" smtClean="0"/>
              <a:t>хуудас. </a:t>
            </a:r>
            <a:r>
              <a:rPr lang="en-US" sz="1700" i="1" dirty="0">
                <a:hlinkClick r:id="rId2"/>
              </a:rPr>
              <a:t>https://</a:t>
            </a:r>
            <a:r>
              <a:rPr lang="en-US" sz="1700" i="1" dirty="0" smtClean="0">
                <a:hlinkClick r:id="rId2"/>
              </a:rPr>
              <a:t>open.audit.mn/reportSingle/12176</a:t>
            </a:r>
            <a:r>
              <a:rPr lang="mn-MN" sz="1700" i="1" dirty="0" smtClean="0"/>
              <a:t> </a:t>
            </a:r>
            <a:r>
              <a:rPr lang="en-US" sz="1700" dirty="0" smtClean="0"/>
              <a:t>)</a:t>
            </a:r>
            <a:r>
              <a:rPr lang="mn-MN" sz="1700" dirty="0" smtClean="0"/>
              <a:t>  </a:t>
            </a:r>
          </a:p>
          <a:p>
            <a:pPr lvl="1"/>
            <a:r>
              <a:rPr lang="mn-MN" dirty="0" smtClean="0"/>
              <a:t>2.6. Төсвийн ерөнхийлөн захирагч нарын </a:t>
            </a:r>
            <a:r>
              <a:rPr lang="mn-MN" dirty="0" smtClean="0">
                <a:solidFill>
                  <a:srgbClr val="D82028"/>
                </a:solidFill>
              </a:rPr>
              <a:t>хариуцлагыг нэмэгдүүлэх</a:t>
            </a:r>
            <a:r>
              <a:rPr lang="mn-MN" dirty="0" smtClean="0"/>
              <a:t>. Төсвийн ерөнхийлөн захирагч бүр Төсвийн тухай хуулийн 14 дүгээр зүйлийн 14.2.11-д заасны дагуу “төсвийн зарцуулалтын үр ашгийг нэмэгдүүлэх ... “ бүрэн эрхээ хэрэгжүүлж ажиллах явдал хангалтгүй байгаа тул УИХ, ЗГ-ын зүгээс Төсвийн ерөнхийлөн захирагч нарт энэ чиглэлээр хяналт тавьж ажиллах нь зүйтэй. </a:t>
            </a:r>
            <a:r>
              <a:rPr lang="en-US" sz="1600" dirty="0"/>
              <a:t>(</a:t>
            </a:r>
            <a:r>
              <a:rPr lang="mn-MN" sz="1600" dirty="0"/>
              <a:t>Монгол Улсын 2025 оны Төсвийн тухай хуулийн төсөлд Төсвийн тогтвортой байдлын зөвлөлөөс өгөх дүгнэлтээс. </a:t>
            </a:r>
            <a:r>
              <a:rPr lang="en-US" sz="1600" dirty="0">
                <a:hlinkClick r:id="rId3"/>
              </a:rPr>
              <a:t>https://www.parliament.mn/nn/62969/</a:t>
            </a:r>
            <a:r>
              <a:rPr lang="mn-MN" sz="1600" dirty="0"/>
              <a:t> </a:t>
            </a:r>
            <a:r>
              <a:rPr lang="en-US" sz="1600" dirty="0"/>
              <a:t>)</a:t>
            </a:r>
            <a:endParaRPr lang="mn-MN" sz="1600" dirty="0"/>
          </a:p>
          <a:p>
            <a:pPr lvl="1"/>
            <a:endParaRPr lang="mn-MN" sz="1600" dirty="0" smtClean="0"/>
          </a:p>
          <a:p>
            <a:pPr marL="0" indent="0">
              <a:buNone/>
            </a:pPr>
            <a:endParaRPr lang="en-US" dirty="0"/>
          </a:p>
        </p:txBody>
      </p:sp>
    </p:spTree>
    <p:extLst>
      <p:ext uri="{BB962C8B-B14F-4D97-AF65-F5344CB8AC3E}">
        <p14:creationId xmlns:p14="http://schemas.microsoft.com/office/powerpoint/2010/main" val="298173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		Хэрэгжилтийн байдал</a:t>
            </a:r>
            <a:endParaRPr lang="en-US" dirty="0"/>
          </a:p>
        </p:txBody>
      </p:sp>
      <p:sp>
        <p:nvSpPr>
          <p:cNvPr id="3" name="Content Placeholder 2"/>
          <p:cNvSpPr>
            <a:spLocks noGrp="1"/>
          </p:cNvSpPr>
          <p:nvPr>
            <p:ph idx="1"/>
          </p:nvPr>
        </p:nvSpPr>
        <p:spPr>
          <a:xfrm>
            <a:off x="838200" y="1825624"/>
            <a:ext cx="10515600" cy="4661439"/>
          </a:xfrm>
        </p:spPr>
        <p:txBody>
          <a:bodyPr>
            <a:normAutofit fontScale="92500" lnSpcReduction="10000"/>
          </a:bodyPr>
          <a:lstStyle/>
          <a:p>
            <a:r>
              <a:rPr lang="mn-MN" u="sng" dirty="0" smtClean="0"/>
              <a:t>Арга хэмжээ 7.1.9.</a:t>
            </a:r>
          </a:p>
          <a:p>
            <a:pPr lvl="1"/>
            <a:r>
              <a:rPr lang="mn-MN" dirty="0" smtClean="0"/>
              <a:t>Гүйлгээнд бэлэн бус төлбөр тооцооны эзлэх хувийг нэмэгдүүлж, </a:t>
            </a:r>
            <a:r>
              <a:rPr lang="mn-MN" dirty="0" smtClean="0">
                <a:solidFill>
                  <a:srgbClr val="FF0000"/>
                </a:solidFill>
              </a:rPr>
              <a:t>төсвийн орлогын суурийг өргөжүүлж, далд эдийн засгийн эзлэх хэмжээг багасгах бодлогын арга хэмжээг </a:t>
            </a:r>
            <a:r>
              <a:rPr lang="mn-MN" dirty="0" smtClean="0"/>
              <a:t>авч хэрэгжүүлнэ.</a:t>
            </a:r>
          </a:p>
          <a:p>
            <a:r>
              <a:rPr lang="mn-MN" u="sng" dirty="0" smtClean="0"/>
              <a:t>Хэрэгжилт: </a:t>
            </a:r>
          </a:p>
          <a:p>
            <a:pPr lvl="1"/>
            <a:r>
              <a:rPr lang="mn-MN" dirty="0" smtClean="0"/>
              <a:t>5. Төсвийн боломжит эх үүсвэр, бүх төрлийн ашигт малтмалд ногдуулсан АМНАТ-ыг бүрэн төвлөрүүлэх шаардлагатай. </a:t>
            </a:r>
            <a:r>
              <a:rPr lang="en-US" sz="1700" dirty="0"/>
              <a:t>(</a:t>
            </a:r>
            <a:r>
              <a:rPr lang="mn-MN" sz="1700" i="1" dirty="0"/>
              <a:t>Монгол Улсын 2025 оны нэгдсэн төсвийн төсөлд өгсөн аудитын </a:t>
            </a:r>
            <a:r>
              <a:rPr lang="mn-MN" sz="1700" i="1" dirty="0" smtClean="0"/>
              <a:t>дүгнэлтээс. 37 </a:t>
            </a:r>
            <a:r>
              <a:rPr lang="mn-MN" sz="1700" i="1" dirty="0"/>
              <a:t>дугаар хуудас</a:t>
            </a:r>
            <a:r>
              <a:rPr lang="en-US" sz="1700" dirty="0" smtClean="0"/>
              <a:t>)</a:t>
            </a:r>
            <a:r>
              <a:rPr lang="mn-MN" sz="1700" dirty="0" smtClean="0"/>
              <a:t>  </a:t>
            </a:r>
          </a:p>
          <a:p>
            <a:pPr lvl="1"/>
            <a:r>
              <a:rPr lang="mn-MN" dirty="0" smtClean="0"/>
              <a:t>2.6. Татварын хуулийн өөрчлөлт нь иргэн, аж ахуйн нэгжийн орлого, үйл ажиллагаанд нөлөөлөл үзүүлэх тул нухацтай хэлэлцэн гаргах шийдвэр юм. Энэ чухал асуудлыг ирэх оны төсвийн тухай хуулийг хэлэлцэх нэг сар гаруйн маш богино хугацаанд хэлэлцэн шийдвэрлэх нь учир дутагдалтай. Татварын хуульд өөрчлөлт оруулах эсэх асуудлыг нарийн судалгаа, тооцоолол хийж, олон нийтийг оролцоог хангасны үндсэн дээр шийдвэрлэх нь зүйтэй. </a:t>
            </a:r>
            <a:r>
              <a:rPr lang="en-US" sz="1600" dirty="0"/>
              <a:t>(</a:t>
            </a:r>
            <a:r>
              <a:rPr lang="mn-MN" sz="1600" i="1" dirty="0"/>
              <a:t>Нээлттэй нийгэм форумын дэргэдэх Эдийн засгийн зөвлөлөөс төсвийн төлөвлөлт, 2025 оны төсвийн асуудлаар УИХ, ЗГ-т хүргүүлж буй дүгнэлт, санал, зөвлөмжөөс. </a:t>
            </a:r>
            <a:r>
              <a:rPr lang="en-US" sz="1600" i="1" dirty="0">
                <a:hlinkClick r:id="rId2"/>
              </a:rPr>
              <a:t>https://forum.mn/post/160234</a:t>
            </a:r>
            <a:r>
              <a:rPr lang="mn-MN" sz="1600" i="1" dirty="0"/>
              <a:t> </a:t>
            </a:r>
          </a:p>
          <a:p>
            <a:pPr lvl="1"/>
            <a:endParaRPr lang="mn-MN" sz="1600" dirty="0"/>
          </a:p>
          <a:p>
            <a:pPr lvl="1"/>
            <a:endParaRPr lang="mn-MN" sz="1600" dirty="0" smtClean="0"/>
          </a:p>
          <a:p>
            <a:pPr marL="0" indent="0">
              <a:buNone/>
            </a:pPr>
            <a:endParaRPr lang="en-US" dirty="0"/>
          </a:p>
        </p:txBody>
      </p:sp>
    </p:spTree>
    <p:extLst>
      <p:ext uri="{BB962C8B-B14F-4D97-AF65-F5344CB8AC3E}">
        <p14:creationId xmlns:p14="http://schemas.microsoft.com/office/powerpoint/2010/main" val="399262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513E2-8899-3442-1734-BF2FB43942E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9182" b="3090"/>
          <a:stretch/>
        </p:blipFill>
        <p:spPr>
          <a:xfrm>
            <a:off x="8230560" y="1066216"/>
            <a:ext cx="3552783" cy="5356590"/>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277E8C-3668-BFC7-8D9B-FAF87BB10C8C}"/>
              </a:ext>
            </a:extLst>
          </p:cNvPr>
          <p:cNvSpPr txBox="1"/>
          <p:nvPr/>
        </p:nvSpPr>
        <p:spPr>
          <a:xfrm>
            <a:off x="6032931" y="3332077"/>
            <a:ext cx="10839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swald" pitchFamily="2" charset="0"/>
              </a:rPr>
              <a:t>1</a:t>
            </a:r>
            <a:r>
              <a:rPr lang="mn-MN" b="1" dirty="0">
                <a:solidFill>
                  <a:srgbClr val="002060"/>
                </a:solidFill>
                <a:latin typeface="Oswald" pitchFamily="2" charset="0"/>
              </a:rPr>
              <a:t>1</a:t>
            </a:r>
            <a:r>
              <a:rPr kumimoji="0" lang="en-US" sz="1800" b="0" i="0" u="none" strike="noStrike" kern="1200" cap="none" spc="0" normalizeH="0" baseline="0" noProof="0" dirty="0">
                <a:ln>
                  <a:noFill/>
                </a:ln>
                <a:solidFill>
                  <a:prstClr val="black"/>
                </a:solidFill>
                <a:effectLst/>
                <a:uLnTx/>
                <a:uFillTx/>
                <a:latin typeface="Oswald" pitchFamily="2" charset="0"/>
              </a:rPr>
              <a:t> </a:t>
            </a:r>
            <a:r>
              <a:rPr kumimoji="0" lang="mn-MN" sz="1800" b="0" i="0" u="none" strike="noStrike" kern="1200" cap="none" spc="0" normalizeH="0" baseline="0" noProof="0" dirty="0">
                <a:ln>
                  <a:noFill/>
                </a:ln>
                <a:solidFill>
                  <a:prstClr val="black"/>
                </a:solidFill>
                <a:effectLst/>
                <a:uLnTx/>
                <a:uFillTx/>
                <a:latin typeface="Oswald" pitchFamily="2" charset="0"/>
              </a:rPr>
              <a:t>зорилго</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5" name="TextBox 4">
            <a:extLst>
              <a:ext uri="{FF2B5EF4-FFF2-40B4-BE49-F238E27FC236}">
                <a16:creationId xmlns:a16="http://schemas.microsoft.com/office/drawing/2014/main" id="{F13F5C2E-C2CE-20BB-13F1-9B4E144A57C7}"/>
              </a:ext>
            </a:extLst>
          </p:cNvPr>
          <p:cNvSpPr txBox="1"/>
          <p:nvPr/>
        </p:nvSpPr>
        <p:spPr>
          <a:xfrm>
            <a:off x="6032931" y="4067915"/>
            <a:ext cx="10438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swald" pitchFamily="2" charset="0"/>
              </a:rPr>
              <a:t>4</a:t>
            </a:r>
            <a:r>
              <a:rPr kumimoji="0" lang="mn-MN" sz="1800" b="1" i="0" u="none" strike="noStrike" kern="1200" cap="none" spc="0" normalizeH="0" baseline="0" noProof="0" dirty="0">
                <a:ln>
                  <a:noFill/>
                </a:ln>
                <a:solidFill>
                  <a:srgbClr val="002060"/>
                </a:solidFill>
                <a:effectLst/>
                <a:uLnTx/>
                <a:uFillTx/>
                <a:latin typeface="Oswald" pitchFamily="2" charset="0"/>
              </a:rPr>
              <a:t>7</a:t>
            </a:r>
            <a:r>
              <a:rPr kumimoji="0" lang="en-US" sz="1800" b="0" i="0" u="none" strike="noStrike" kern="1200" cap="none" spc="0" normalizeH="0" baseline="0" noProof="0" dirty="0">
                <a:ln>
                  <a:noFill/>
                </a:ln>
                <a:solidFill>
                  <a:prstClr val="black"/>
                </a:solidFill>
                <a:effectLst/>
                <a:uLnTx/>
                <a:uFillTx/>
                <a:latin typeface="Oswald" pitchFamily="2" charset="0"/>
              </a:rPr>
              <a:t> </a:t>
            </a:r>
            <a:r>
              <a:rPr kumimoji="0" lang="mn-MN" sz="1800" b="0" i="0" u="none" strike="noStrike" kern="1200" cap="none" spc="0" normalizeH="0" baseline="0" noProof="0" dirty="0">
                <a:ln>
                  <a:noFill/>
                </a:ln>
                <a:solidFill>
                  <a:prstClr val="black"/>
                </a:solidFill>
                <a:effectLst/>
                <a:uLnTx/>
                <a:uFillTx/>
                <a:latin typeface="Oswald" pitchFamily="2" charset="0"/>
              </a:rPr>
              <a:t>зорилт</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6" name="TextBox 5">
            <a:extLst>
              <a:ext uri="{FF2B5EF4-FFF2-40B4-BE49-F238E27FC236}">
                <a16:creationId xmlns:a16="http://schemas.microsoft.com/office/drawing/2014/main" id="{BB132171-B4E8-9546-16BF-967680F68B48}"/>
              </a:ext>
            </a:extLst>
          </p:cNvPr>
          <p:cNvSpPr txBox="1"/>
          <p:nvPr/>
        </p:nvSpPr>
        <p:spPr>
          <a:xfrm>
            <a:off x="6032931" y="4803753"/>
            <a:ext cx="18533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b="1" dirty="0">
                <a:solidFill>
                  <a:srgbClr val="002060"/>
                </a:solidFill>
                <a:latin typeface="Oswald" pitchFamily="2" charset="0"/>
              </a:rPr>
              <a:t>2</a:t>
            </a:r>
            <a:r>
              <a:rPr kumimoji="0" lang="mn-MN" sz="1800" b="1" i="0" u="none" strike="noStrike" kern="1200" cap="none" spc="0" normalizeH="0" baseline="0" noProof="0" dirty="0">
                <a:ln>
                  <a:noFill/>
                </a:ln>
                <a:solidFill>
                  <a:srgbClr val="002060"/>
                </a:solidFill>
                <a:effectLst/>
                <a:uLnTx/>
                <a:uFillTx/>
                <a:latin typeface="Oswald" pitchFamily="2" charset="0"/>
              </a:rPr>
              <a:t>07</a:t>
            </a:r>
            <a:r>
              <a:rPr kumimoji="0" lang="en-US" sz="1800" b="0" i="0" u="none" strike="noStrike" kern="1200" cap="none" spc="0" normalizeH="0" baseline="0" noProof="0" dirty="0">
                <a:ln>
                  <a:noFill/>
                </a:ln>
                <a:solidFill>
                  <a:prstClr val="black"/>
                </a:solidFill>
                <a:effectLst/>
                <a:uLnTx/>
                <a:uFillTx/>
                <a:latin typeface="Oswald" pitchFamily="2" charset="0"/>
              </a:rPr>
              <a:t> </a:t>
            </a:r>
            <a:r>
              <a:rPr kumimoji="0" lang="mn-MN" sz="1800" b="0" i="0" u="none" strike="noStrike" kern="1200" cap="none" spc="0" normalizeH="0" baseline="0" noProof="0" dirty="0">
                <a:ln>
                  <a:noFill/>
                </a:ln>
                <a:solidFill>
                  <a:prstClr val="black"/>
                </a:solidFill>
                <a:effectLst/>
                <a:uLnTx/>
                <a:uFillTx/>
                <a:latin typeface="Oswald" pitchFamily="2" charset="0"/>
              </a:rPr>
              <a:t>үйл ажиллагаа</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7" name="TextBox 6">
            <a:extLst>
              <a:ext uri="{FF2B5EF4-FFF2-40B4-BE49-F238E27FC236}">
                <a16:creationId xmlns:a16="http://schemas.microsoft.com/office/drawing/2014/main" id="{26E44669-6F9A-5466-7D54-A7DA4C6B303F}"/>
              </a:ext>
            </a:extLst>
          </p:cNvPr>
          <p:cNvSpPr txBox="1"/>
          <p:nvPr/>
        </p:nvSpPr>
        <p:spPr>
          <a:xfrm>
            <a:off x="6032931" y="5539592"/>
            <a:ext cx="1489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srgbClr val="002060"/>
                </a:solidFill>
                <a:effectLst/>
                <a:uLnTx/>
                <a:uFillTx/>
                <a:latin typeface="Oswald" pitchFamily="2" charset="0"/>
              </a:rPr>
              <a:t>2023-2030</a:t>
            </a:r>
            <a:r>
              <a:rPr kumimoji="0" lang="en-US" sz="1800" b="0" i="0" u="none" strike="noStrike" kern="1200" cap="none" spc="0" normalizeH="0" baseline="0" noProof="0" dirty="0">
                <a:ln>
                  <a:noFill/>
                </a:ln>
                <a:solidFill>
                  <a:prstClr val="black"/>
                </a:solidFill>
                <a:effectLst/>
                <a:uLnTx/>
                <a:uFillTx/>
                <a:latin typeface="Oswald" pitchFamily="2" charset="0"/>
              </a:rPr>
              <a:t> </a:t>
            </a:r>
            <a:r>
              <a:rPr kumimoji="0" lang="mn-MN" sz="1800" b="0" i="0" u="none" strike="noStrike" kern="1200" cap="none" spc="0" normalizeH="0" baseline="0" noProof="0" dirty="0">
                <a:ln>
                  <a:noFill/>
                </a:ln>
                <a:solidFill>
                  <a:prstClr val="black"/>
                </a:solidFill>
                <a:effectLst/>
                <a:uLnTx/>
                <a:uFillTx/>
                <a:latin typeface="Oswald" pitchFamily="2" charset="0"/>
              </a:rPr>
              <a:t>он</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9" name="TextBox 8">
            <a:extLst>
              <a:ext uri="{FF2B5EF4-FFF2-40B4-BE49-F238E27FC236}">
                <a16:creationId xmlns:a16="http://schemas.microsoft.com/office/drawing/2014/main" id="{2FE26678-C9BB-E291-8ECE-752C77F60C13}"/>
              </a:ext>
            </a:extLst>
          </p:cNvPr>
          <p:cNvSpPr txBox="1"/>
          <p:nvPr/>
        </p:nvSpPr>
        <p:spPr>
          <a:xfrm>
            <a:off x="6032931" y="1860401"/>
            <a:ext cx="20954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Oswald" pitchFamily="2" charset="0"/>
              </a:rPr>
              <a:t>2023.06.30</a:t>
            </a:r>
            <a:r>
              <a:rPr kumimoji="0" lang="mn-MN" sz="1800" b="0" i="0" u="none" strike="noStrike" kern="1200" cap="none" spc="0" normalizeH="0" baseline="0" noProof="0" dirty="0">
                <a:ln>
                  <a:noFill/>
                </a:ln>
                <a:solidFill>
                  <a:prstClr val="black"/>
                </a:solidFill>
                <a:effectLst/>
                <a:uLnTx/>
                <a:uFillTx/>
                <a:latin typeface="Oswald" pitchFamily="2" charset="0"/>
              </a:rPr>
              <a:t>-ны өдөр</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11" name="TextBox 10">
            <a:extLst>
              <a:ext uri="{FF2B5EF4-FFF2-40B4-BE49-F238E27FC236}">
                <a16:creationId xmlns:a16="http://schemas.microsoft.com/office/drawing/2014/main" id="{7984B59E-AD34-7EE9-B2BB-4F31CE612BE9}"/>
              </a:ext>
            </a:extLst>
          </p:cNvPr>
          <p:cNvSpPr txBox="1"/>
          <p:nvPr/>
        </p:nvSpPr>
        <p:spPr>
          <a:xfrm>
            <a:off x="6032931" y="2596239"/>
            <a:ext cx="17347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1800" b="1" i="0" u="none" strike="noStrike" kern="1200" cap="none" spc="0" normalizeH="0" baseline="0" noProof="0" dirty="0">
                <a:ln>
                  <a:noFill/>
                </a:ln>
                <a:solidFill>
                  <a:srgbClr val="002060"/>
                </a:solidFill>
                <a:effectLst/>
                <a:uLnTx/>
                <a:uFillTx/>
                <a:latin typeface="Oswald" pitchFamily="2" charset="0"/>
              </a:rPr>
              <a:t>59</a:t>
            </a:r>
            <a:r>
              <a:rPr kumimoji="0" lang="en-US" sz="1800" b="0" i="0" u="none" strike="noStrike" kern="1200" cap="none" spc="0" normalizeH="0" baseline="0" noProof="0" dirty="0">
                <a:ln>
                  <a:noFill/>
                </a:ln>
                <a:solidFill>
                  <a:prstClr val="black"/>
                </a:solidFill>
                <a:effectLst/>
                <a:uLnTx/>
                <a:uFillTx/>
                <a:latin typeface="Oswald" pitchFamily="2" charset="0"/>
              </a:rPr>
              <a:t> </a:t>
            </a:r>
            <a:r>
              <a:rPr kumimoji="0" lang="mn-MN" sz="1800" b="0" i="0" u="none" strike="noStrike" kern="1200" cap="none" spc="0" normalizeH="0" baseline="0" noProof="0" dirty="0">
                <a:ln>
                  <a:noFill/>
                </a:ln>
                <a:solidFill>
                  <a:prstClr val="black"/>
                </a:solidFill>
                <a:effectLst/>
                <a:uLnTx/>
                <a:uFillTx/>
                <a:latin typeface="Oswald" pitchFamily="2" charset="0"/>
              </a:rPr>
              <a:t>дүгээр тогтоол</a:t>
            </a:r>
            <a:endParaRPr kumimoji="0" lang="en-MN" sz="1800" b="0" i="0" u="none" strike="noStrike" kern="1200" cap="none" spc="0" normalizeH="0" baseline="0" noProof="0" dirty="0">
              <a:ln>
                <a:noFill/>
              </a:ln>
              <a:solidFill>
                <a:prstClr val="black"/>
              </a:solidFill>
              <a:effectLst/>
              <a:uLnTx/>
              <a:uFillTx/>
              <a:latin typeface="Oswald" pitchFamily="2" charset="0"/>
            </a:endParaRPr>
          </a:p>
        </p:txBody>
      </p:sp>
      <p:sp>
        <p:nvSpPr>
          <p:cNvPr id="13" name="Rectangle 12">
            <a:extLst>
              <a:ext uri="{FF2B5EF4-FFF2-40B4-BE49-F238E27FC236}">
                <a16:creationId xmlns:a16="http://schemas.microsoft.com/office/drawing/2014/main" id="{46173A1C-B744-4536-6581-D8B816939550}"/>
              </a:ext>
            </a:extLst>
          </p:cNvPr>
          <p:cNvSpPr/>
          <p:nvPr/>
        </p:nvSpPr>
        <p:spPr>
          <a:xfrm>
            <a:off x="5236103" y="469825"/>
            <a:ext cx="6651089"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n-MN" sz="2400" b="0" i="0" u="none" strike="noStrike" kern="1200" cap="none" spc="0" normalizeH="0" baseline="0" noProof="0" dirty="0">
                <a:ln>
                  <a:noFill/>
                </a:ln>
                <a:solidFill>
                  <a:srgbClr val="2E308F"/>
                </a:solidFill>
                <a:effectLst/>
                <a:uLnTx/>
                <a:uFillTx/>
                <a:latin typeface="Oswald" pitchFamily="2" charset="0"/>
              </a:rPr>
              <a:t>АВЛИГАТАЙ ТЭМЦЭХ ҮНДЭСНИЙ ХӨТӨЛБӨР</a:t>
            </a:r>
            <a:endParaRPr kumimoji="0" lang="en-US" sz="2400" b="0" i="0" u="none" strike="noStrike" kern="1200" cap="none" spc="0" normalizeH="0" baseline="0" noProof="0" dirty="0">
              <a:ln>
                <a:noFill/>
              </a:ln>
              <a:solidFill>
                <a:srgbClr val="2E308F"/>
              </a:solidFill>
              <a:effectLst/>
              <a:uLnTx/>
              <a:uFillTx/>
              <a:latin typeface="Oswald" pitchFamily="2" charset="0"/>
            </a:endParaRPr>
          </a:p>
        </p:txBody>
      </p:sp>
      <p:grpSp>
        <p:nvGrpSpPr>
          <p:cNvPr id="89" name="Group 88">
            <a:extLst>
              <a:ext uri="{FF2B5EF4-FFF2-40B4-BE49-F238E27FC236}">
                <a16:creationId xmlns:a16="http://schemas.microsoft.com/office/drawing/2014/main" id="{793E6F60-5FC3-D00A-45C2-A300554844BE}"/>
              </a:ext>
            </a:extLst>
          </p:cNvPr>
          <p:cNvGrpSpPr/>
          <p:nvPr/>
        </p:nvGrpSpPr>
        <p:grpSpPr>
          <a:xfrm>
            <a:off x="5515229" y="1770050"/>
            <a:ext cx="386510" cy="386884"/>
            <a:chOff x="897626" y="1135967"/>
            <a:chExt cx="827356" cy="779178"/>
          </a:xfrm>
        </p:grpSpPr>
        <p:grpSp>
          <p:nvGrpSpPr>
            <p:cNvPr id="30" name="Group 29">
              <a:extLst>
                <a:ext uri="{FF2B5EF4-FFF2-40B4-BE49-F238E27FC236}">
                  <a16:creationId xmlns:a16="http://schemas.microsoft.com/office/drawing/2014/main" id="{2C74A269-94E4-EF4C-B0E8-2D23ECD31200}"/>
                </a:ext>
              </a:extLst>
            </p:cNvPr>
            <p:cNvGrpSpPr/>
            <p:nvPr/>
          </p:nvGrpSpPr>
          <p:grpSpPr>
            <a:xfrm>
              <a:off x="1141671" y="1135967"/>
              <a:ext cx="80553" cy="701624"/>
              <a:chOff x="1297398" y="1066216"/>
              <a:chExt cx="80553" cy="701624"/>
            </a:xfrm>
          </p:grpSpPr>
          <p:sp>
            <p:nvSpPr>
              <p:cNvPr id="29" name="Freeform 28">
                <a:extLst>
                  <a:ext uri="{FF2B5EF4-FFF2-40B4-BE49-F238E27FC236}">
                    <a16:creationId xmlns:a16="http://schemas.microsoft.com/office/drawing/2014/main" id="{3A9A4937-9FE7-C80D-4A27-42513BCBED75}"/>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491F949B-E1AB-44D4-377E-74ACFB693B4A}"/>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Triangle 30">
              <a:extLst>
                <a:ext uri="{FF2B5EF4-FFF2-40B4-BE49-F238E27FC236}">
                  <a16:creationId xmlns:a16="http://schemas.microsoft.com/office/drawing/2014/main" id="{F68BFA5D-8E67-7A64-DD75-7462C91DF660}"/>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75">
              <a:extLst>
                <a:ext uri="{FF2B5EF4-FFF2-40B4-BE49-F238E27FC236}">
                  <a16:creationId xmlns:a16="http://schemas.microsoft.com/office/drawing/2014/main" id="{D4112D03-7F86-4589-05DD-6678F8C8EEEA}"/>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F3573E79-9646-3F0E-CBC6-77BACE16632E}"/>
              </a:ext>
            </a:extLst>
          </p:cNvPr>
          <p:cNvGrpSpPr/>
          <p:nvPr/>
        </p:nvGrpSpPr>
        <p:grpSpPr>
          <a:xfrm>
            <a:off x="5515229" y="2500358"/>
            <a:ext cx="386510" cy="386884"/>
            <a:chOff x="897626" y="1135967"/>
            <a:chExt cx="827356" cy="779178"/>
          </a:xfrm>
        </p:grpSpPr>
        <p:grpSp>
          <p:nvGrpSpPr>
            <p:cNvPr id="127" name="Group 126">
              <a:extLst>
                <a:ext uri="{FF2B5EF4-FFF2-40B4-BE49-F238E27FC236}">
                  <a16:creationId xmlns:a16="http://schemas.microsoft.com/office/drawing/2014/main" id="{D402DCB7-1180-C632-6CA5-1523CBCA52EF}"/>
                </a:ext>
              </a:extLst>
            </p:cNvPr>
            <p:cNvGrpSpPr/>
            <p:nvPr/>
          </p:nvGrpSpPr>
          <p:grpSpPr>
            <a:xfrm>
              <a:off x="1141671" y="1135967"/>
              <a:ext cx="80553" cy="701624"/>
              <a:chOff x="1297398" y="1066216"/>
              <a:chExt cx="80553" cy="701624"/>
            </a:xfrm>
          </p:grpSpPr>
          <p:sp>
            <p:nvSpPr>
              <p:cNvPr id="130" name="Freeform 129">
                <a:extLst>
                  <a:ext uri="{FF2B5EF4-FFF2-40B4-BE49-F238E27FC236}">
                    <a16:creationId xmlns:a16="http://schemas.microsoft.com/office/drawing/2014/main" id="{5DF221F0-F271-BDFC-AF91-7266C7AEC3FA}"/>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17B07692-9A6B-0AF3-A296-80A63EB7C336}"/>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8" name="Triangle 127">
              <a:extLst>
                <a:ext uri="{FF2B5EF4-FFF2-40B4-BE49-F238E27FC236}">
                  <a16:creationId xmlns:a16="http://schemas.microsoft.com/office/drawing/2014/main" id="{9526A678-ABBE-2CDE-0461-8EBB81C63AC0}"/>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618A6162-6746-294F-4E65-1A221CA8B72F}"/>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2" name="Group 131">
            <a:extLst>
              <a:ext uri="{FF2B5EF4-FFF2-40B4-BE49-F238E27FC236}">
                <a16:creationId xmlns:a16="http://schemas.microsoft.com/office/drawing/2014/main" id="{E567E062-1C84-D531-50B4-4E0490945DE5}"/>
              </a:ext>
            </a:extLst>
          </p:cNvPr>
          <p:cNvGrpSpPr/>
          <p:nvPr/>
        </p:nvGrpSpPr>
        <p:grpSpPr>
          <a:xfrm>
            <a:off x="5515229" y="3230666"/>
            <a:ext cx="386510" cy="386884"/>
            <a:chOff x="897626" y="1135967"/>
            <a:chExt cx="827356" cy="779178"/>
          </a:xfrm>
        </p:grpSpPr>
        <p:grpSp>
          <p:nvGrpSpPr>
            <p:cNvPr id="133" name="Group 132">
              <a:extLst>
                <a:ext uri="{FF2B5EF4-FFF2-40B4-BE49-F238E27FC236}">
                  <a16:creationId xmlns:a16="http://schemas.microsoft.com/office/drawing/2014/main" id="{4FC76720-F81D-1EF5-9255-B76EAF0CC330}"/>
                </a:ext>
              </a:extLst>
            </p:cNvPr>
            <p:cNvGrpSpPr/>
            <p:nvPr/>
          </p:nvGrpSpPr>
          <p:grpSpPr>
            <a:xfrm>
              <a:off x="1141671" y="1135967"/>
              <a:ext cx="80553" cy="701624"/>
              <a:chOff x="1297398" y="1066216"/>
              <a:chExt cx="80553" cy="701624"/>
            </a:xfrm>
          </p:grpSpPr>
          <p:sp>
            <p:nvSpPr>
              <p:cNvPr id="136" name="Freeform 135">
                <a:extLst>
                  <a:ext uri="{FF2B5EF4-FFF2-40B4-BE49-F238E27FC236}">
                    <a16:creationId xmlns:a16="http://schemas.microsoft.com/office/drawing/2014/main" id="{5AF11CB0-1E24-CF74-23FC-AC2AD6D1E0D9}"/>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136">
                <a:extLst>
                  <a:ext uri="{FF2B5EF4-FFF2-40B4-BE49-F238E27FC236}">
                    <a16:creationId xmlns:a16="http://schemas.microsoft.com/office/drawing/2014/main" id="{F5EE329F-D536-36EF-EF81-D6441861C7C2}"/>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4" name="Triangle 133">
              <a:extLst>
                <a:ext uri="{FF2B5EF4-FFF2-40B4-BE49-F238E27FC236}">
                  <a16:creationId xmlns:a16="http://schemas.microsoft.com/office/drawing/2014/main" id="{9979B3D8-D701-C917-714C-E5AFC190DFDE}"/>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AFD27754-0015-3CB0-8261-67D7DBAD131C}"/>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8" name="Group 137">
            <a:extLst>
              <a:ext uri="{FF2B5EF4-FFF2-40B4-BE49-F238E27FC236}">
                <a16:creationId xmlns:a16="http://schemas.microsoft.com/office/drawing/2014/main" id="{555E382D-15E5-911E-F79D-8BD89FC45F95}"/>
              </a:ext>
            </a:extLst>
          </p:cNvPr>
          <p:cNvGrpSpPr/>
          <p:nvPr/>
        </p:nvGrpSpPr>
        <p:grpSpPr>
          <a:xfrm>
            <a:off x="5515229" y="3960974"/>
            <a:ext cx="386510" cy="386884"/>
            <a:chOff x="897626" y="1135967"/>
            <a:chExt cx="827356" cy="779178"/>
          </a:xfrm>
        </p:grpSpPr>
        <p:grpSp>
          <p:nvGrpSpPr>
            <p:cNvPr id="139" name="Group 138">
              <a:extLst>
                <a:ext uri="{FF2B5EF4-FFF2-40B4-BE49-F238E27FC236}">
                  <a16:creationId xmlns:a16="http://schemas.microsoft.com/office/drawing/2014/main" id="{45DD0C93-DB38-C321-B130-BD2887E13C79}"/>
                </a:ext>
              </a:extLst>
            </p:cNvPr>
            <p:cNvGrpSpPr/>
            <p:nvPr/>
          </p:nvGrpSpPr>
          <p:grpSpPr>
            <a:xfrm>
              <a:off x="1141671" y="1135967"/>
              <a:ext cx="80553" cy="701624"/>
              <a:chOff x="1297398" y="1066216"/>
              <a:chExt cx="80553" cy="701624"/>
            </a:xfrm>
          </p:grpSpPr>
          <p:sp>
            <p:nvSpPr>
              <p:cNvPr id="142" name="Freeform 141">
                <a:extLst>
                  <a:ext uri="{FF2B5EF4-FFF2-40B4-BE49-F238E27FC236}">
                    <a16:creationId xmlns:a16="http://schemas.microsoft.com/office/drawing/2014/main" id="{EB12E3EA-4894-8ADB-60DC-BD8B5ECAABB3}"/>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B0EF7EC0-6BA4-5104-A88F-C75BB849E27A}"/>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0" name="Triangle 139">
              <a:extLst>
                <a:ext uri="{FF2B5EF4-FFF2-40B4-BE49-F238E27FC236}">
                  <a16:creationId xmlns:a16="http://schemas.microsoft.com/office/drawing/2014/main" id="{2E70D79E-52FD-67DC-8CB1-7A59E6E7A240}"/>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140">
              <a:extLst>
                <a:ext uri="{FF2B5EF4-FFF2-40B4-BE49-F238E27FC236}">
                  <a16:creationId xmlns:a16="http://schemas.microsoft.com/office/drawing/2014/main" id="{E2765AB3-0AE9-51A5-EC1F-069E7078943D}"/>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4" name="Group 143">
            <a:extLst>
              <a:ext uri="{FF2B5EF4-FFF2-40B4-BE49-F238E27FC236}">
                <a16:creationId xmlns:a16="http://schemas.microsoft.com/office/drawing/2014/main" id="{8108A81F-0070-B55C-01A8-6A8E77A8E112}"/>
              </a:ext>
            </a:extLst>
          </p:cNvPr>
          <p:cNvGrpSpPr/>
          <p:nvPr/>
        </p:nvGrpSpPr>
        <p:grpSpPr>
          <a:xfrm>
            <a:off x="5515229" y="4691282"/>
            <a:ext cx="386510" cy="386884"/>
            <a:chOff x="897626" y="1135967"/>
            <a:chExt cx="827356" cy="779178"/>
          </a:xfrm>
        </p:grpSpPr>
        <p:grpSp>
          <p:nvGrpSpPr>
            <p:cNvPr id="145" name="Group 144">
              <a:extLst>
                <a:ext uri="{FF2B5EF4-FFF2-40B4-BE49-F238E27FC236}">
                  <a16:creationId xmlns:a16="http://schemas.microsoft.com/office/drawing/2014/main" id="{326FDFB8-DF3C-84A1-90DA-660CECC27FC7}"/>
                </a:ext>
              </a:extLst>
            </p:cNvPr>
            <p:cNvGrpSpPr/>
            <p:nvPr/>
          </p:nvGrpSpPr>
          <p:grpSpPr>
            <a:xfrm>
              <a:off x="1141671" y="1135967"/>
              <a:ext cx="80553" cy="701624"/>
              <a:chOff x="1297398" y="1066216"/>
              <a:chExt cx="80553" cy="701624"/>
            </a:xfrm>
          </p:grpSpPr>
          <p:sp>
            <p:nvSpPr>
              <p:cNvPr id="148" name="Freeform 147">
                <a:extLst>
                  <a:ext uri="{FF2B5EF4-FFF2-40B4-BE49-F238E27FC236}">
                    <a16:creationId xmlns:a16="http://schemas.microsoft.com/office/drawing/2014/main" id="{0748E54F-1D6D-EC6D-2611-DAA4BC6DD351}"/>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148">
                <a:extLst>
                  <a:ext uri="{FF2B5EF4-FFF2-40B4-BE49-F238E27FC236}">
                    <a16:creationId xmlns:a16="http://schemas.microsoft.com/office/drawing/2014/main" id="{E246F4E2-F7F1-8647-BDBF-9E50B3C537A9}"/>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6" name="Triangle 145">
              <a:extLst>
                <a:ext uri="{FF2B5EF4-FFF2-40B4-BE49-F238E27FC236}">
                  <a16:creationId xmlns:a16="http://schemas.microsoft.com/office/drawing/2014/main" id="{EF3CCC60-32D2-ED07-CA03-493C16B7DE0C}"/>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Freeform 146">
              <a:extLst>
                <a:ext uri="{FF2B5EF4-FFF2-40B4-BE49-F238E27FC236}">
                  <a16:creationId xmlns:a16="http://schemas.microsoft.com/office/drawing/2014/main" id="{E370D519-1FB9-8E6A-9283-8439B7ADC5A8}"/>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517F9969-969C-C56B-148C-D092827410D1}"/>
              </a:ext>
            </a:extLst>
          </p:cNvPr>
          <p:cNvGrpSpPr/>
          <p:nvPr/>
        </p:nvGrpSpPr>
        <p:grpSpPr>
          <a:xfrm>
            <a:off x="5507057" y="5421592"/>
            <a:ext cx="386510" cy="386884"/>
            <a:chOff x="897626" y="1135967"/>
            <a:chExt cx="827356" cy="779178"/>
          </a:xfrm>
        </p:grpSpPr>
        <p:grpSp>
          <p:nvGrpSpPr>
            <p:cNvPr id="151" name="Group 150">
              <a:extLst>
                <a:ext uri="{FF2B5EF4-FFF2-40B4-BE49-F238E27FC236}">
                  <a16:creationId xmlns:a16="http://schemas.microsoft.com/office/drawing/2014/main" id="{2F5E2798-5ECD-E8B6-F4E1-FF05E3314249}"/>
                </a:ext>
              </a:extLst>
            </p:cNvPr>
            <p:cNvGrpSpPr/>
            <p:nvPr/>
          </p:nvGrpSpPr>
          <p:grpSpPr>
            <a:xfrm>
              <a:off x="1141671" y="1135967"/>
              <a:ext cx="80553" cy="701624"/>
              <a:chOff x="1297398" y="1066216"/>
              <a:chExt cx="80553" cy="701624"/>
            </a:xfrm>
          </p:grpSpPr>
          <p:sp>
            <p:nvSpPr>
              <p:cNvPr id="154" name="Freeform 153">
                <a:extLst>
                  <a:ext uri="{FF2B5EF4-FFF2-40B4-BE49-F238E27FC236}">
                    <a16:creationId xmlns:a16="http://schemas.microsoft.com/office/drawing/2014/main" id="{889BC91E-D6F2-345A-29B9-742AE4EBE8B8}"/>
                  </a:ext>
                </a:extLst>
              </p:cNvPr>
              <p:cNvSpPr/>
              <p:nvPr/>
            </p:nvSpPr>
            <p:spPr>
              <a:xfrm>
                <a:off x="1332232" y="1066216"/>
                <a:ext cx="45719" cy="701624"/>
              </a:xfrm>
              <a:custGeom>
                <a:avLst/>
                <a:gdLst>
                  <a:gd name="connsiteX0" fmla="*/ 0 w 34835"/>
                  <a:gd name="connsiteY0" fmla="*/ 0 h 701624"/>
                  <a:gd name="connsiteX1" fmla="*/ 1452 w 34835"/>
                  <a:gd name="connsiteY1" fmla="*/ 0 h 701624"/>
                  <a:gd name="connsiteX2" fmla="*/ 34835 w 34835"/>
                  <a:gd name="connsiteY2" fmla="*/ 33383 h 701624"/>
                  <a:gd name="connsiteX3" fmla="*/ 34835 w 34835"/>
                  <a:gd name="connsiteY3" fmla="*/ 668241 h 701624"/>
                  <a:gd name="connsiteX4" fmla="*/ 1452 w 34835"/>
                  <a:gd name="connsiteY4" fmla="*/ 701624 h 701624"/>
                  <a:gd name="connsiteX5" fmla="*/ 0 w 34835"/>
                  <a:gd name="connsiteY5" fmla="*/ 701624 h 701624"/>
                  <a:gd name="connsiteX6" fmla="*/ 0 w 34835"/>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5" h="701624">
                    <a:moveTo>
                      <a:pt x="0" y="0"/>
                    </a:moveTo>
                    <a:lnTo>
                      <a:pt x="1452" y="0"/>
                    </a:lnTo>
                    <a:cubicBezTo>
                      <a:pt x="19889" y="0"/>
                      <a:pt x="34835" y="14946"/>
                      <a:pt x="34835" y="33383"/>
                    </a:cubicBezTo>
                    <a:lnTo>
                      <a:pt x="34835" y="668241"/>
                    </a:lnTo>
                    <a:cubicBezTo>
                      <a:pt x="34835" y="686678"/>
                      <a:pt x="19889" y="701624"/>
                      <a:pt x="1452" y="701624"/>
                    </a:cubicBezTo>
                    <a:lnTo>
                      <a:pt x="0" y="701624"/>
                    </a:lnTo>
                    <a:lnTo>
                      <a:pt x="0" y="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154">
                <a:extLst>
                  <a:ext uri="{FF2B5EF4-FFF2-40B4-BE49-F238E27FC236}">
                    <a16:creationId xmlns:a16="http://schemas.microsoft.com/office/drawing/2014/main" id="{5ABFDBF0-B8B0-4174-F01C-CD0E0A724B7F}"/>
                  </a:ext>
                </a:extLst>
              </p:cNvPr>
              <p:cNvSpPr/>
              <p:nvPr/>
            </p:nvSpPr>
            <p:spPr>
              <a:xfrm>
                <a:off x="1297398" y="1066216"/>
                <a:ext cx="34834" cy="701624"/>
              </a:xfrm>
              <a:custGeom>
                <a:avLst/>
                <a:gdLst>
                  <a:gd name="connsiteX0" fmla="*/ 33383 w 34834"/>
                  <a:gd name="connsiteY0" fmla="*/ 0 h 701624"/>
                  <a:gd name="connsiteX1" fmla="*/ 34834 w 34834"/>
                  <a:gd name="connsiteY1" fmla="*/ 0 h 701624"/>
                  <a:gd name="connsiteX2" fmla="*/ 34834 w 34834"/>
                  <a:gd name="connsiteY2" fmla="*/ 701624 h 701624"/>
                  <a:gd name="connsiteX3" fmla="*/ 33383 w 34834"/>
                  <a:gd name="connsiteY3" fmla="*/ 701624 h 701624"/>
                  <a:gd name="connsiteX4" fmla="*/ 0 w 34834"/>
                  <a:gd name="connsiteY4" fmla="*/ 668241 h 701624"/>
                  <a:gd name="connsiteX5" fmla="*/ 0 w 34834"/>
                  <a:gd name="connsiteY5" fmla="*/ 33383 h 701624"/>
                  <a:gd name="connsiteX6" fmla="*/ 33383 w 34834"/>
                  <a:gd name="connsiteY6" fmla="*/ 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34" h="701624">
                    <a:moveTo>
                      <a:pt x="33383" y="0"/>
                    </a:moveTo>
                    <a:lnTo>
                      <a:pt x="34834" y="0"/>
                    </a:lnTo>
                    <a:lnTo>
                      <a:pt x="34834" y="701624"/>
                    </a:lnTo>
                    <a:lnTo>
                      <a:pt x="33383" y="701624"/>
                    </a:lnTo>
                    <a:cubicBezTo>
                      <a:pt x="14946" y="701624"/>
                      <a:pt x="0" y="686678"/>
                      <a:pt x="0" y="668241"/>
                    </a:cubicBezTo>
                    <a:lnTo>
                      <a:pt x="0" y="33383"/>
                    </a:lnTo>
                    <a:cubicBezTo>
                      <a:pt x="0" y="14946"/>
                      <a:pt x="14946" y="0"/>
                      <a:pt x="33383"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2" name="Triangle 151">
              <a:extLst>
                <a:ext uri="{FF2B5EF4-FFF2-40B4-BE49-F238E27FC236}">
                  <a16:creationId xmlns:a16="http://schemas.microsoft.com/office/drawing/2014/main" id="{FEAF51B7-709F-AEE4-4CF5-188DD94B6F42}"/>
                </a:ext>
              </a:extLst>
            </p:cNvPr>
            <p:cNvSpPr/>
            <p:nvPr/>
          </p:nvSpPr>
          <p:spPr>
            <a:xfrm rot="5400000">
              <a:off x="1326843" y="1059315"/>
              <a:ext cx="299571" cy="496707"/>
            </a:xfrm>
            <a:prstGeom prst="triangle">
              <a:avLst>
                <a:gd name="adj" fmla="val 5309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152">
              <a:extLst>
                <a:ext uri="{FF2B5EF4-FFF2-40B4-BE49-F238E27FC236}">
                  <a16:creationId xmlns:a16="http://schemas.microsoft.com/office/drawing/2014/main" id="{C2C44B8C-8677-3DAC-11DC-7D83C7CCC21B}"/>
                </a:ext>
              </a:extLst>
            </p:cNvPr>
            <p:cNvSpPr/>
            <p:nvPr/>
          </p:nvSpPr>
          <p:spPr>
            <a:xfrm rot="20922508" flipH="1">
              <a:off x="897626" y="1696538"/>
              <a:ext cx="543105" cy="218607"/>
            </a:xfrm>
            <a:custGeom>
              <a:avLst/>
              <a:gdLst>
                <a:gd name="connsiteX0" fmla="*/ 305102 w 543105"/>
                <a:gd name="connsiteY0" fmla="*/ 7666 h 218607"/>
                <a:gd name="connsiteX1" fmla="*/ 299069 w 543105"/>
                <a:gd name="connsiteY1" fmla="*/ 25261 h 218607"/>
                <a:gd name="connsiteX2" fmla="*/ 306772 w 543105"/>
                <a:gd name="connsiteY2" fmla="*/ 47726 h 218607"/>
                <a:gd name="connsiteX3" fmla="*/ 306957 w 543105"/>
                <a:gd name="connsiteY3" fmla="*/ 47819 h 218607"/>
                <a:gd name="connsiteX4" fmla="*/ 351218 w 543105"/>
                <a:gd name="connsiteY4" fmla="*/ 41159 h 218607"/>
                <a:gd name="connsiteX5" fmla="*/ 501988 w 543105"/>
                <a:gd name="connsiteY5" fmla="*/ 63293 h 218607"/>
                <a:gd name="connsiteX6" fmla="*/ 282438 w 543105"/>
                <a:gd name="connsiteY6" fmla="*/ 163823 h 218607"/>
                <a:gd name="connsiteX7" fmla="*/ 41117 w 543105"/>
                <a:gd name="connsiteY7" fmla="*/ 155314 h 218607"/>
                <a:gd name="connsiteX8" fmla="*/ 171827 w 543105"/>
                <a:gd name="connsiteY8" fmla="*/ 76977 h 218607"/>
                <a:gd name="connsiteX9" fmla="*/ 173187 w 543105"/>
                <a:gd name="connsiteY9" fmla="*/ 76637 h 218607"/>
                <a:gd name="connsiteX10" fmla="*/ 172143 w 543105"/>
                <a:gd name="connsiteY10" fmla="*/ 60319 h 218607"/>
                <a:gd name="connsiteX11" fmla="*/ 156404 w 543105"/>
                <a:gd name="connsiteY11" fmla="*/ 42533 h 218607"/>
                <a:gd name="connsiteX12" fmla="*/ 151154 w 543105"/>
                <a:gd name="connsiteY12" fmla="*/ 42166 h 218607"/>
                <a:gd name="connsiteX13" fmla="*/ 148644 w 543105"/>
                <a:gd name="connsiteY13" fmla="*/ 42855 h 218607"/>
                <a:gd name="connsiteX14" fmla="*/ 674 w 543105"/>
                <a:gd name="connsiteY14" fmla="*/ 163389 h 218607"/>
                <a:gd name="connsiteX15" fmla="*/ 290513 w 543105"/>
                <a:gd name="connsiteY15" fmla="*/ 204267 h 218607"/>
                <a:gd name="connsiteX16" fmla="*/ 542431 w 543105"/>
                <a:gd name="connsiteY16" fmla="*/ 55218 h 218607"/>
                <a:gd name="connsiteX17" fmla="*/ 359519 w 543105"/>
                <a:gd name="connsiteY17" fmla="*/ 750 h 218607"/>
                <a:gd name="connsiteX18" fmla="*/ 305102 w 543105"/>
                <a:gd name="connsiteY18" fmla="*/ 7666 h 2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5" h="218607">
                  <a:moveTo>
                    <a:pt x="305102" y="7666"/>
                  </a:moveTo>
                  <a:lnTo>
                    <a:pt x="299069" y="25261"/>
                  </a:lnTo>
                  <a:cubicBezTo>
                    <a:pt x="299069" y="34033"/>
                    <a:pt x="302013" y="41976"/>
                    <a:pt x="306772" y="47726"/>
                  </a:cubicBezTo>
                  <a:lnTo>
                    <a:pt x="306957" y="47819"/>
                  </a:lnTo>
                  <a:lnTo>
                    <a:pt x="351218" y="41159"/>
                  </a:lnTo>
                  <a:cubicBezTo>
                    <a:pt x="435577" y="32922"/>
                    <a:pt x="497479" y="40710"/>
                    <a:pt x="501988" y="63293"/>
                  </a:cubicBezTo>
                  <a:cubicBezTo>
                    <a:pt x="508000" y="93404"/>
                    <a:pt x="409704" y="138413"/>
                    <a:pt x="282438" y="163823"/>
                  </a:cubicBezTo>
                  <a:cubicBezTo>
                    <a:pt x="155172" y="189234"/>
                    <a:pt x="47129" y="185424"/>
                    <a:pt x="41117" y="155314"/>
                  </a:cubicBezTo>
                  <a:cubicBezTo>
                    <a:pt x="36608" y="132731"/>
                    <a:pt x="90772" y="101768"/>
                    <a:pt x="171827" y="76977"/>
                  </a:cubicBezTo>
                  <a:lnTo>
                    <a:pt x="173187" y="76637"/>
                  </a:lnTo>
                  <a:lnTo>
                    <a:pt x="172143" y="60319"/>
                  </a:lnTo>
                  <a:cubicBezTo>
                    <a:pt x="168774" y="52219"/>
                    <a:pt x="163006" y="46015"/>
                    <a:pt x="156404" y="42533"/>
                  </a:cubicBezTo>
                  <a:lnTo>
                    <a:pt x="151154" y="42166"/>
                  </a:lnTo>
                  <a:lnTo>
                    <a:pt x="148644" y="42855"/>
                  </a:lnTo>
                  <a:cubicBezTo>
                    <a:pt x="54299" y="76683"/>
                    <a:pt x="-7180" y="124054"/>
                    <a:pt x="674" y="163389"/>
                  </a:cubicBezTo>
                  <a:cubicBezTo>
                    <a:pt x="11146" y="215835"/>
                    <a:pt x="140911" y="234137"/>
                    <a:pt x="290513" y="204267"/>
                  </a:cubicBezTo>
                  <a:cubicBezTo>
                    <a:pt x="440115" y="174397"/>
                    <a:pt x="552903" y="107665"/>
                    <a:pt x="542431" y="55218"/>
                  </a:cubicBezTo>
                  <a:cubicBezTo>
                    <a:pt x="534577" y="15883"/>
                    <a:pt x="459620" y="-4246"/>
                    <a:pt x="359519" y="750"/>
                  </a:cubicBezTo>
                  <a:lnTo>
                    <a:pt x="305102" y="7666"/>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N"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211FCB8F-C1EE-3008-3931-DA81EE6C717F}"/>
              </a:ext>
            </a:extLst>
          </p:cNvPr>
          <p:cNvSpPr txBox="1"/>
          <p:nvPr/>
        </p:nvSpPr>
        <p:spPr>
          <a:xfrm>
            <a:off x="1750243" y="1370225"/>
            <a:ext cx="341484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333333"/>
                </a:solidFill>
                <a:effectLst/>
                <a:uLnTx/>
                <a:uFillTx/>
                <a:latin typeface="Oswald" pitchFamily="2" charset="0"/>
              </a:rPr>
              <a:t>2</a:t>
            </a:r>
            <a:r>
              <a:rPr kumimoji="0" lang="mn-MN" sz="1600" b="0" i="0" u="none" strike="noStrike" kern="1200" cap="none" spc="0" normalizeH="0" baseline="30000" noProof="0" dirty="0">
                <a:ln>
                  <a:noFill/>
                </a:ln>
                <a:solidFill>
                  <a:srgbClr val="333333"/>
                </a:solidFill>
                <a:effectLst/>
                <a:uLnTx/>
                <a:uFillTx/>
                <a:latin typeface="Oswald" pitchFamily="2" charset="0"/>
              </a:rPr>
              <a:t>1</a:t>
            </a:r>
            <a:r>
              <a:rPr kumimoji="0" lang="mn-MN" sz="1600" b="0" i="0" u="none" strike="noStrike" kern="1200" cap="none" spc="0" normalizeH="0" baseline="0" noProof="0" dirty="0">
                <a:ln>
                  <a:noFill/>
                </a:ln>
                <a:solidFill>
                  <a:srgbClr val="333333"/>
                </a:solidFill>
                <a:effectLst/>
                <a:uLnTx/>
                <a:uFillTx/>
                <a:latin typeface="Oswald" pitchFamily="2" charset="0"/>
              </a:rPr>
              <a:t>.1. </a:t>
            </a:r>
            <a:r>
              <a:rPr kumimoji="0" lang="mn-MN" sz="1600" b="1" i="0" u="none" strike="noStrike" kern="1200" cap="none" spc="0" normalizeH="0" baseline="0" noProof="0" dirty="0">
                <a:ln>
                  <a:noFill/>
                </a:ln>
                <a:solidFill>
                  <a:srgbClr val="333333"/>
                </a:solidFill>
                <a:effectLst/>
                <a:uLnTx/>
                <a:uFillTx/>
                <a:latin typeface="Oswald" pitchFamily="2" charset="0"/>
              </a:rPr>
              <a:t>Улсын Их Хурал Авлигатай тэмцэх үндэсний хөтөлбөр батлах </a:t>
            </a:r>
            <a:r>
              <a:rPr kumimoji="0" lang="mn-MN" sz="1600" b="0" i="0" u="none" strike="noStrike" kern="1200" cap="none" spc="0" normalizeH="0" baseline="0" noProof="0" dirty="0">
                <a:ln>
                  <a:noFill/>
                </a:ln>
                <a:solidFill>
                  <a:srgbClr val="333333"/>
                </a:solidFill>
                <a:effectLst/>
                <a:uLnTx/>
                <a:uFillTx/>
                <a:latin typeface="Oswald" pitchFamily="2" charset="0"/>
              </a:rPr>
              <a:t>бөгөөд түүнийг хэрэгжүүлэх арга хэмжээний төлөвлөгөөг Авлигатай тэмцэх үндэсний хөтөлбөрт заасан хугацаагаар батална.</a:t>
            </a:r>
            <a:endParaRPr kumimoji="0" lang="en-MN" sz="1600" b="0" i="0" u="none" strike="noStrike" kern="1200" cap="none" spc="0" normalizeH="0" baseline="0" noProof="0" dirty="0">
              <a:ln>
                <a:noFill/>
              </a:ln>
              <a:solidFill>
                <a:prstClr val="black"/>
              </a:solidFill>
              <a:effectLst/>
              <a:uLnTx/>
              <a:uFillTx/>
              <a:latin typeface="Oswald" pitchFamily="2" charset="0"/>
            </a:endParaRPr>
          </a:p>
        </p:txBody>
      </p:sp>
      <p:pic>
        <p:nvPicPr>
          <p:cNvPr id="18" name="Picture 17">
            <a:extLst>
              <a:ext uri="{FF2B5EF4-FFF2-40B4-BE49-F238E27FC236}">
                <a16:creationId xmlns:a16="http://schemas.microsoft.com/office/drawing/2014/main" id="{800C8B19-6BB7-E25A-FDC3-A38161E5C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37" t="7499" r="34077"/>
          <a:stretch/>
        </p:blipFill>
        <p:spPr>
          <a:xfrm>
            <a:off x="437063" y="1370225"/>
            <a:ext cx="1222134" cy="1569660"/>
          </a:xfrm>
          <a:prstGeom prst="rect">
            <a:avLst/>
          </a:prstGeom>
        </p:spPr>
      </p:pic>
      <p:cxnSp>
        <p:nvCxnSpPr>
          <p:cNvPr id="19" name="Straight Connector 18">
            <a:extLst>
              <a:ext uri="{FF2B5EF4-FFF2-40B4-BE49-F238E27FC236}">
                <a16:creationId xmlns:a16="http://schemas.microsoft.com/office/drawing/2014/main" id="{8F6639B5-8D86-6741-E186-FE364F56D5D0}"/>
              </a:ext>
            </a:extLst>
          </p:cNvPr>
          <p:cNvCxnSpPr>
            <a:cxnSpLocks/>
          </p:cNvCxnSpPr>
          <p:nvPr/>
        </p:nvCxnSpPr>
        <p:spPr>
          <a:xfrm flipV="1">
            <a:off x="5236103" y="1334433"/>
            <a:ext cx="0" cy="479550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314416-D71C-475D-0168-2D1114607F62}"/>
              </a:ext>
            </a:extLst>
          </p:cNvPr>
          <p:cNvSpPr txBox="1"/>
          <p:nvPr/>
        </p:nvSpPr>
        <p:spPr>
          <a:xfrm>
            <a:off x="408657" y="5453261"/>
            <a:ext cx="456346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srgbClr val="333333"/>
                </a:solidFill>
                <a:effectLst/>
                <a:uLnTx/>
                <a:uFillTx/>
                <a:latin typeface="Oswald" pitchFamily="2" charset="0"/>
              </a:rPr>
              <a:t>6.11.Бусад хууль тогтоомжид заасан ... “</a:t>
            </a:r>
            <a:r>
              <a:rPr kumimoji="0" lang="mn-MN" sz="1600" b="1" i="0" u="none" strike="noStrike" kern="1200" cap="none" spc="0" normalizeH="0" baseline="0" noProof="0" dirty="0">
                <a:ln>
                  <a:noFill/>
                </a:ln>
                <a:solidFill>
                  <a:srgbClr val="333333"/>
                </a:solidFill>
                <a:effectLst/>
                <a:uLnTx/>
                <a:uFillTx/>
                <a:latin typeface="Oswald" pitchFamily="2" charset="0"/>
              </a:rPr>
              <a:t>үндэсний хөтөлбөр</a:t>
            </a:r>
            <a:r>
              <a:rPr kumimoji="0" lang="mn-MN" sz="1600" b="0" i="0" u="none" strike="noStrike" kern="1200" cap="none" spc="0" normalizeH="0" baseline="0" noProof="0" dirty="0">
                <a:ln>
                  <a:noFill/>
                </a:ln>
                <a:solidFill>
                  <a:srgbClr val="333333"/>
                </a:solidFill>
                <a:effectLst/>
                <a:uLnTx/>
                <a:uFillTx/>
                <a:latin typeface="Oswald" pitchFamily="2" charset="0"/>
              </a:rPr>
              <a:t>” гэснийг энэ хуулийн 6.5-д заасан </a:t>
            </a:r>
            <a:r>
              <a:rPr kumimoji="0" lang="mn-MN" sz="1600" b="1" i="0" u="none" strike="noStrike" kern="1200" cap="none" spc="0" normalizeH="0" baseline="0" noProof="0" dirty="0">
                <a:ln>
                  <a:noFill/>
                </a:ln>
                <a:solidFill>
                  <a:srgbClr val="333333"/>
                </a:solidFill>
                <a:effectLst/>
                <a:uLnTx/>
                <a:uFillTx/>
                <a:latin typeface="Oswald" pitchFamily="2" charset="0"/>
              </a:rPr>
              <a:t>Хөгжлийн зорилтот хөтөлбөрт</a:t>
            </a:r>
            <a:r>
              <a:rPr kumimoji="0" lang="mn-MN" sz="1600" b="0" i="0" u="none" strike="noStrike" kern="1200" cap="none" spc="0" normalizeH="0" baseline="0" noProof="0" dirty="0">
                <a:ln>
                  <a:noFill/>
                </a:ln>
                <a:solidFill>
                  <a:srgbClr val="333333"/>
                </a:solidFill>
                <a:effectLst/>
                <a:uLnTx/>
                <a:uFillTx/>
                <a:latin typeface="Oswald" pitchFamily="2" charset="0"/>
              </a:rPr>
              <a:t> тус тус хамааруулж ойлгоно.</a:t>
            </a:r>
            <a:endParaRPr kumimoji="0" lang="en-MN" sz="1600" b="0" i="0" u="none" strike="noStrike" kern="1200" cap="none" spc="0" normalizeH="0" baseline="0" noProof="0" dirty="0">
              <a:ln>
                <a:noFill/>
              </a:ln>
              <a:solidFill>
                <a:prstClr val="black"/>
              </a:solidFill>
              <a:effectLst/>
              <a:uLnTx/>
              <a:uFillTx/>
              <a:latin typeface="Oswald" pitchFamily="2" charset="0"/>
            </a:endParaRPr>
          </a:p>
        </p:txBody>
      </p:sp>
      <p:pic>
        <p:nvPicPr>
          <p:cNvPr id="12" name="Picture 11">
            <a:extLst>
              <a:ext uri="{FF2B5EF4-FFF2-40B4-BE49-F238E27FC236}">
                <a16:creationId xmlns:a16="http://schemas.microsoft.com/office/drawing/2014/main" id="{4B137DDD-765A-EB23-2873-4DF1CF8038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01" y="3156694"/>
            <a:ext cx="4101997" cy="2180382"/>
          </a:xfrm>
          <a:prstGeom prst="rect">
            <a:avLst/>
          </a:prstGeom>
        </p:spPr>
      </p:pic>
      <p:cxnSp>
        <p:nvCxnSpPr>
          <p:cNvPr id="14" name="Straight Connector 13">
            <a:extLst>
              <a:ext uri="{FF2B5EF4-FFF2-40B4-BE49-F238E27FC236}">
                <a16:creationId xmlns:a16="http://schemas.microsoft.com/office/drawing/2014/main" id="{D3DE8FD0-E76A-173B-651C-C9E3F493F529}"/>
              </a:ext>
            </a:extLst>
          </p:cNvPr>
          <p:cNvCxnSpPr>
            <a:cxnSpLocks/>
          </p:cNvCxnSpPr>
          <p:nvPr/>
        </p:nvCxnSpPr>
        <p:spPr>
          <a:xfrm flipV="1">
            <a:off x="1692797" y="1442498"/>
            <a:ext cx="0" cy="1406236"/>
          </a:xfrm>
          <a:prstGeom prst="line">
            <a:avLst/>
          </a:prstGeom>
          <a:ln w="127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7B3E26-FB36-917D-5EED-8806725FB945}"/>
              </a:ext>
            </a:extLst>
          </p:cNvPr>
          <p:cNvCxnSpPr>
            <a:cxnSpLocks/>
          </p:cNvCxnSpPr>
          <p:nvPr/>
        </p:nvCxnSpPr>
        <p:spPr>
          <a:xfrm>
            <a:off x="539412" y="5375804"/>
            <a:ext cx="424040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5710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DAF1A3-A081-D444-010A-58E6F49E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58" y="1821530"/>
            <a:ext cx="4191000" cy="4191000"/>
          </a:xfrm>
          <a:prstGeom prst="rect">
            <a:avLst/>
          </a:prstGeom>
        </p:spPr>
      </p:pic>
      <p:pic>
        <p:nvPicPr>
          <p:cNvPr id="3" name="Picture 2">
            <a:extLst>
              <a:ext uri="{FF2B5EF4-FFF2-40B4-BE49-F238E27FC236}">
                <a16:creationId xmlns:a16="http://schemas.microsoft.com/office/drawing/2014/main" id="{67C11B88-EC42-8ACF-B2DF-36E57B37B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913" y="2042921"/>
            <a:ext cx="3748218" cy="3748218"/>
          </a:xfrm>
          <a:prstGeom prst="rect">
            <a:avLst/>
          </a:prstGeom>
        </p:spPr>
      </p:pic>
      <p:sp>
        <p:nvSpPr>
          <p:cNvPr id="4" name="Title 6">
            <a:extLst>
              <a:ext uri="{FF2B5EF4-FFF2-40B4-BE49-F238E27FC236}">
                <a16:creationId xmlns:a16="http://schemas.microsoft.com/office/drawing/2014/main" id="{1617E342-FE6B-E306-2E50-A6FF895B6BD8}"/>
              </a:ext>
            </a:extLst>
          </p:cNvPr>
          <p:cNvSpPr txBox="1">
            <a:spLocks/>
          </p:cNvSpPr>
          <p:nvPr/>
        </p:nvSpPr>
        <p:spPr>
          <a:xfrm>
            <a:off x="809412" y="1349750"/>
            <a:ext cx="3627092" cy="76809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313096"/>
                </a:solidFill>
                <a:latin typeface="Oswald" pitchFamily="2" charset="0"/>
                <a:cs typeface="Segoe UI Light" panose="020B0502040204020203" pitchFamily="34" charset="0"/>
              </a:rPr>
              <a:t>Авлигатай тэмцэх газар</a:t>
            </a:r>
            <a:endParaRPr lang="en-US" sz="2400" b="1" dirty="0">
              <a:solidFill>
                <a:srgbClr val="313096"/>
              </a:solidFill>
              <a:latin typeface="Oswald" pitchFamily="2" charset="0"/>
              <a:cs typeface="Segoe UI Light" panose="020B0502040204020203" pitchFamily="34" charset="0"/>
            </a:endParaRPr>
          </a:p>
        </p:txBody>
      </p:sp>
      <p:sp>
        <p:nvSpPr>
          <p:cNvPr id="5" name="Title 6">
            <a:extLst>
              <a:ext uri="{FF2B5EF4-FFF2-40B4-BE49-F238E27FC236}">
                <a16:creationId xmlns:a16="http://schemas.microsoft.com/office/drawing/2014/main" id="{9D662465-BB72-8F7C-80FC-3CCEB366B3A2}"/>
              </a:ext>
            </a:extLst>
          </p:cNvPr>
          <p:cNvSpPr txBox="1">
            <a:spLocks/>
          </p:cNvSpPr>
          <p:nvPr/>
        </p:nvSpPr>
        <p:spPr>
          <a:xfrm>
            <a:off x="8161476" y="1349750"/>
            <a:ext cx="3627092" cy="768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b="1" dirty="0">
                <a:solidFill>
                  <a:srgbClr val="313096"/>
                </a:solidFill>
                <a:latin typeface="Oswald" pitchFamily="2" charset="0"/>
                <a:cs typeface="Segoe UI Light" panose="020B0502040204020203" pitchFamily="34" charset="0"/>
              </a:rPr>
              <a:t>АТГ - Олон нийтийн төв</a:t>
            </a:r>
            <a:endParaRPr lang="en-US" sz="2400" b="1" dirty="0">
              <a:solidFill>
                <a:srgbClr val="313096"/>
              </a:solidFill>
              <a:latin typeface="Oswald" pitchFamily="2" charset="0"/>
              <a:cs typeface="Segoe UI Light" panose="020B0502040204020203" pitchFamily="34" charset="0"/>
            </a:endParaRPr>
          </a:p>
        </p:txBody>
      </p:sp>
      <p:sp>
        <p:nvSpPr>
          <p:cNvPr id="6" name="TextBox 1">
            <a:extLst>
              <a:ext uri="{FF2B5EF4-FFF2-40B4-BE49-F238E27FC236}">
                <a16:creationId xmlns:a16="http://schemas.microsoft.com/office/drawing/2014/main" id="{D37EFEEA-41CB-BE9F-3C15-32CF6276737D}"/>
              </a:ext>
            </a:extLst>
          </p:cNvPr>
          <p:cNvSpPr txBox="1"/>
          <p:nvPr/>
        </p:nvSpPr>
        <p:spPr>
          <a:xfrm>
            <a:off x="4509014" y="3073574"/>
            <a:ext cx="380134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mn-MN" sz="2400" b="1" dirty="0">
                <a:solidFill>
                  <a:srgbClr val="313096"/>
                </a:solidFill>
                <a:latin typeface="Oswald" pitchFamily="2" charset="0"/>
                <a:cs typeface="Segoe UI Light" panose="020B0502040204020203" pitchFamily="34" charset="0"/>
              </a:rPr>
              <a:t>АНХААРАЛ ХАНДУУЛСАНД</a:t>
            </a:r>
          </a:p>
          <a:p>
            <a:pPr algn="ctr"/>
            <a:r>
              <a:rPr lang="mn-MN" sz="4800" b="1" dirty="0">
                <a:solidFill>
                  <a:srgbClr val="313096"/>
                </a:solidFill>
                <a:latin typeface="Oswald" pitchFamily="2" charset="0"/>
                <a:cs typeface="Segoe UI Light" panose="020B0502040204020203" pitchFamily="34" charset="0"/>
              </a:rPr>
              <a:t>БАЯРЛАЛАА</a:t>
            </a:r>
            <a:endParaRPr lang="en-US" sz="2400" b="1" dirty="0">
              <a:solidFill>
                <a:srgbClr val="313096"/>
              </a:solidFill>
              <a:latin typeface="Oswald" pitchFamily="2" charset="0"/>
              <a:cs typeface="Segoe UI Light" panose="020B0502040204020203" pitchFamily="34" charset="0"/>
            </a:endParaRPr>
          </a:p>
        </p:txBody>
      </p:sp>
      <p:sp>
        <p:nvSpPr>
          <p:cNvPr id="7" name="TextBox 6">
            <a:extLst>
              <a:ext uri="{FF2B5EF4-FFF2-40B4-BE49-F238E27FC236}">
                <a16:creationId xmlns:a16="http://schemas.microsoft.com/office/drawing/2014/main" id="{34843933-7DDF-FC08-E5FA-6ED5430914D9}"/>
              </a:ext>
            </a:extLst>
          </p:cNvPr>
          <p:cNvSpPr txBox="1"/>
          <p:nvPr/>
        </p:nvSpPr>
        <p:spPr>
          <a:xfrm>
            <a:off x="5767522" y="6012530"/>
            <a:ext cx="1285929" cy="523220"/>
          </a:xfrm>
          <a:prstGeom prst="rect">
            <a:avLst/>
          </a:prstGeom>
          <a:noFill/>
        </p:spPr>
        <p:txBody>
          <a:bodyPr wrap="none" rtlCol="0">
            <a:spAutoFit/>
          </a:bodyPr>
          <a:lstStyle/>
          <a:p>
            <a:r>
              <a:rPr lang="mn-MN" sz="2800" dirty="0">
                <a:solidFill>
                  <a:srgbClr val="313096"/>
                </a:solidFill>
                <a:latin typeface="Oswald" pitchFamily="2" charset="0"/>
              </a:rPr>
              <a:t>2024 он</a:t>
            </a:r>
            <a:endParaRPr lang="en-US" sz="2800" dirty="0">
              <a:solidFill>
                <a:srgbClr val="313096"/>
              </a:solidFill>
              <a:latin typeface="Oswald" pitchFamily="2" charset="0"/>
            </a:endParaRPr>
          </a:p>
        </p:txBody>
      </p:sp>
    </p:spTree>
    <p:extLst>
      <p:ext uri="{BB962C8B-B14F-4D97-AF65-F5344CB8AC3E}">
        <p14:creationId xmlns:p14="http://schemas.microsoft.com/office/powerpoint/2010/main" val="16830822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249730-7026-4ACA-97F7-AF32AEC97FE8}"/>
              </a:ext>
            </a:extLst>
          </p:cNvPr>
          <p:cNvGrpSpPr/>
          <p:nvPr/>
        </p:nvGrpSpPr>
        <p:grpSpPr>
          <a:xfrm>
            <a:off x="219223" y="1322060"/>
            <a:ext cx="4064383" cy="4937723"/>
            <a:chOff x="433916" y="942898"/>
            <a:chExt cx="3613739" cy="4511830"/>
          </a:xfrm>
          <a:effectLst>
            <a:outerShdw blurRad="50800" dist="38100" dir="2700000" algn="tl" rotWithShape="0">
              <a:prstClr val="black">
                <a:alpha val="40000"/>
              </a:prstClr>
            </a:outerShdw>
          </a:effectLst>
        </p:grpSpPr>
        <p:pic>
          <p:nvPicPr>
            <p:cNvPr id="9" name="Picture 2" descr="Алсын хараа 2050-г 20 минутанд.. Хариуцлагатай иргэн танд зориулав. | by  Luka Ganzorig | Medium">
              <a:extLst>
                <a:ext uri="{FF2B5EF4-FFF2-40B4-BE49-F238E27FC236}">
                  <a16:creationId xmlns:a16="http://schemas.microsoft.com/office/drawing/2014/main" id="{7AD3AF33-7447-5EF1-39C6-BE7F3AA6E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44" t="8432" b="21424"/>
            <a:stretch/>
          </p:blipFill>
          <p:spPr bwMode="auto">
            <a:xfrm>
              <a:off x="433916" y="1819432"/>
              <a:ext cx="3613731" cy="363529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2" descr="Алсын хараа 2050-г 20 минутанд.. Хариуцлагатай иргэн танд зориулав. | by  Luka Ganzorig | Medium">
              <a:extLst>
                <a:ext uri="{FF2B5EF4-FFF2-40B4-BE49-F238E27FC236}">
                  <a16:creationId xmlns:a16="http://schemas.microsoft.com/office/drawing/2014/main" id="{D5C75EC0-C03E-3E20-892C-82AE0E38BC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840" b="21424"/>
            <a:stretch/>
          </p:blipFill>
          <p:spPr bwMode="auto">
            <a:xfrm rot="16200000">
              <a:off x="1802519" y="-425705"/>
              <a:ext cx="876534" cy="3613739"/>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BAF1FD46-E346-9260-ADA2-4E21867E42FE}"/>
              </a:ext>
            </a:extLst>
          </p:cNvPr>
          <p:cNvSpPr/>
          <p:nvPr/>
        </p:nvSpPr>
        <p:spPr>
          <a:xfrm>
            <a:off x="5289847" y="469825"/>
            <a:ext cx="6597345"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ҮНДЭСНИЙ ХӨТӨЛБӨРИЙН ХҮРЭХ ҮР ДҮН </a:t>
            </a:r>
            <a:endParaRPr lang="en-US" sz="2400" dirty="0">
              <a:solidFill>
                <a:srgbClr val="2E308F"/>
              </a:solidFill>
              <a:latin typeface="Oswald" pitchFamily="2" charset="0"/>
            </a:endParaRPr>
          </a:p>
        </p:txBody>
      </p:sp>
      <p:cxnSp>
        <p:nvCxnSpPr>
          <p:cNvPr id="15" name="Straight Connector 14">
            <a:extLst>
              <a:ext uri="{FF2B5EF4-FFF2-40B4-BE49-F238E27FC236}">
                <a16:creationId xmlns:a16="http://schemas.microsoft.com/office/drawing/2014/main" id="{F1EDB91C-F956-0386-95A4-8B8716BF87AF}"/>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74346" y="1938506"/>
            <a:ext cx="7412846" cy="3852850"/>
          </a:xfrm>
          <a:prstGeom prst="rect">
            <a:avLst/>
          </a:prstGeom>
        </p:spPr>
        <p:txBody>
          <a:bodyPr wrap="square">
            <a:spAutoFit/>
          </a:bodyPr>
          <a:lstStyle/>
          <a:p>
            <a:pPr marL="357188" indent="-357188" algn="just">
              <a:lnSpc>
                <a:spcPct val="107000"/>
              </a:lnSpc>
              <a:spcAft>
                <a:spcPts val="800"/>
              </a:spcAft>
              <a:buFont typeface="+mj-lt"/>
              <a:buAutoNum type="arabicParenR"/>
            </a:pPr>
            <a:r>
              <a:rPr lang="en-US" dirty="0">
                <a:solidFill>
                  <a:srgbClr val="2E308F"/>
                </a:solidFill>
                <a:latin typeface="Oswald" pitchFamily="2" charset="0"/>
                <a:ea typeface="Calibri" panose="020F0502020204030204" pitchFamily="34" charset="0"/>
                <a:cs typeface="Times New Roman" panose="02020603050405020304" pitchFamily="18" charset="0"/>
              </a:rPr>
              <a:t>‘’</a:t>
            </a:r>
            <a:r>
              <a:rPr lang="mn-MN" dirty="0">
                <a:solidFill>
                  <a:srgbClr val="2E308F"/>
                </a:solidFill>
                <a:latin typeface="Oswald" pitchFamily="2" charset="0"/>
                <a:ea typeface="Calibri" panose="020F0502020204030204" pitchFamily="34" charset="0"/>
                <a:cs typeface="Times New Roman" panose="02020603050405020304" pitchFamily="18" charset="0"/>
              </a:rPr>
              <a:t>АЛСЫН ХАРАА 2050</a:t>
            </a:r>
            <a:r>
              <a:rPr lang="en-US" dirty="0">
                <a:solidFill>
                  <a:srgbClr val="2E308F"/>
                </a:solidFill>
                <a:latin typeface="Oswald" pitchFamily="2" charset="0"/>
                <a:ea typeface="Calibri" panose="020F0502020204030204" pitchFamily="34" charset="0"/>
                <a:cs typeface="Times New Roman" panose="02020603050405020304" pitchFamily="18" charset="0"/>
              </a:rPr>
              <a:t>’’ </a:t>
            </a:r>
            <a:r>
              <a:rPr lang="mn-MN" dirty="0">
                <a:solidFill>
                  <a:srgbClr val="2E308F"/>
                </a:solidFill>
                <a:latin typeface="Oswald" pitchFamily="2" charset="0"/>
                <a:ea typeface="Calibri" panose="020F0502020204030204" pitchFamily="34" charset="0"/>
                <a:cs typeface="Times New Roman" panose="02020603050405020304" pitchFamily="18" charset="0"/>
              </a:rPr>
              <a:t>МОНГОЛ УЛСЫН УРТ ХУГАЦААНЫ ХӨГЖЛИЙН БОДЛОГЫГ ХЭРЭГЖҮҮЛЭХ СУУРЬ НӨХЦӨЛИЙГ БҮРДҮҮЛНЭ. </a:t>
            </a:r>
          </a:p>
          <a:p>
            <a:pPr algn="ctr">
              <a:lnSpc>
                <a:spcPct val="107000"/>
              </a:lnSpc>
              <a:spcAft>
                <a:spcPts val="800"/>
              </a:spcAft>
            </a:pPr>
            <a:r>
              <a:rPr lang="mn-MN" sz="1400" dirty="0">
                <a:latin typeface="Oswald" pitchFamily="2" charset="0"/>
                <a:ea typeface="Calibri" panose="020F0502020204030204" pitchFamily="34" charset="0"/>
                <a:cs typeface="Arial" panose="020B0604020202020204" pitchFamily="34" charset="0"/>
              </a:rPr>
              <a:t>(</a:t>
            </a:r>
            <a:r>
              <a:rPr lang="mn-MN" sz="1400" dirty="0">
                <a:latin typeface="Oswald" pitchFamily="2" charset="0"/>
                <a:cs typeface="Arial" panose="020B0604020202020204" pitchFamily="34" charset="0"/>
              </a:rPr>
              <a:t>LAY THE FOUNDATION OF IMPLEMENTING LONG-TERM DEVELOPMENT POLICY OF MONGOLIA “VISION 2050”)</a:t>
            </a:r>
          </a:p>
          <a:p>
            <a:pPr algn="just">
              <a:lnSpc>
                <a:spcPct val="107000"/>
              </a:lnSpc>
              <a:spcAft>
                <a:spcPts val="800"/>
              </a:spcAft>
            </a:pPr>
            <a:endParaRPr lang="mn-MN" sz="1400" dirty="0">
              <a:latin typeface="Oswald" pitchFamily="2" charset="0"/>
              <a:cs typeface="Arial" panose="020B0604020202020204" pitchFamily="34" charset="0"/>
            </a:endParaRPr>
          </a:p>
          <a:p>
            <a:pPr marL="342900" indent="-342900" algn="just">
              <a:lnSpc>
                <a:spcPct val="107000"/>
              </a:lnSpc>
              <a:spcAft>
                <a:spcPts val="800"/>
              </a:spcAft>
              <a:buFont typeface="+mj-lt"/>
              <a:buAutoNum type="arabicParenR" startAt="2"/>
            </a:pPr>
            <a:r>
              <a:rPr lang="mn-MN" dirty="0">
                <a:solidFill>
                  <a:srgbClr val="2E308F"/>
                </a:solidFill>
                <a:latin typeface="Oswald" pitchFamily="2" charset="0"/>
                <a:ea typeface="Calibri" panose="020F0502020204030204" pitchFamily="34" charset="0"/>
                <a:cs typeface="Times New Roman" panose="02020603050405020304" pitchFamily="18" charset="0"/>
              </a:rPr>
              <a:t>ҮНДЭСНИЙ ШУДАРГА ЁСНЫ ТОГТОЛЦООГ БЭХЖҮҮЛЭХ ЗАМААР АВЛИГА, АЛБАН ТУШААЛЫН ГЭМТ ХЭРГИЙГ БУУРУУЛНА.</a:t>
            </a:r>
          </a:p>
          <a:p>
            <a:pPr algn="ctr">
              <a:lnSpc>
                <a:spcPct val="107000"/>
              </a:lnSpc>
              <a:spcAft>
                <a:spcPts val="800"/>
              </a:spcAft>
            </a:pPr>
            <a:r>
              <a:rPr lang="mn-MN" dirty="0">
                <a:latin typeface="Oswald" pitchFamily="2" charset="0"/>
                <a:ea typeface="Calibri" panose="020F0502020204030204" pitchFamily="34" charset="0"/>
                <a:cs typeface="Times New Roman" panose="02020603050405020304" pitchFamily="18" charset="0"/>
              </a:rPr>
              <a:t>(</a:t>
            </a:r>
            <a:r>
              <a:rPr lang="mn-MN" sz="1400" dirty="0">
                <a:latin typeface="Oswald" pitchFamily="2" charset="0"/>
                <a:cs typeface="Arial" panose="020B0604020202020204" pitchFamily="34" charset="0"/>
              </a:rPr>
              <a:t>STRENGHEN NATIONAL INTEGRITY SYSTEM IN ORDER TO DECREASE CORRUPTION AND MALFEAZANCE CRIMES</a:t>
            </a:r>
            <a:r>
              <a:rPr lang="mn-MN" sz="1400" dirty="0">
                <a:latin typeface="Oswald" pitchFamily="2" charset="0"/>
                <a:ea typeface="Calibri" panose="020F0502020204030204" pitchFamily="34" charset="0"/>
                <a:cs typeface="Arial" panose="020B0604020202020204" pitchFamily="34" charset="0"/>
              </a:rPr>
              <a:t>)</a:t>
            </a:r>
          </a:p>
          <a:p>
            <a:pPr algn="just">
              <a:lnSpc>
                <a:spcPct val="107000"/>
              </a:lnSpc>
              <a:spcAft>
                <a:spcPts val="800"/>
              </a:spcAft>
            </a:pPr>
            <a:endParaRPr lang="mn-MN" sz="1400" dirty="0">
              <a:latin typeface="Oswald" pitchFamily="2" charset="0"/>
              <a:ea typeface="Calibri" panose="020F0502020204030204" pitchFamily="34" charset="0"/>
              <a:cs typeface="Arial" panose="020B0604020202020204" pitchFamily="34" charset="0"/>
            </a:endParaRPr>
          </a:p>
          <a:p>
            <a:pPr marL="357188" indent="-357188" algn="just">
              <a:lnSpc>
                <a:spcPct val="107000"/>
              </a:lnSpc>
              <a:spcAft>
                <a:spcPts val="800"/>
              </a:spcAft>
              <a:buFont typeface="+mj-lt"/>
              <a:buAutoNum type="arabicParenR" startAt="3"/>
            </a:pPr>
            <a:r>
              <a:rPr lang="mn-MN" dirty="0">
                <a:solidFill>
                  <a:srgbClr val="2E308F"/>
                </a:solidFill>
                <a:latin typeface="Oswald" pitchFamily="2" charset="0"/>
                <a:cs typeface="Arial" panose="020B0604020202020204" pitchFamily="34" charset="0"/>
              </a:rPr>
              <a:t>АВЛИГААС УРЬДЧИЛАН СЭРГИЙЛЭХ, ЭДИЙН ЗАСГИЙН ӨСӨЛТИЙГ ХАНГАХ ЭРХ ЗҮЙН ОРЧНЫГ БҮРДҮҮЛНЭ. </a:t>
            </a:r>
          </a:p>
          <a:p>
            <a:pPr algn="ctr">
              <a:lnSpc>
                <a:spcPct val="107000"/>
              </a:lnSpc>
              <a:spcAft>
                <a:spcPts val="800"/>
              </a:spcAft>
            </a:pPr>
            <a:r>
              <a:rPr lang="mn-MN" dirty="0">
                <a:latin typeface="Oswald" pitchFamily="2" charset="0"/>
                <a:cs typeface="Arial" panose="020B0604020202020204" pitchFamily="34" charset="0"/>
              </a:rPr>
              <a:t>(</a:t>
            </a:r>
            <a:r>
              <a:rPr lang="mn-MN" sz="1400" dirty="0">
                <a:latin typeface="Oswald" pitchFamily="2" charset="0"/>
                <a:cs typeface="Arial" panose="020B0604020202020204" pitchFamily="34" charset="0"/>
              </a:rPr>
              <a:t>FORM LEGAL FRAMEWORK THAT WOULD PREVENT FROM CORRUPTION AND ENSURE ECONOMIC GROWTH</a:t>
            </a:r>
            <a:r>
              <a:rPr lang="mn-MN" dirty="0">
                <a:latin typeface="Oswald" pitchFamily="2" charset="0"/>
                <a:cs typeface="Arial" panose="020B0604020202020204" pitchFamily="34" charset="0"/>
              </a:rPr>
              <a:t>)</a:t>
            </a:r>
          </a:p>
        </p:txBody>
      </p:sp>
      <p:sp>
        <p:nvSpPr>
          <p:cNvPr id="17" name="Rectangle 16"/>
          <p:cNvSpPr/>
          <p:nvPr/>
        </p:nvSpPr>
        <p:spPr>
          <a:xfrm>
            <a:off x="5197266" y="2758827"/>
            <a:ext cx="6096000" cy="344069"/>
          </a:xfrm>
          <a:prstGeom prst="rect">
            <a:avLst/>
          </a:prstGeom>
        </p:spPr>
        <p:txBody>
          <a:bodyPr>
            <a:spAutoFit/>
          </a:bodyPr>
          <a:lstStyle/>
          <a:p>
            <a:pPr marL="342900" indent="-342900" algn="just">
              <a:lnSpc>
                <a:spcPct val="107000"/>
              </a:lnSpc>
              <a:spcAft>
                <a:spcPts val="800"/>
              </a:spcAft>
              <a:buFont typeface="+mj-lt"/>
              <a:buAutoNum type="arabicParenR"/>
            </a:pPr>
            <a:endParaRPr lang="mn-M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849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EF17AF6-3034-6E0F-875C-01406F7A18F7}"/>
              </a:ext>
            </a:extLst>
          </p:cNvPr>
          <p:cNvGrpSpPr/>
          <p:nvPr/>
        </p:nvGrpSpPr>
        <p:grpSpPr>
          <a:xfrm>
            <a:off x="4140679" y="1322060"/>
            <a:ext cx="7639349" cy="3416167"/>
            <a:chOff x="2291803" y="1409447"/>
            <a:chExt cx="7773725" cy="3416167"/>
          </a:xfrm>
        </p:grpSpPr>
        <p:sp>
          <p:nvSpPr>
            <p:cNvPr id="5" name="Freeform 4">
              <a:extLst>
                <a:ext uri="{FF2B5EF4-FFF2-40B4-BE49-F238E27FC236}">
                  <a16:creationId xmlns:a16="http://schemas.microsoft.com/office/drawing/2014/main" id="{3E6D241A-A4C4-559B-971D-AD3D5FCC8EE5}"/>
                </a:ext>
              </a:extLst>
            </p:cNvPr>
            <p:cNvSpPr/>
            <p:nvPr/>
          </p:nvSpPr>
          <p:spPr>
            <a:xfrm>
              <a:off x="4307589" y="1411440"/>
              <a:ext cx="1724400" cy="1800048"/>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mn-MN" sz="2000" kern="1200" dirty="0">
                  <a:solidFill>
                    <a:schemeClr val="bg1"/>
                  </a:solidFill>
                  <a:latin typeface="Oswald" pitchFamily="2" charset="0"/>
                </a:rPr>
                <a:t>Шүүх, хууль сахиулах байгууллага</a:t>
              </a:r>
              <a:endParaRPr lang="en-US" sz="2000" kern="1200" dirty="0">
                <a:solidFill>
                  <a:schemeClr val="bg1"/>
                </a:solidFill>
                <a:latin typeface="Oswald" pitchFamily="2" charset="0"/>
              </a:endParaRPr>
            </a:p>
          </p:txBody>
        </p:sp>
        <p:sp>
          <p:nvSpPr>
            <p:cNvPr id="7" name="Freeform 6">
              <a:extLst>
                <a:ext uri="{FF2B5EF4-FFF2-40B4-BE49-F238E27FC236}">
                  <a16:creationId xmlns:a16="http://schemas.microsoft.com/office/drawing/2014/main" id="{EC9D1F3E-F170-C881-C3EC-C5E500A52C86}"/>
                </a:ext>
              </a:extLst>
            </p:cNvPr>
            <p:cNvSpPr/>
            <p:nvPr/>
          </p:nvSpPr>
          <p:spPr>
            <a:xfrm>
              <a:off x="8341128" y="1409447"/>
              <a:ext cx="1724400" cy="1800049"/>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rgbClr val="3334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573" tIns="285717" rIns="248574" bIns="285716" numCol="1" spcCol="1270" anchor="ctr" anchorCtr="0">
              <a:noAutofit/>
            </a:bodyPr>
            <a:lstStyle/>
            <a:p>
              <a:pPr marL="0" lvl="0" indent="0" algn="ctr" defTabSz="1066800">
                <a:lnSpc>
                  <a:spcPct val="90000"/>
                </a:lnSpc>
                <a:spcBef>
                  <a:spcPct val="0"/>
                </a:spcBef>
                <a:spcAft>
                  <a:spcPct val="35000"/>
                </a:spcAft>
                <a:buNone/>
              </a:pPr>
              <a:r>
                <a:rPr lang="mn-MN" sz="2000" kern="1200" dirty="0">
                  <a:solidFill>
                    <a:schemeClr val="bg1"/>
                  </a:solidFill>
                  <a:latin typeface="Oswald" pitchFamily="2" charset="0"/>
                </a:rPr>
                <a:t>Иргэ</a:t>
              </a:r>
              <a:r>
                <a:rPr lang="mn-MN" sz="2000" dirty="0">
                  <a:solidFill>
                    <a:schemeClr val="bg1"/>
                  </a:solidFill>
                  <a:latin typeface="Oswald" pitchFamily="2" charset="0"/>
                </a:rPr>
                <a:t>н</a:t>
              </a:r>
              <a:r>
                <a:rPr lang="mn-MN" sz="2000" kern="1200" dirty="0">
                  <a:solidFill>
                    <a:schemeClr val="bg1"/>
                  </a:solidFill>
                  <a:latin typeface="Oswald" pitchFamily="2" charset="0"/>
                </a:rPr>
                <a:t>, иргэний нийгэм</a:t>
              </a:r>
              <a:endParaRPr lang="en-US" sz="2000" kern="1200" dirty="0">
                <a:solidFill>
                  <a:schemeClr val="bg1"/>
                </a:solidFill>
                <a:latin typeface="Oswald" pitchFamily="2" charset="0"/>
              </a:endParaRPr>
            </a:p>
          </p:txBody>
        </p:sp>
        <p:sp>
          <p:nvSpPr>
            <p:cNvPr id="8" name="Freeform 7">
              <a:extLst>
                <a:ext uri="{FF2B5EF4-FFF2-40B4-BE49-F238E27FC236}">
                  <a16:creationId xmlns:a16="http://schemas.microsoft.com/office/drawing/2014/main" id="{0F44C2FD-9422-8A6D-A054-2AEB3917778D}"/>
                </a:ext>
              </a:extLst>
            </p:cNvPr>
            <p:cNvSpPr/>
            <p:nvPr/>
          </p:nvSpPr>
          <p:spPr>
            <a:xfrm>
              <a:off x="2291803" y="1439388"/>
              <a:ext cx="1722434" cy="1800047"/>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rgbClr val="FB75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mn-MN" sz="2000" dirty="0">
                  <a:solidFill>
                    <a:schemeClr val="bg1"/>
                  </a:solidFill>
                  <a:latin typeface="Oswald" pitchFamily="2" charset="0"/>
                </a:rPr>
                <a:t>УИХ, </a:t>
              </a:r>
              <a:r>
                <a:rPr lang="mn-MN" sz="2000" kern="1200" dirty="0">
                  <a:solidFill>
                    <a:schemeClr val="bg1"/>
                  </a:solidFill>
                  <a:latin typeface="Oswald" pitchFamily="2" charset="0"/>
                </a:rPr>
                <a:t>ЗГ, яам,</a:t>
              </a:r>
              <a:r>
                <a:rPr lang="en-US" sz="2000" kern="1200" dirty="0">
                  <a:solidFill>
                    <a:schemeClr val="bg1"/>
                  </a:solidFill>
                  <a:latin typeface="Oswald" pitchFamily="2" charset="0"/>
                </a:rPr>
                <a:t> </a:t>
              </a:r>
              <a:r>
                <a:rPr lang="mn-MN" sz="2000" kern="1200" dirty="0">
                  <a:solidFill>
                    <a:schemeClr val="bg1"/>
                  </a:solidFill>
                  <a:latin typeface="Oswald" pitchFamily="2" charset="0"/>
                </a:rPr>
                <a:t>агентлаг, УИХ-ын харьяа </a:t>
              </a:r>
              <a:r>
                <a:rPr lang="mn-MN" sz="2000" kern="1200" dirty="0" smtClean="0">
                  <a:solidFill>
                    <a:schemeClr val="bg1"/>
                  </a:solidFill>
                  <a:latin typeface="Oswald" pitchFamily="2" charset="0"/>
                </a:rPr>
                <a:t>байгууллага</a:t>
              </a:r>
              <a:endParaRPr lang="en-US" sz="2000" kern="1200" dirty="0">
                <a:solidFill>
                  <a:schemeClr val="bg1"/>
                </a:solidFill>
                <a:latin typeface="Oswald" pitchFamily="2" charset="0"/>
              </a:endParaRPr>
            </a:p>
          </p:txBody>
        </p:sp>
        <p:sp>
          <p:nvSpPr>
            <p:cNvPr id="10" name="Freeform 9">
              <a:extLst>
                <a:ext uri="{FF2B5EF4-FFF2-40B4-BE49-F238E27FC236}">
                  <a16:creationId xmlns:a16="http://schemas.microsoft.com/office/drawing/2014/main" id="{264D8A3E-CAD5-E621-7DCE-A16E78177A08}"/>
                </a:ext>
              </a:extLst>
            </p:cNvPr>
            <p:cNvSpPr/>
            <p:nvPr/>
          </p:nvSpPr>
          <p:spPr>
            <a:xfrm>
              <a:off x="5312644" y="2991620"/>
              <a:ext cx="1724400" cy="1800000"/>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573" tIns="285717" rIns="248574" bIns="285716" numCol="1" spcCol="1270" anchor="ctr" anchorCtr="0">
              <a:noAutofit/>
            </a:bodyPr>
            <a:lstStyle/>
            <a:p>
              <a:pPr marL="0" lvl="0" indent="0" algn="ctr" defTabSz="933450">
                <a:lnSpc>
                  <a:spcPct val="90000"/>
                </a:lnSpc>
                <a:spcBef>
                  <a:spcPct val="0"/>
                </a:spcBef>
                <a:spcAft>
                  <a:spcPct val="35000"/>
                </a:spcAft>
                <a:buNone/>
              </a:pPr>
              <a:r>
                <a:rPr lang="mn-MN" sz="2000" kern="1200" dirty="0">
                  <a:solidFill>
                    <a:schemeClr val="tx1"/>
                  </a:solidFill>
                  <a:latin typeface="Oswald" pitchFamily="2" charset="0"/>
                </a:rPr>
                <a:t>Хэвлэл мэдээлэл</a:t>
              </a:r>
              <a:endParaRPr lang="en-US" sz="2000" kern="1200" dirty="0">
                <a:solidFill>
                  <a:schemeClr val="tx1"/>
                </a:solidFill>
                <a:latin typeface="Oswald" pitchFamily="2" charset="0"/>
              </a:endParaRPr>
            </a:p>
          </p:txBody>
        </p:sp>
        <p:sp>
          <p:nvSpPr>
            <p:cNvPr id="11" name="Freeform 10">
              <a:extLst>
                <a:ext uri="{FF2B5EF4-FFF2-40B4-BE49-F238E27FC236}">
                  <a16:creationId xmlns:a16="http://schemas.microsoft.com/office/drawing/2014/main" id="{6779F22A-5B25-F1DE-23D4-FE6E1BAFB504}"/>
                </a:ext>
              </a:extLst>
            </p:cNvPr>
            <p:cNvSpPr/>
            <p:nvPr/>
          </p:nvSpPr>
          <p:spPr>
            <a:xfrm>
              <a:off x="7358205" y="3021509"/>
              <a:ext cx="1724400" cy="1800000"/>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mn-MN" sz="2000" kern="1200" dirty="0">
                  <a:solidFill>
                    <a:schemeClr val="tx1"/>
                  </a:solidFill>
                  <a:latin typeface="Oswald" pitchFamily="2" charset="0"/>
                </a:rPr>
                <a:t>Олон улсын байгууллага</a:t>
              </a:r>
              <a:endParaRPr lang="en-US" sz="2000" kern="1200" dirty="0">
                <a:solidFill>
                  <a:schemeClr val="tx1"/>
                </a:solidFill>
                <a:latin typeface="Oswald" pitchFamily="2" charset="0"/>
              </a:endParaRPr>
            </a:p>
          </p:txBody>
        </p:sp>
        <p:sp>
          <p:nvSpPr>
            <p:cNvPr id="13" name="Freeform 12">
              <a:extLst>
                <a:ext uri="{FF2B5EF4-FFF2-40B4-BE49-F238E27FC236}">
                  <a16:creationId xmlns:a16="http://schemas.microsoft.com/office/drawing/2014/main" id="{AE8F063A-5614-3517-ECE7-7CF34A772742}"/>
                </a:ext>
              </a:extLst>
            </p:cNvPr>
            <p:cNvSpPr/>
            <p:nvPr/>
          </p:nvSpPr>
          <p:spPr>
            <a:xfrm>
              <a:off x="6325341" y="1423469"/>
              <a:ext cx="1722434" cy="1800045"/>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mn-MN" sz="2000" kern="1200" dirty="0">
                  <a:latin typeface="Oswald" pitchFamily="2" charset="0"/>
                </a:rPr>
                <a:t>Нутгийн захиргааны байгууллага</a:t>
              </a:r>
              <a:endParaRPr lang="en-US" sz="2000" kern="1200" dirty="0">
                <a:latin typeface="Oswald" pitchFamily="2" charset="0"/>
              </a:endParaRPr>
            </a:p>
          </p:txBody>
        </p:sp>
        <p:sp>
          <p:nvSpPr>
            <p:cNvPr id="14" name="Freeform 13">
              <a:extLst>
                <a:ext uri="{FF2B5EF4-FFF2-40B4-BE49-F238E27FC236}">
                  <a16:creationId xmlns:a16="http://schemas.microsoft.com/office/drawing/2014/main" id="{ABD734D4-D459-479B-A86A-E154C0A4C251}"/>
                </a:ext>
              </a:extLst>
            </p:cNvPr>
            <p:cNvSpPr/>
            <p:nvPr/>
          </p:nvSpPr>
          <p:spPr>
            <a:xfrm>
              <a:off x="3267083" y="3025614"/>
              <a:ext cx="1724400" cy="1800000"/>
            </a:xfrm>
            <a:custGeom>
              <a:avLst/>
              <a:gdLst>
                <a:gd name="connsiteX0" fmla="*/ 0 w 1833469"/>
                <a:gd name="connsiteY0" fmla="*/ 797559 h 1595118"/>
                <a:gd name="connsiteX1" fmla="*/ 398780 w 1833469"/>
                <a:gd name="connsiteY1" fmla="*/ 0 h 1595118"/>
                <a:gd name="connsiteX2" fmla="*/ 1434690 w 1833469"/>
                <a:gd name="connsiteY2" fmla="*/ 0 h 1595118"/>
                <a:gd name="connsiteX3" fmla="*/ 1833469 w 1833469"/>
                <a:gd name="connsiteY3" fmla="*/ 797559 h 1595118"/>
                <a:gd name="connsiteX4" fmla="*/ 1434690 w 1833469"/>
                <a:gd name="connsiteY4" fmla="*/ 1595118 h 1595118"/>
                <a:gd name="connsiteX5" fmla="*/ 398780 w 1833469"/>
                <a:gd name="connsiteY5" fmla="*/ 1595118 h 1595118"/>
                <a:gd name="connsiteX6" fmla="*/ 0 w 1833469"/>
                <a:gd name="connsiteY6" fmla="*/ 797559 h 15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3469" h="1595118">
                  <a:moveTo>
                    <a:pt x="916734" y="0"/>
                  </a:moveTo>
                  <a:lnTo>
                    <a:pt x="1833468" y="346939"/>
                  </a:lnTo>
                  <a:lnTo>
                    <a:pt x="1833468" y="1248180"/>
                  </a:lnTo>
                  <a:lnTo>
                    <a:pt x="916735" y="1595118"/>
                  </a:lnTo>
                  <a:lnTo>
                    <a:pt x="1" y="1248180"/>
                  </a:lnTo>
                  <a:lnTo>
                    <a:pt x="1" y="346939"/>
                  </a:lnTo>
                  <a:lnTo>
                    <a:pt x="916734"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573" tIns="285717" rIns="248574" bIns="285716" numCol="1" spcCol="1270" anchor="ctr" anchorCtr="0">
              <a:noAutofit/>
            </a:bodyPr>
            <a:lstStyle/>
            <a:p>
              <a:pPr marL="0" lvl="0" indent="0" algn="ctr" defTabSz="933450">
                <a:lnSpc>
                  <a:spcPct val="90000"/>
                </a:lnSpc>
                <a:spcBef>
                  <a:spcPct val="0"/>
                </a:spcBef>
                <a:spcAft>
                  <a:spcPct val="35000"/>
                </a:spcAft>
                <a:buNone/>
              </a:pPr>
              <a:r>
                <a:rPr lang="mn-MN" sz="2000" kern="1200" dirty="0">
                  <a:solidFill>
                    <a:schemeClr val="tx1"/>
                  </a:solidFill>
                  <a:latin typeface="Oswald" pitchFamily="2" charset="0"/>
                </a:rPr>
                <a:t>Хувийн хэвшил</a:t>
              </a:r>
              <a:endParaRPr lang="en-US" sz="2000" kern="1200" dirty="0">
                <a:solidFill>
                  <a:schemeClr val="tx1"/>
                </a:solidFill>
                <a:latin typeface="Oswald" pitchFamily="2" charset="0"/>
              </a:endParaRPr>
            </a:p>
          </p:txBody>
        </p:sp>
      </p:grpSp>
      <p:sp>
        <p:nvSpPr>
          <p:cNvPr id="17" name="Rectangle 16">
            <a:extLst>
              <a:ext uri="{FF2B5EF4-FFF2-40B4-BE49-F238E27FC236}">
                <a16:creationId xmlns:a16="http://schemas.microsoft.com/office/drawing/2014/main" id="{FC46354A-6999-EE7B-8520-4ADAB5A8D37D}"/>
              </a:ext>
            </a:extLst>
          </p:cNvPr>
          <p:cNvSpPr/>
          <p:nvPr/>
        </p:nvSpPr>
        <p:spPr>
          <a:xfrm>
            <a:off x="3228109" y="469825"/>
            <a:ext cx="8659084"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ХӨТӨЛБӨРИЙГ ХЭРЭГЖҮҮЛЭГЧ БА ХЭРЭГЖҮҮЛЭХ АРГА ЗАМ</a:t>
            </a:r>
            <a:endParaRPr lang="en-US" sz="2400" dirty="0">
              <a:solidFill>
                <a:srgbClr val="2E308F"/>
              </a:solidFill>
              <a:latin typeface="Oswald" pitchFamily="2" charset="0"/>
            </a:endParaRPr>
          </a:p>
        </p:txBody>
      </p:sp>
      <p:sp>
        <p:nvSpPr>
          <p:cNvPr id="3" name="TextBox 2">
            <a:extLst>
              <a:ext uri="{FF2B5EF4-FFF2-40B4-BE49-F238E27FC236}">
                <a16:creationId xmlns:a16="http://schemas.microsoft.com/office/drawing/2014/main" id="{22482160-9371-1B57-ACF8-30D8CE046B30}"/>
              </a:ext>
            </a:extLst>
          </p:cNvPr>
          <p:cNvSpPr txBox="1"/>
          <p:nvPr/>
        </p:nvSpPr>
        <p:spPr>
          <a:xfrm>
            <a:off x="408732" y="4916300"/>
            <a:ext cx="2549660" cy="1669368"/>
          </a:xfrm>
          <a:prstGeom prst="rect">
            <a:avLst/>
          </a:prstGeom>
          <a:noFill/>
        </p:spPr>
        <p:txBody>
          <a:bodyPr wrap="square">
            <a:spAutoFit/>
          </a:bodyPr>
          <a:lstStyle/>
          <a:p>
            <a:pPr marL="288000" indent="-285750">
              <a:lnSpc>
                <a:spcPct val="150000"/>
              </a:lnSpc>
              <a:spcBef>
                <a:spcPts val="600"/>
              </a:spcBef>
              <a:buClr>
                <a:srgbClr val="FF0000"/>
              </a:buClr>
              <a:buFont typeface="Wingdings" panose="05000000000000000000" pitchFamily="2" charset="2"/>
              <a:buChar char="q"/>
            </a:pPr>
            <a:r>
              <a:rPr lang="mn-MN" sz="1400" dirty="0">
                <a:latin typeface="Oswald" pitchFamily="2" charset="0"/>
              </a:rPr>
              <a:t>Байгууллагын тухайн жилийн Гүйцэтгэлийн төлөвлөгөөнд АТҮХ–ийг хэрэгжүүлэх арга хэмжээг тусгаж, хугацаанд нь тайлагнах</a:t>
            </a:r>
          </a:p>
        </p:txBody>
      </p:sp>
      <p:cxnSp>
        <p:nvCxnSpPr>
          <p:cNvPr id="2" name="Straight Connector 1">
            <a:extLst>
              <a:ext uri="{FF2B5EF4-FFF2-40B4-BE49-F238E27FC236}">
                <a16:creationId xmlns:a16="http://schemas.microsoft.com/office/drawing/2014/main" id="{C6C7EBC1-57CA-CB07-4804-0C112E578E8E}"/>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62FEDE3-6E79-6542-5639-4ABBFDB47E2D}"/>
              </a:ext>
            </a:extLst>
          </p:cNvPr>
          <p:cNvSpPr txBox="1"/>
          <p:nvPr/>
        </p:nvSpPr>
        <p:spPr>
          <a:xfrm>
            <a:off x="3136023" y="4916300"/>
            <a:ext cx="1975934" cy="1669368"/>
          </a:xfrm>
          <a:prstGeom prst="rect">
            <a:avLst/>
          </a:prstGeom>
          <a:noFill/>
        </p:spPr>
        <p:txBody>
          <a:bodyPr wrap="square">
            <a:spAutoFit/>
          </a:bodyPr>
          <a:lstStyle/>
          <a:p>
            <a:pPr marL="288000" indent="-285750">
              <a:lnSpc>
                <a:spcPct val="150000"/>
              </a:lnSpc>
              <a:spcBef>
                <a:spcPts val="600"/>
              </a:spcBef>
              <a:buClr>
                <a:srgbClr val="FF0000"/>
              </a:buClr>
              <a:buFont typeface="Wingdings" panose="05000000000000000000" pitchFamily="2" charset="2"/>
              <a:buChar char="q"/>
            </a:pPr>
            <a:r>
              <a:rPr lang="mn-MN" sz="1400" dirty="0">
                <a:latin typeface="Oswald" pitchFamily="2" charset="0"/>
              </a:rPr>
              <a:t>Үр дүнд суурилсан хамтын ажиллагаа, дэмжлэгийг хөгжүүлэх</a:t>
            </a:r>
            <a:r>
              <a:rPr lang="en-MN" sz="1400" dirty="0">
                <a:latin typeface="Oswald" pitchFamily="2" charset="0"/>
              </a:rPr>
              <a:t>, тогтвортой </a:t>
            </a:r>
            <a:r>
              <a:rPr lang="mn-MN" sz="1400" dirty="0">
                <a:latin typeface="Oswald" pitchFamily="2" charset="0"/>
              </a:rPr>
              <a:t>хадгалах</a:t>
            </a:r>
          </a:p>
        </p:txBody>
      </p:sp>
      <p:sp>
        <p:nvSpPr>
          <p:cNvPr id="20" name="TextBox 19">
            <a:extLst>
              <a:ext uri="{FF2B5EF4-FFF2-40B4-BE49-F238E27FC236}">
                <a16:creationId xmlns:a16="http://schemas.microsoft.com/office/drawing/2014/main" id="{59F05866-70C0-7105-6081-8A189C83DD8E}"/>
              </a:ext>
            </a:extLst>
          </p:cNvPr>
          <p:cNvSpPr txBox="1"/>
          <p:nvPr/>
        </p:nvSpPr>
        <p:spPr>
          <a:xfrm>
            <a:off x="5289588" y="4916300"/>
            <a:ext cx="1724400" cy="1669368"/>
          </a:xfrm>
          <a:prstGeom prst="rect">
            <a:avLst/>
          </a:prstGeom>
          <a:noFill/>
        </p:spPr>
        <p:txBody>
          <a:bodyPr wrap="square">
            <a:spAutoFit/>
          </a:bodyPr>
          <a:lstStyle/>
          <a:p>
            <a:pPr marL="288000" indent="-285750">
              <a:lnSpc>
                <a:spcPct val="150000"/>
              </a:lnSpc>
              <a:spcBef>
                <a:spcPts val="600"/>
              </a:spcBef>
              <a:buClr>
                <a:srgbClr val="FF0000"/>
              </a:buClr>
              <a:buFont typeface="Wingdings" panose="05000000000000000000" pitchFamily="2" charset="2"/>
              <a:buChar char="q"/>
            </a:pPr>
            <a:r>
              <a:rPr lang="mn-MN" sz="1400" dirty="0">
                <a:latin typeface="Oswald" pitchFamily="2" charset="0"/>
              </a:rPr>
              <a:t>Хэрэгжилтэд тавих хяналт, сайжруулалтыг оновчтой зохион байгуулах</a:t>
            </a:r>
          </a:p>
        </p:txBody>
      </p:sp>
      <p:sp>
        <p:nvSpPr>
          <p:cNvPr id="22" name="TextBox 21">
            <a:extLst>
              <a:ext uri="{FF2B5EF4-FFF2-40B4-BE49-F238E27FC236}">
                <a16:creationId xmlns:a16="http://schemas.microsoft.com/office/drawing/2014/main" id="{A61A78A8-7D13-AD2E-0147-C3E360CEFD41}"/>
              </a:ext>
            </a:extLst>
          </p:cNvPr>
          <p:cNvSpPr txBox="1"/>
          <p:nvPr/>
        </p:nvSpPr>
        <p:spPr>
          <a:xfrm>
            <a:off x="7191619" y="4916300"/>
            <a:ext cx="2232662" cy="1669368"/>
          </a:xfrm>
          <a:prstGeom prst="rect">
            <a:avLst/>
          </a:prstGeom>
          <a:noFill/>
        </p:spPr>
        <p:txBody>
          <a:bodyPr wrap="square">
            <a:spAutoFit/>
          </a:bodyPr>
          <a:lstStyle/>
          <a:p>
            <a:pPr marL="288000" indent="-285750">
              <a:lnSpc>
                <a:spcPct val="150000"/>
              </a:lnSpc>
              <a:spcBef>
                <a:spcPts val="600"/>
              </a:spcBef>
              <a:buClr>
                <a:srgbClr val="FF0000"/>
              </a:buClr>
              <a:buFont typeface="Wingdings" panose="05000000000000000000" pitchFamily="2" charset="2"/>
              <a:buChar char="q"/>
            </a:pPr>
            <a:r>
              <a:rPr lang="mn-MN" sz="1400" dirty="0">
                <a:latin typeface="Oswald" pitchFamily="2" charset="0"/>
              </a:rPr>
              <a:t>Байгууллага бүр Үндэсний хөтөлбөрийн хэрэгжилт хариуцсан албан тушаалтнуудыг чадавхжуулах </a:t>
            </a:r>
            <a:r>
              <a:rPr lang="en-US" sz="1400" dirty="0">
                <a:latin typeface="Oswald" pitchFamily="2" charset="0"/>
              </a:rPr>
              <a:t> </a:t>
            </a:r>
            <a:endParaRPr lang="mn-MN" sz="1400" dirty="0">
              <a:latin typeface="Oswald" pitchFamily="2" charset="0"/>
            </a:endParaRPr>
          </a:p>
        </p:txBody>
      </p:sp>
      <p:sp>
        <p:nvSpPr>
          <p:cNvPr id="24" name="TextBox 23">
            <a:extLst>
              <a:ext uri="{FF2B5EF4-FFF2-40B4-BE49-F238E27FC236}">
                <a16:creationId xmlns:a16="http://schemas.microsoft.com/office/drawing/2014/main" id="{D23F39D2-B73B-1F3F-CE13-46D2EC736742}"/>
              </a:ext>
            </a:extLst>
          </p:cNvPr>
          <p:cNvSpPr txBox="1"/>
          <p:nvPr/>
        </p:nvSpPr>
        <p:spPr>
          <a:xfrm>
            <a:off x="9601910" y="4916300"/>
            <a:ext cx="1835266" cy="1669368"/>
          </a:xfrm>
          <a:prstGeom prst="rect">
            <a:avLst/>
          </a:prstGeom>
          <a:noFill/>
        </p:spPr>
        <p:txBody>
          <a:bodyPr wrap="square">
            <a:spAutoFit/>
          </a:bodyPr>
          <a:lstStyle/>
          <a:p>
            <a:pPr marL="288000" indent="-285750">
              <a:lnSpc>
                <a:spcPct val="150000"/>
              </a:lnSpc>
              <a:spcBef>
                <a:spcPts val="600"/>
              </a:spcBef>
              <a:buClr>
                <a:srgbClr val="FF0000"/>
              </a:buClr>
              <a:buFont typeface="Wingdings" panose="05000000000000000000" pitchFamily="2" charset="2"/>
              <a:buChar char="q"/>
            </a:pPr>
            <a:r>
              <a:rPr lang="mn-MN" sz="1400" dirty="0">
                <a:latin typeface="Oswald" pitchFamily="2" charset="0"/>
              </a:rPr>
              <a:t>Улс төрийн болон удирдах албан тушаалтны манлайллыг хэрэгжүүлэх </a:t>
            </a:r>
            <a:r>
              <a:rPr lang="en-US" sz="1400" dirty="0">
                <a:latin typeface="Oswald" pitchFamily="2" charset="0"/>
              </a:rPr>
              <a:t> </a:t>
            </a:r>
            <a:endParaRPr lang="mn-MN" sz="1400" dirty="0">
              <a:latin typeface="Oswald" pitchFamily="2" charset="0"/>
            </a:endParaRPr>
          </a:p>
        </p:txBody>
      </p:sp>
      <p:pic>
        <p:nvPicPr>
          <p:cNvPr id="26" name="Picture 25">
            <a:extLst>
              <a:ext uri="{FF2B5EF4-FFF2-40B4-BE49-F238E27FC236}">
                <a16:creationId xmlns:a16="http://schemas.microsoft.com/office/drawing/2014/main" id="{A7B3627D-915F-0EAF-2A5F-9CACB8BD5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59" y="1792611"/>
            <a:ext cx="2438095" cy="2438095"/>
          </a:xfrm>
          <a:prstGeom prst="rect">
            <a:avLst/>
          </a:prstGeom>
        </p:spPr>
      </p:pic>
      <p:cxnSp>
        <p:nvCxnSpPr>
          <p:cNvPr id="28" name="Straight Connector 27">
            <a:extLst>
              <a:ext uri="{FF2B5EF4-FFF2-40B4-BE49-F238E27FC236}">
                <a16:creationId xmlns:a16="http://schemas.microsoft.com/office/drawing/2014/main" id="{AC840C9C-DB22-94CC-7BC4-8BCE018E38EB}"/>
              </a:ext>
            </a:extLst>
          </p:cNvPr>
          <p:cNvCxnSpPr>
            <a:cxnSpLocks/>
          </p:cNvCxnSpPr>
          <p:nvPr/>
        </p:nvCxnSpPr>
        <p:spPr>
          <a:xfrm>
            <a:off x="192281" y="4916300"/>
            <a:ext cx="11244895" cy="0"/>
          </a:xfrm>
          <a:prstGeom prst="line">
            <a:avLst/>
          </a:prstGeom>
          <a:ln w="28575">
            <a:solidFill>
              <a:srgbClr val="2E308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573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hlinkClick r:id="" action="ppaction://noaction"/>
            <a:extLst>
              <a:ext uri="{FF2B5EF4-FFF2-40B4-BE49-F238E27FC236}">
                <a16:creationId xmlns:a16="http://schemas.microsoft.com/office/drawing/2014/main" id="{1F93C824-139B-F8D4-79A2-BE22ABCBD576}"/>
              </a:ext>
            </a:extLst>
          </p:cNvPr>
          <p:cNvSpPr/>
          <p:nvPr/>
        </p:nvSpPr>
        <p:spPr>
          <a:xfrm>
            <a:off x="777978" y="1462771"/>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1</a:t>
            </a:r>
          </a:p>
        </p:txBody>
      </p:sp>
      <p:sp>
        <p:nvSpPr>
          <p:cNvPr id="18" name="Oval 17">
            <a:hlinkClick r:id="" action="ppaction://noaction"/>
            <a:extLst>
              <a:ext uri="{FF2B5EF4-FFF2-40B4-BE49-F238E27FC236}">
                <a16:creationId xmlns:a16="http://schemas.microsoft.com/office/drawing/2014/main" id="{2FDDF678-99F3-ECC9-C6F2-727FB3122B8C}"/>
              </a:ext>
            </a:extLst>
          </p:cNvPr>
          <p:cNvSpPr/>
          <p:nvPr/>
        </p:nvSpPr>
        <p:spPr>
          <a:xfrm>
            <a:off x="777978" y="2471496"/>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2</a:t>
            </a:r>
          </a:p>
        </p:txBody>
      </p:sp>
      <p:sp>
        <p:nvSpPr>
          <p:cNvPr id="19" name="Oval 18">
            <a:hlinkClick r:id="" action="ppaction://noaction"/>
            <a:extLst>
              <a:ext uri="{FF2B5EF4-FFF2-40B4-BE49-F238E27FC236}">
                <a16:creationId xmlns:a16="http://schemas.microsoft.com/office/drawing/2014/main" id="{2BCD6EF7-65FB-7003-8E58-68B62202C671}"/>
              </a:ext>
            </a:extLst>
          </p:cNvPr>
          <p:cNvSpPr/>
          <p:nvPr/>
        </p:nvSpPr>
        <p:spPr>
          <a:xfrm>
            <a:off x="777978" y="3480221"/>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3</a:t>
            </a:r>
          </a:p>
        </p:txBody>
      </p:sp>
      <p:sp>
        <p:nvSpPr>
          <p:cNvPr id="20" name="Oval 19">
            <a:hlinkClick r:id="" action="ppaction://noaction"/>
            <a:extLst>
              <a:ext uri="{FF2B5EF4-FFF2-40B4-BE49-F238E27FC236}">
                <a16:creationId xmlns:a16="http://schemas.microsoft.com/office/drawing/2014/main" id="{3BE29D29-9E2E-BAB1-8638-4A645E9C6790}"/>
              </a:ext>
            </a:extLst>
          </p:cNvPr>
          <p:cNvSpPr/>
          <p:nvPr/>
        </p:nvSpPr>
        <p:spPr>
          <a:xfrm>
            <a:off x="777978" y="4488946"/>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4</a:t>
            </a:r>
          </a:p>
        </p:txBody>
      </p:sp>
      <p:sp>
        <p:nvSpPr>
          <p:cNvPr id="40" name="Oval 39">
            <a:hlinkClick r:id="" action="ppaction://noaction"/>
            <a:extLst>
              <a:ext uri="{FF2B5EF4-FFF2-40B4-BE49-F238E27FC236}">
                <a16:creationId xmlns:a16="http://schemas.microsoft.com/office/drawing/2014/main" id="{28F22B50-4CA6-4CB6-98B3-AA720A5DCA28}"/>
              </a:ext>
            </a:extLst>
          </p:cNvPr>
          <p:cNvSpPr/>
          <p:nvPr/>
        </p:nvSpPr>
        <p:spPr>
          <a:xfrm>
            <a:off x="777978" y="5497671"/>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5</a:t>
            </a:r>
          </a:p>
        </p:txBody>
      </p:sp>
      <p:sp>
        <p:nvSpPr>
          <p:cNvPr id="42" name="Oval 41">
            <a:hlinkClick r:id="" action="ppaction://noaction"/>
            <a:extLst>
              <a:ext uri="{FF2B5EF4-FFF2-40B4-BE49-F238E27FC236}">
                <a16:creationId xmlns:a16="http://schemas.microsoft.com/office/drawing/2014/main" id="{9A21736F-595F-4B68-6675-1B521158D73C}"/>
              </a:ext>
            </a:extLst>
          </p:cNvPr>
          <p:cNvSpPr/>
          <p:nvPr/>
        </p:nvSpPr>
        <p:spPr>
          <a:xfrm>
            <a:off x="5740687" y="1462771"/>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6</a:t>
            </a:r>
          </a:p>
        </p:txBody>
      </p:sp>
      <p:sp>
        <p:nvSpPr>
          <p:cNvPr id="43" name="Oval 42">
            <a:hlinkClick r:id="" action="ppaction://noaction"/>
            <a:extLst>
              <a:ext uri="{FF2B5EF4-FFF2-40B4-BE49-F238E27FC236}">
                <a16:creationId xmlns:a16="http://schemas.microsoft.com/office/drawing/2014/main" id="{93DC27EA-5AB7-76C2-1513-2967C181C2BD}"/>
              </a:ext>
            </a:extLst>
          </p:cNvPr>
          <p:cNvSpPr/>
          <p:nvPr/>
        </p:nvSpPr>
        <p:spPr>
          <a:xfrm>
            <a:off x="5740687" y="2471496"/>
            <a:ext cx="840850" cy="840850"/>
          </a:xfrm>
          <a:prstGeom prst="ellipse">
            <a:avLst/>
          </a:prstGeom>
          <a:solidFill>
            <a:srgbClr val="FF00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7</a:t>
            </a:r>
          </a:p>
        </p:txBody>
      </p:sp>
      <p:sp>
        <p:nvSpPr>
          <p:cNvPr id="44" name="Oval 43">
            <a:hlinkClick r:id="" action="ppaction://noaction"/>
            <a:extLst>
              <a:ext uri="{FF2B5EF4-FFF2-40B4-BE49-F238E27FC236}">
                <a16:creationId xmlns:a16="http://schemas.microsoft.com/office/drawing/2014/main" id="{FB59BA64-6709-40B0-80BE-9A5E1C64FF6C}"/>
              </a:ext>
            </a:extLst>
          </p:cNvPr>
          <p:cNvSpPr/>
          <p:nvPr/>
        </p:nvSpPr>
        <p:spPr>
          <a:xfrm>
            <a:off x="5740687" y="3480221"/>
            <a:ext cx="840850" cy="840850"/>
          </a:xfrm>
          <a:prstGeom prst="ellipse">
            <a:avLst/>
          </a:prstGeom>
          <a:solidFill>
            <a:srgbClr val="E5E566"/>
          </a:solidFill>
          <a:ln w="6350">
            <a:solidFill>
              <a:srgbClr val="20202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Oswald" pitchFamily="2" charset="0"/>
                <a:cs typeface="Arial" panose="020B0604020202020204" pitchFamily="34" charset="0"/>
              </a:rPr>
              <a:t>8</a:t>
            </a:r>
          </a:p>
        </p:txBody>
      </p:sp>
      <p:sp>
        <p:nvSpPr>
          <p:cNvPr id="45" name="Oval 44">
            <a:hlinkClick r:id="" action="ppaction://noaction"/>
            <a:extLst>
              <a:ext uri="{FF2B5EF4-FFF2-40B4-BE49-F238E27FC236}">
                <a16:creationId xmlns:a16="http://schemas.microsoft.com/office/drawing/2014/main" id="{578A34AC-C150-7E8B-1B21-1021CF20B0B4}"/>
              </a:ext>
            </a:extLst>
          </p:cNvPr>
          <p:cNvSpPr/>
          <p:nvPr/>
        </p:nvSpPr>
        <p:spPr>
          <a:xfrm>
            <a:off x="5740687" y="4488946"/>
            <a:ext cx="840850"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9</a:t>
            </a:r>
          </a:p>
        </p:txBody>
      </p:sp>
      <p:sp>
        <p:nvSpPr>
          <p:cNvPr id="46" name="Oval 45">
            <a:hlinkClick r:id="" action="ppaction://noaction"/>
            <a:extLst>
              <a:ext uri="{FF2B5EF4-FFF2-40B4-BE49-F238E27FC236}">
                <a16:creationId xmlns:a16="http://schemas.microsoft.com/office/drawing/2014/main" id="{26284D08-0554-1C80-4A39-E0565CB775E2}"/>
              </a:ext>
            </a:extLst>
          </p:cNvPr>
          <p:cNvSpPr/>
          <p:nvPr/>
        </p:nvSpPr>
        <p:spPr>
          <a:xfrm>
            <a:off x="5740686" y="5497671"/>
            <a:ext cx="840851" cy="840850"/>
          </a:xfrm>
          <a:prstGeom prst="ellipse">
            <a:avLst/>
          </a:prstGeom>
          <a:solidFill>
            <a:srgbClr val="FFFF00">
              <a:alpha val="49804"/>
            </a:srgbClr>
          </a:solidFill>
          <a:ln w="6350">
            <a:solidFill>
              <a:srgbClr val="2020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swald" pitchFamily="2" charset="0"/>
                <a:cs typeface="Arial" panose="020B0604020202020204" pitchFamily="34" charset="0"/>
              </a:rPr>
              <a:t>10</a:t>
            </a:r>
          </a:p>
        </p:txBody>
      </p:sp>
      <p:sp>
        <p:nvSpPr>
          <p:cNvPr id="48" name="TextBox 47">
            <a:extLst>
              <a:ext uri="{FF2B5EF4-FFF2-40B4-BE49-F238E27FC236}">
                <a16:creationId xmlns:a16="http://schemas.microsoft.com/office/drawing/2014/main" id="{BBB89A41-77C7-597D-B5C0-B0828F3C718D}"/>
              </a:ext>
            </a:extLst>
          </p:cNvPr>
          <p:cNvSpPr txBox="1"/>
          <p:nvPr/>
        </p:nvSpPr>
        <p:spPr>
          <a:xfrm>
            <a:off x="1852189" y="1513864"/>
            <a:ext cx="3714750" cy="738664"/>
          </a:xfrm>
          <a:prstGeom prst="rect">
            <a:avLst/>
          </a:prstGeom>
          <a:noFill/>
        </p:spPr>
        <p:txBody>
          <a:bodyPr wrap="square" anchor="ctr">
            <a:spAutoFit/>
          </a:bodyPr>
          <a:lstStyle/>
          <a:p>
            <a:pPr algn="just"/>
            <a:r>
              <a:rPr lang="mn-MN" sz="1400" b="1" dirty="0">
                <a:latin typeface="Oswald" pitchFamily="2" charset="0"/>
                <a:cs typeface="Arial" panose="020B0604020202020204" pitchFamily="34" charset="0"/>
              </a:rPr>
              <a:t>Улс төрийн хүрээнд </a:t>
            </a:r>
            <a:r>
              <a:rPr lang="mn-MN" sz="1400" dirty="0">
                <a:latin typeface="Oswald" pitchFamily="2" charset="0"/>
                <a:cs typeface="Arial" panose="020B0604020202020204" pitchFamily="34" charset="0"/>
              </a:rPr>
              <a:t>авлигатай тэмцэх хүсэл зориг, хүчин чармайлт, манлайлал, ил тод байдлыг төгөлдөршүүлнэ.</a:t>
            </a:r>
          </a:p>
        </p:txBody>
      </p:sp>
      <p:sp>
        <p:nvSpPr>
          <p:cNvPr id="49" name="TextBox 48">
            <a:extLst>
              <a:ext uri="{FF2B5EF4-FFF2-40B4-BE49-F238E27FC236}">
                <a16:creationId xmlns:a16="http://schemas.microsoft.com/office/drawing/2014/main" id="{27AAF689-AEB7-897B-FE7A-8726D90C56A5}"/>
              </a:ext>
            </a:extLst>
          </p:cNvPr>
          <p:cNvSpPr txBox="1"/>
          <p:nvPr/>
        </p:nvSpPr>
        <p:spPr>
          <a:xfrm>
            <a:off x="1852189" y="2630311"/>
            <a:ext cx="3714750" cy="523221"/>
          </a:xfrm>
          <a:prstGeom prst="rect">
            <a:avLst/>
          </a:prstGeom>
          <a:noFill/>
        </p:spPr>
        <p:txBody>
          <a:bodyPr wrap="square" anchor="ctr">
            <a:spAutoFit/>
          </a:bodyPr>
          <a:lstStyle/>
          <a:p>
            <a:pPr algn="just"/>
            <a:r>
              <a:rPr lang="mn-MN" sz="1400" dirty="0">
                <a:latin typeface="Oswald" pitchFamily="2" charset="0"/>
                <a:cs typeface="Arial" panose="020B0604020202020204" pitchFamily="34" charset="0"/>
              </a:rPr>
              <a:t>Олон нийтийн итгэлийг хүлээсэн </a:t>
            </a:r>
            <a:r>
              <a:rPr lang="mn-MN" sz="1400" b="1" dirty="0">
                <a:latin typeface="Oswald" pitchFamily="2" charset="0"/>
                <a:cs typeface="Arial" panose="020B0604020202020204" pitchFamily="34" charset="0"/>
              </a:rPr>
              <a:t>авлигаас ангид нийтийн албыг </a:t>
            </a:r>
            <a:r>
              <a:rPr lang="mn-MN" sz="1400" dirty="0">
                <a:latin typeface="Oswald" pitchFamily="2" charset="0"/>
                <a:cs typeface="Arial" panose="020B0604020202020204" pitchFamily="34" charset="0"/>
              </a:rPr>
              <a:t>бэхжүүлнэ.</a:t>
            </a:r>
            <a:endParaRPr lang="en-US" sz="1400" dirty="0">
              <a:latin typeface="Oswald" pitchFamily="2" charset="0"/>
              <a:cs typeface="Arial" panose="020B0604020202020204" pitchFamily="34" charset="0"/>
            </a:endParaRPr>
          </a:p>
        </p:txBody>
      </p:sp>
      <p:sp>
        <p:nvSpPr>
          <p:cNvPr id="50" name="TextBox 49">
            <a:extLst>
              <a:ext uri="{FF2B5EF4-FFF2-40B4-BE49-F238E27FC236}">
                <a16:creationId xmlns:a16="http://schemas.microsoft.com/office/drawing/2014/main" id="{44049D1B-D1E3-5C8B-D764-4D314470B303}"/>
              </a:ext>
            </a:extLst>
          </p:cNvPr>
          <p:cNvSpPr txBox="1"/>
          <p:nvPr/>
        </p:nvSpPr>
        <p:spPr>
          <a:xfrm>
            <a:off x="1852189" y="3522364"/>
            <a:ext cx="3714750" cy="738664"/>
          </a:xfrm>
          <a:prstGeom prst="rect">
            <a:avLst/>
          </a:prstGeom>
          <a:noFill/>
        </p:spPr>
        <p:txBody>
          <a:bodyPr wrap="square" anchor="ctr">
            <a:spAutoFit/>
          </a:bodyPr>
          <a:lstStyle/>
          <a:p>
            <a:pPr algn="just">
              <a:buClr>
                <a:srgbClr val="0099FF"/>
              </a:buClr>
            </a:pPr>
            <a:r>
              <a:rPr lang="mn-MN" sz="1400" dirty="0">
                <a:latin typeface="Oswald" pitchFamily="2" charset="0"/>
                <a:cs typeface="Arial" panose="020B0604020202020204" pitchFamily="34" charset="0"/>
              </a:rPr>
              <a:t>Авлигатай тэмцэх үйл ажиллагаанд </a:t>
            </a:r>
            <a:r>
              <a:rPr lang="mn-MN" sz="1400" b="1" dirty="0">
                <a:latin typeface="Oswald" pitchFamily="2" charset="0"/>
                <a:cs typeface="Arial" panose="020B0604020202020204" pitchFamily="34" charset="0"/>
              </a:rPr>
              <a:t>иргэн, иргэний нийгмийн байгууллага, хэвлэл мэдээллийн</a:t>
            </a:r>
            <a:r>
              <a:rPr lang="mn-MN" sz="1400" dirty="0">
                <a:latin typeface="Oswald" pitchFamily="2" charset="0"/>
                <a:cs typeface="Arial" panose="020B0604020202020204" pitchFamily="34" charset="0"/>
              </a:rPr>
              <a:t> бодит оролцоо, үр дүнтэй хяналтыг бэхжүүлнэ.</a:t>
            </a:r>
          </a:p>
        </p:txBody>
      </p:sp>
      <p:sp>
        <p:nvSpPr>
          <p:cNvPr id="51" name="TextBox 50">
            <a:extLst>
              <a:ext uri="{FF2B5EF4-FFF2-40B4-BE49-F238E27FC236}">
                <a16:creationId xmlns:a16="http://schemas.microsoft.com/office/drawing/2014/main" id="{E8FAF2EE-5F50-45B2-FD63-132C0E2375E8}"/>
              </a:ext>
            </a:extLst>
          </p:cNvPr>
          <p:cNvSpPr txBox="1"/>
          <p:nvPr/>
        </p:nvSpPr>
        <p:spPr>
          <a:xfrm>
            <a:off x="1852189" y="4677569"/>
            <a:ext cx="3714750" cy="523221"/>
          </a:xfrm>
          <a:prstGeom prst="rect">
            <a:avLst/>
          </a:prstGeom>
          <a:noFill/>
        </p:spPr>
        <p:txBody>
          <a:bodyPr wrap="square" anchor="ctr">
            <a:spAutoFit/>
          </a:bodyPr>
          <a:lstStyle/>
          <a:p>
            <a:pPr algn="just">
              <a:buClr>
                <a:srgbClr val="0099FF"/>
              </a:buClr>
            </a:pPr>
            <a:r>
              <a:rPr lang="mn-MN" sz="1400" b="1" dirty="0">
                <a:latin typeface="Oswald" pitchFamily="2" charset="0"/>
                <a:cs typeface="Arial" panose="020B0604020202020204" pitchFamily="34" charset="0"/>
              </a:rPr>
              <a:t>Хувийн хэвшилд </a:t>
            </a:r>
            <a:r>
              <a:rPr lang="mn-MN" sz="1400" dirty="0">
                <a:latin typeface="Oswald" pitchFamily="2" charset="0"/>
                <a:cs typeface="Arial" panose="020B0604020202020204" pitchFamily="34" charset="0"/>
              </a:rPr>
              <a:t>авлигыг үл тэвчих соёлыг төлөвшүүлнэ.</a:t>
            </a:r>
            <a:endParaRPr lang="ko-KR" altLang="en-US" sz="1400" dirty="0">
              <a:latin typeface="Oswald" pitchFamily="2" charset="0"/>
              <a:cs typeface="Arial" panose="020B0604020202020204" pitchFamily="34" charset="0"/>
            </a:endParaRPr>
          </a:p>
        </p:txBody>
      </p:sp>
      <p:sp>
        <p:nvSpPr>
          <p:cNvPr id="52" name="TextBox 51">
            <a:extLst>
              <a:ext uri="{FF2B5EF4-FFF2-40B4-BE49-F238E27FC236}">
                <a16:creationId xmlns:a16="http://schemas.microsoft.com/office/drawing/2014/main" id="{CED69307-96E8-6BC6-319A-1F79AE5908C1}"/>
              </a:ext>
            </a:extLst>
          </p:cNvPr>
          <p:cNvSpPr txBox="1"/>
          <p:nvPr/>
        </p:nvSpPr>
        <p:spPr>
          <a:xfrm>
            <a:off x="1852189" y="5605481"/>
            <a:ext cx="3714750" cy="738664"/>
          </a:xfrm>
          <a:prstGeom prst="rect">
            <a:avLst/>
          </a:prstGeom>
          <a:noFill/>
        </p:spPr>
        <p:txBody>
          <a:bodyPr wrap="square" anchor="ctr">
            <a:spAutoFit/>
          </a:bodyPr>
          <a:lstStyle/>
          <a:p>
            <a:pPr algn="just">
              <a:buClr>
                <a:srgbClr val="0099FF"/>
              </a:buClr>
            </a:pPr>
            <a:r>
              <a:rPr lang="mn-MN" sz="1400" b="1" dirty="0">
                <a:latin typeface="Oswald" pitchFamily="2" charset="0"/>
                <a:cs typeface="Arial" panose="020B0604020202020204" pitchFamily="34" charset="0"/>
              </a:rPr>
              <a:t>Авлигатай тэмцэх чиг үүрэг бүхий байгууллагын </a:t>
            </a:r>
            <a:r>
              <a:rPr lang="mn-MN" sz="1400" dirty="0">
                <a:latin typeface="Oswald" pitchFamily="2" charset="0"/>
                <a:cs typeface="Arial" panose="020B0604020202020204" pitchFamily="34" charset="0"/>
              </a:rPr>
              <a:t>хараат бус, бие даасан байдлыг хангаж, аливаа нөлөөллийн эрсдэлийг бууруулна.</a:t>
            </a:r>
          </a:p>
        </p:txBody>
      </p:sp>
      <p:sp>
        <p:nvSpPr>
          <p:cNvPr id="53" name="TextBox 52">
            <a:extLst>
              <a:ext uri="{FF2B5EF4-FFF2-40B4-BE49-F238E27FC236}">
                <a16:creationId xmlns:a16="http://schemas.microsoft.com/office/drawing/2014/main" id="{1378067C-E404-7C56-3F18-6807F79CB33B}"/>
              </a:ext>
            </a:extLst>
          </p:cNvPr>
          <p:cNvSpPr txBox="1"/>
          <p:nvPr/>
        </p:nvSpPr>
        <p:spPr>
          <a:xfrm>
            <a:off x="6814898" y="1560085"/>
            <a:ext cx="4542363" cy="738664"/>
          </a:xfrm>
          <a:prstGeom prst="rect">
            <a:avLst/>
          </a:prstGeom>
          <a:noFill/>
        </p:spPr>
        <p:txBody>
          <a:bodyPr wrap="square" anchor="ctr">
            <a:spAutoFit/>
          </a:bodyPr>
          <a:lstStyle/>
          <a:p>
            <a:pPr algn="just" fontAlgn="t"/>
            <a:r>
              <a:rPr lang="mn-MN" sz="1400" dirty="0">
                <a:latin typeface="Oswald" pitchFamily="2" charset="0"/>
                <a:cs typeface="Arial" panose="020B0604020202020204" pitchFamily="34" charset="0"/>
              </a:rPr>
              <a:t>Авлигын гэмт хэргийн шинжийг хийдэлгүй тодорхойлох, </a:t>
            </a:r>
            <a:r>
              <a:rPr lang="mn-MN" sz="1400" b="1" dirty="0">
                <a:latin typeface="Oswald" pitchFamily="2" charset="0"/>
                <a:cs typeface="Arial" panose="020B0604020202020204" pitchFamily="34" charset="0"/>
              </a:rPr>
              <a:t>хэрэг хянан шийдвэрлэхтэй холбоотой эрх зүйн орчныг </a:t>
            </a:r>
            <a:r>
              <a:rPr lang="mn-MN" sz="1400" dirty="0">
                <a:latin typeface="Oswald" pitchFamily="2" charset="0"/>
                <a:cs typeface="Arial" panose="020B0604020202020204" pitchFamily="34" charset="0"/>
              </a:rPr>
              <a:t>боловсронгуй болгоно. </a:t>
            </a:r>
          </a:p>
        </p:txBody>
      </p:sp>
      <p:sp>
        <p:nvSpPr>
          <p:cNvPr id="54" name="TextBox 53">
            <a:extLst>
              <a:ext uri="{FF2B5EF4-FFF2-40B4-BE49-F238E27FC236}">
                <a16:creationId xmlns:a16="http://schemas.microsoft.com/office/drawing/2014/main" id="{E618BCE5-BEBB-186C-9C5F-1071081ED92F}"/>
              </a:ext>
            </a:extLst>
          </p:cNvPr>
          <p:cNvSpPr txBox="1"/>
          <p:nvPr/>
        </p:nvSpPr>
        <p:spPr>
          <a:xfrm>
            <a:off x="6814897" y="2630679"/>
            <a:ext cx="4542363" cy="523221"/>
          </a:xfrm>
          <a:prstGeom prst="rect">
            <a:avLst/>
          </a:prstGeom>
          <a:noFill/>
        </p:spPr>
        <p:txBody>
          <a:bodyPr wrap="square" anchor="ctr">
            <a:spAutoFit/>
          </a:bodyPr>
          <a:lstStyle/>
          <a:p>
            <a:pPr algn="just" fontAlgn="t"/>
            <a:r>
              <a:rPr lang="mn-MN" sz="1400" b="1" dirty="0">
                <a:solidFill>
                  <a:srgbClr val="FF0000"/>
                </a:solidFill>
                <a:latin typeface="Oswald" pitchFamily="2" charset="0"/>
                <a:cs typeface="Arial" panose="020B0604020202020204" pitchFamily="34" charset="0"/>
              </a:rPr>
              <a:t>Төсөв, санхүү, </a:t>
            </a:r>
            <a:r>
              <a:rPr lang="mn-MN" sz="1400" dirty="0">
                <a:solidFill>
                  <a:srgbClr val="FF0000"/>
                </a:solidFill>
                <a:latin typeface="Oswald" pitchFamily="2" charset="0"/>
                <a:cs typeface="Arial" panose="020B0604020202020204" pitchFamily="34" charset="0"/>
              </a:rPr>
              <a:t>аудитын хяналтыг сайжруулан, худалдан авах ажиллагааны авлигын эрсдэлийг бууруулна. </a:t>
            </a:r>
          </a:p>
        </p:txBody>
      </p:sp>
      <p:sp>
        <p:nvSpPr>
          <p:cNvPr id="55" name="TextBox 54">
            <a:extLst>
              <a:ext uri="{FF2B5EF4-FFF2-40B4-BE49-F238E27FC236}">
                <a16:creationId xmlns:a16="http://schemas.microsoft.com/office/drawing/2014/main" id="{B26E5BF1-6DD5-3C7C-ABA5-6CA6740C325F}"/>
              </a:ext>
            </a:extLst>
          </p:cNvPr>
          <p:cNvSpPr txBox="1"/>
          <p:nvPr/>
        </p:nvSpPr>
        <p:spPr>
          <a:xfrm>
            <a:off x="6814896" y="3457319"/>
            <a:ext cx="4833766" cy="861774"/>
          </a:xfrm>
          <a:prstGeom prst="rect">
            <a:avLst/>
          </a:prstGeom>
          <a:noFill/>
        </p:spPr>
        <p:txBody>
          <a:bodyPr wrap="square" anchor="ctr">
            <a:spAutoFit/>
          </a:bodyPr>
          <a:lstStyle/>
          <a:p>
            <a:pPr algn="just" fontAlgn="t"/>
            <a:r>
              <a:rPr lang="mn-MN" sz="1600" b="1" dirty="0">
                <a:latin typeface="Oswald" pitchFamily="2" charset="0"/>
                <a:cs typeface="Arial" panose="020B0604020202020204" pitchFamily="34" charset="0"/>
              </a:rPr>
              <a:t>Төрийн болон орон нутгийн өмчит хуулийн этгээдийн</a:t>
            </a:r>
            <a:r>
              <a:rPr lang="mn-MN" sz="1600" dirty="0">
                <a:latin typeface="Oswald" pitchFamily="2" charset="0"/>
                <a:cs typeface="Arial" panose="020B0604020202020204" pitchFamily="34" charset="0"/>
              </a:rPr>
              <a:t> засаглалыг олон улсын жишигт нийцүүлэн ил тод, үр ашигтай, хариуцлагатай хяналтын тогтолцоог бүрдүүлнэ</a:t>
            </a:r>
            <a:r>
              <a:rPr lang="mn-MN" dirty="0">
                <a:latin typeface="Oswald" pitchFamily="2" charset="0"/>
                <a:cs typeface="Arial" panose="020B0604020202020204" pitchFamily="34" charset="0"/>
              </a:rPr>
              <a:t>.</a:t>
            </a:r>
            <a:endParaRPr lang="mn-MN" sz="1600" dirty="0">
              <a:latin typeface="Oswald" pitchFamily="2" charset="0"/>
              <a:cs typeface="Arial" panose="020B0604020202020204" pitchFamily="34" charset="0"/>
            </a:endParaRPr>
          </a:p>
        </p:txBody>
      </p:sp>
      <p:sp>
        <p:nvSpPr>
          <p:cNvPr id="56" name="TextBox 55">
            <a:extLst>
              <a:ext uri="{FF2B5EF4-FFF2-40B4-BE49-F238E27FC236}">
                <a16:creationId xmlns:a16="http://schemas.microsoft.com/office/drawing/2014/main" id="{3A4E91A3-CE04-FCEF-746B-962F79A58900}"/>
              </a:ext>
            </a:extLst>
          </p:cNvPr>
          <p:cNvSpPr txBox="1"/>
          <p:nvPr/>
        </p:nvSpPr>
        <p:spPr>
          <a:xfrm>
            <a:off x="6814896" y="4664439"/>
            <a:ext cx="4542363" cy="523221"/>
          </a:xfrm>
          <a:prstGeom prst="rect">
            <a:avLst/>
          </a:prstGeom>
          <a:noFill/>
        </p:spPr>
        <p:txBody>
          <a:bodyPr wrap="square" anchor="ctr">
            <a:spAutoFit/>
          </a:bodyPr>
          <a:lstStyle/>
          <a:p>
            <a:pPr algn="just" fontAlgn="t"/>
            <a:r>
              <a:rPr lang="mn-MN" sz="1400" b="1" dirty="0">
                <a:latin typeface="Oswald" pitchFamily="2" charset="0"/>
                <a:cs typeface="Arial" panose="020B0604020202020204" pitchFamily="34" charset="0"/>
              </a:rPr>
              <a:t>Соён гэгээрүүлэх </a:t>
            </a:r>
            <a:r>
              <a:rPr lang="mn-MN" sz="1400" dirty="0">
                <a:latin typeface="Oswald" pitchFamily="2" charset="0"/>
                <a:cs typeface="Arial" panose="020B0604020202020204" pitchFamily="34" charset="0"/>
              </a:rPr>
              <a:t>үйл ажиллагааг олон нийтийн оролцоонд тулгуурлан цогц байдлаар зохион байгуулна.</a:t>
            </a:r>
          </a:p>
        </p:txBody>
      </p:sp>
      <p:sp>
        <p:nvSpPr>
          <p:cNvPr id="57" name="TextBox 56">
            <a:extLst>
              <a:ext uri="{FF2B5EF4-FFF2-40B4-BE49-F238E27FC236}">
                <a16:creationId xmlns:a16="http://schemas.microsoft.com/office/drawing/2014/main" id="{D2528796-0054-A663-BEE0-9EC970F16F1D}"/>
              </a:ext>
            </a:extLst>
          </p:cNvPr>
          <p:cNvSpPr txBox="1"/>
          <p:nvPr/>
        </p:nvSpPr>
        <p:spPr>
          <a:xfrm>
            <a:off x="6814896" y="5524122"/>
            <a:ext cx="4542363" cy="954107"/>
          </a:xfrm>
          <a:prstGeom prst="rect">
            <a:avLst/>
          </a:prstGeom>
          <a:noFill/>
        </p:spPr>
        <p:txBody>
          <a:bodyPr wrap="square" anchor="ctr">
            <a:spAutoFit/>
          </a:bodyPr>
          <a:lstStyle/>
          <a:p>
            <a:pPr algn="just" fontAlgn="t"/>
            <a:r>
              <a:rPr lang="mn-MN" sz="1400" b="1" dirty="0">
                <a:latin typeface="Oswald" pitchFamily="2" charset="0"/>
                <a:cs typeface="Arial" panose="020B0604020202020204" pitchFamily="34" charset="0"/>
              </a:rPr>
              <a:t>Гамшгаас хамгаалах, онц байдлын үеийн үйл ажиллагаа </a:t>
            </a:r>
            <a:r>
              <a:rPr lang="mn-MN" sz="1400" dirty="0">
                <a:latin typeface="Oswald" pitchFamily="2" charset="0"/>
                <a:cs typeface="Arial" panose="020B0604020202020204" pitchFamily="34" charset="0"/>
              </a:rPr>
              <a:t>болон үндэсний аюулгүй байдлыг хангах тусгайлсан чиг үүрэг бүхий байгууллагын үйл ажиллагаанд авлигаас урьдчилан сэргийлэх тогтолцоо бүрдүүлнэ.</a:t>
            </a:r>
          </a:p>
        </p:txBody>
      </p:sp>
      <p:sp>
        <p:nvSpPr>
          <p:cNvPr id="6" name="Rectangle 5">
            <a:extLst>
              <a:ext uri="{FF2B5EF4-FFF2-40B4-BE49-F238E27FC236}">
                <a16:creationId xmlns:a16="http://schemas.microsoft.com/office/drawing/2014/main" id="{B13E0E37-0B38-9FEE-3AC4-5234FEC2DB17}"/>
              </a:ext>
            </a:extLst>
          </p:cNvPr>
          <p:cNvSpPr/>
          <p:nvPr/>
        </p:nvSpPr>
        <p:spPr>
          <a:xfrm>
            <a:off x="3865419" y="469825"/>
            <a:ext cx="8021774"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ХӨТӨЛБӨРИЙН ЗОРИЛГО</a:t>
            </a:r>
            <a:endParaRPr lang="en-US" sz="2400" dirty="0">
              <a:solidFill>
                <a:srgbClr val="2E308F"/>
              </a:solidFill>
              <a:latin typeface="Oswald" pitchFamily="2" charset="0"/>
            </a:endParaRPr>
          </a:p>
        </p:txBody>
      </p:sp>
      <p:cxnSp>
        <p:nvCxnSpPr>
          <p:cNvPr id="2" name="Straight Connector 1">
            <a:extLst>
              <a:ext uri="{FF2B5EF4-FFF2-40B4-BE49-F238E27FC236}">
                <a16:creationId xmlns:a16="http://schemas.microsoft.com/office/drawing/2014/main" id="{2F681E24-F2D7-2882-7485-3F13A7CCE29F}"/>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08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FC4E9EB-5DCF-2AF4-FD7D-7DBCE5AA7671}"/>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7DC52C5-6612-FAB1-81E6-490F2DB5AE42}"/>
              </a:ext>
            </a:extLst>
          </p:cNvPr>
          <p:cNvPicPr>
            <a:picLocks noChangeAspect="1"/>
          </p:cNvPicPr>
          <p:nvPr/>
        </p:nvPicPr>
        <p:blipFill>
          <a:blip r:embed="rId3"/>
          <a:stretch>
            <a:fillRect/>
          </a:stretch>
        </p:blipFill>
        <p:spPr>
          <a:xfrm>
            <a:off x="794329" y="1134056"/>
            <a:ext cx="2558472" cy="1758952"/>
          </a:xfrm>
          <a:prstGeom prst="rect">
            <a:avLst/>
          </a:prstGeom>
        </p:spPr>
      </p:pic>
      <p:sp>
        <p:nvSpPr>
          <p:cNvPr id="3" name="TextBox 2">
            <a:extLst>
              <a:ext uri="{FF2B5EF4-FFF2-40B4-BE49-F238E27FC236}">
                <a16:creationId xmlns:a16="http://schemas.microsoft.com/office/drawing/2014/main" id="{821F5618-82F8-D840-AB04-22AB3E732F7F}"/>
              </a:ext>
            </a:extLst>
          </p:cNvPr>
          <p:cNvSpPr txBox="1"/>
          <p:nvPr/>
        </p:nvSpPr>
        <p:spPr>
          <a:xfrm>
            <a:off x="368221" y="3090749"/>
            <a:ext cx="4172985" cy="2246769"/>
          </a:xfrm>
          <a:prstGeom prst="rect">
            <a:avLst/>
          </a:prstGeom>
          <a:noFill/>
        </p:spPr>
        <p:txBody>
          <a:bodyPr wrap="square">
            <a:spAutoFit/>
          </a:bodyPr>
          <a:lstStyle/>
          <a:p>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АВЛИГАТАЙ ТЭМЦЭХ ҮНДЭСНИЙ ХӨТӨЛБӨРИЙН</a:t>
            </a:r>
            <a:r>
              <a:rPr lang="mn-MN" sz="2000" b="1"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 7.1 </a:t>
            </a:r>
            <a:r>
              <a:rPr lang="mn-MN" sz="2000" b="1"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a:t>
            </a:r>
          </a:p>
          <a:p>
            <a:r>
              <a:rPr lang="mn-MN" sz="2000"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Төсвийн </a:t>
            </a: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төлөвлөлтийн тогтолцоог урт хугацааны хөгжлийн бодлого, төлөвлөлттэй уялдуулж, тэгш хүртээмжтэй, нээлттэй, олон нийтийн </a:t>
            </a:r>
            <a:r>
              <a:rPr lang="mn-MN" sz="2000" kern="0" dirty="0" smtClean="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оролцоог </a:t>
            </a:r>
            <a:r>
              <a:rPr lang="mn-MN" sz="2000" kern="0" dirty="0">
                <a:solidFill>
                  <a:srgbClr val="002060"/>
                </a:solidFill>
                <a:effectLst/>
                <a:latin typeface="Oswald" panose="00000500000000000000" pitchFamily="2" charset="0"/>
                <a:ea typeface="Calibri" panose="020F0502020204030204" pitchFamily="34" charset="0"/>
                <a:cs typeface="Times New Roman" panose="02020603050405020304" pitchFamily="18" charset="0"/>
              </a:rPr>
              <a:t>хангах замаар бэхжүүлнэ.</a:t>
            </a:r>
            <a:endParaRPr lang="en-US" sz="2000" dirty="0">
              <a:solidFill>
                <a:srgbClr val="002060"/>
              </a:solidFill>
              <a:latin typeface="Oswald" panose="00000500000000000000" pitchFamily="2" charset="0"/>
              <a:cs typeface="Times New Roman" panose="02020603050405020304" pitchFamily="18" charset="0"/>
            </a:endParaRPr>
          </a:p>
        </p:txBody>
      </p:sp>
      <p:sp>
        <p:nvSpPr>
          <p:cNvPr id="4" name="Title 22">
            <a:extLst>
              <a:ext uri="{FF2B5EF4-FFF2-40B4-BE49-F238E27FC236}">
                <a16:creationId xmlns:a16="http://schemas.microsoft.com/office/drawing/2014/main" id="{CE679D2D-1CFE-F918-76FE-E60DEE2E9A68}"/>
              </a:ext>
            </a:extLst>
          </p:cNvPr>
          <p:cNvSpPr txBox="1">
            <a:spLocks/>
          </p:cNvSpPr>
          <p:nvPr/>
        </p:nvSpPr>
        <p:spPr>
          <a:xfrm>
            <a:off x="2195458" y="308978"/>
            <a:ext cx="9515764" cy="424732"/>
          </a:xfrm>
          <a:prstGeom prst="rect">
            <a:avLst/>
          </a:prstGeom>
          <a:noFill/>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MN" sz="2400" b="1" dirty="0">
                <a:solidFill>
                  <a:srgbClr val="333491"/>
                </a:solidFill>
                <a:latin typeface="Oswald" pitchFamily="2" charset="0"/>
              </a:rPr>
              <a:t>АВЛИГАТАЙ ТЭМЦЭХ ҮНДЭСНИЙ ХӨТӨЛБӨР</a:t>
            </a:r>
            <a:endParaRPr lang="mn-MN" sz="2400" b="1" dirty="0">
              <a:solidFill>
                <a:srgbClr val="333491"/>
              </a:solidFill>
              <a:latin typeface="Oswald" pitchFamily="2" charset="0"/>
            </a:endParaRPr>
          </a:p>
        </p:txBody>
      </p:sp>
      <p:sp>
        <p:nvSpPr>
          <p:cNvPr id="5" name="TextBox 4">
            <a:extLst>
              <a:ext uri="{FF2B5EF4-FFF2-40B4-BE49-F238E27FC236}">
                <a16:creationId xmlns:a16="http://schemas.microsoft.com/office/drawing/2014/main" id="{A24C0FE5-737D-D9A5-EB02-7DDE36F19909}"/>
              </a:ext>
            </a:extLst>
          </p:cNvPr>
          <p:cNvSpPr txBox="1"/>
          <p:nvPr/>
        </p:nvSpPr>
        <p:spPr>
          <a:xfrm>
            <a:off x="4682836" y="1480323"/>
            <a:ext cx="7224070" cy="4401205"/>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2060"/>
                </a:solidFill>
                <a:latin typeface="Oswald" panose="00000500000000000000" pitchFamily="2" charset="0"/>
                <a:cs typeface="Times New Roman" panose="02020603050405020304" pitchFamily="18" charset="0"/>
              </a:rPr>
              <a:t>7</a:t>
            </a:r>
            <a:r>
              <a:rPr lang="mn-MN" sz="2000" b="1" dirty="0">
                <a:solidFill>
                  <a:srgbClr val="002060"/>
                </a:solidFill>
                <a:latin typeface="Oswald" panose="00000500000000000000" pitchFamily="2" charset="0"/>
                <a:cs typeface="Times New Roman" panose="02020603050405020304" pitchFamily="18" charset="0"/>
              </a:rPr>
              <a:t>.1.2 </a:t>
            </a:r>
            <a:r>
              <a:rPr lang="mn-MN" sz="2000" dirty="0">
                <a:solidFill>
                  <a:srgbClr val="002060"/>
                </a:solidFill>
                <a:latin typeface="Oswald" panose="00000500000000000000" pitchFamily="2" charset="0"/>
                <a:cs typeface="Times New Roman" panose="02020603050405020304" pitchFamily="18" charset="0"/>
              </a:rPr>
              <a:t>Төсвийн тухай хуульд төсвийн орлого, зарлагын мэдээллийг төсөв захирагчдаар нийтлэхээс гадна эдийн засгийн болон зориулалтын ангиллаар тооцон тусгана.</a:t>
            </a:r>
          </a:p>
          <a:p>
            <a:pPr marL="342900" indent="-342900">
              <a:buFont typeface="Arial" panose="020B0604020202020204" pitchFamily="34" charset="0"/>
              <a:buChar char="•"/>
            </a:pPr>
            <a:r>
              <a:rPr lang="mn-MN" sz="2000" b="1" dirty="0">
                <a:solidFill>
                  <a:srgbClr val="002060"/>
                </a:solidFill>
                <a:latin typeface="Oswald" panose="00000500000000000000" pitchFamily="2" charset="0"/>
                <a:cs typeface="Times New Roman" panose="02020603050405020304" pitchFamily="18" charset="0"/>
              </a:rPr>
              <a:t>7.1.3</a:t>
            </a:r>
            <a:r>
              <a:rPr lang="mn-MN" sz="2000" dirty="0">
                <a:solidFill>
                  <a:srgbClr val="002060"/>
                </a:solidFill>
                <a:latin typeface="Oswald" panose="00000500000000000000" pitchFamily="2" charset="0"/>
                <a:cs typeface="Times New Roman" panose="02020603050405020304" pitchFamily="18" charset="0"/>
              </a:rPr>
              <a:t> Төсвийн хөрөнгөөр санхүүжих хөрөнгө оруулалтын төсөл, арга хэмжээний төлөвлөлт, хэрэгжилтийн талаарх мэдээллийн нээлттэй, ил тод байдлыг нэмэгдүүлж, иргэн, иргэний нийгмийн байгууллагын оролцоог хангана.</a:t>
            </a:r>
          </a:p>
          <a:p>
            <a:pPr marL="342900" indent="-342900">
              <a:buFont typeface="Arial" panose="020B0604020202020204" pitchFamily="34" charset="0"/>
              <a:buChar char="•"/>
            </a:pPr>
            <a:r>
              <a:rPr lang="mn-MN" sz="2000" b="1" dirty="0">
                <a:solidFill>
                  <a:srgbClr val="002060"/>
                </a:solidFill>
                <a:latin typeface="Oswald" panose="00000500000000000000" pitchFamily="2" charset="0"/>
                <a:cs typeface="Times New Roman" panose="02020603050405020304" pitchFamily="18" charset="0"/>
              </a:rPr>
              <a:t>7.1.4</a:t>
            </a:r>
            <a:r>
              <a:rPr lang="mn-MN" sz="2000" dirty="0">
                <a:solidFill>
                  <a:srgbClr val="002060"/>
                </a:solidFill>
                <a:latin typeface="Oswald" panose="00000500000000000000" pitchFamily="2" charset="0"/>
                <a:cs typeface="Times New Roman" panose="02020603050405020304" pitchFamily="18" charset="0"/>
              </a:rPr>
              <a:t> Төсвийн хөрөнгөөр санхүүжих бүтээн байгуулалтын төсөл, арга хэмжээний эрэмбийг тогтоох, хөрөнгө оруулалтын дэд бүтэц, уул уурхай, бүтээн байгуулалтын төслийг төлөвлөхдөө техник, эдийн засгийн үндэслэл, нийгэм, эдийн засгийн нөлөөллийн үнэлгээ, зардлын тооцоололд суурилсан эсэхийг хянах тогтолцоог бүрдүүлж, олон нийтэд ил тод болгоно.</a:t>
            </a:r>
          </a:p>
          <a:p>
            <a:pPr marL="342900" indent="-342900" algn="just">
              <a:buFont typeface="Arial" panose="020B0604020202020204" pitchFamily="34" charset="0"/>
              <a:buChar char="•"/>
            </a:pPr>
            <a:endParaRPr lang="en-US" sz="2000" dirty="0">
              <a:solidFill>
                <a:srgbClr val="002060"/>
              </a:solidFill>
              <a:latin typeface="Oswald"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2233344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D484EC-5EE6-7AED-A2F9-EF415AC2493F}"/>
              </a:ext>
            </a:extLst>
          </p:cNvPr>
          <p:cNvSpPr>
            <a:spLocks noGrp="1"/>
          </p:cNvSpPr>
          <p:nvPr>
            <p:ph idx="1"/>
          </p:nvPr>
        </p:nvSpPr>
        <p:spPr>
          <a:xfrm>
            <a:off x="527110" y="4588207"/>
            <a:ext cx="11137779" cy="1709530"/>
          </a:xfrm>
          <a:ln w="28575">
            <a:solidFill>
              <a:srgbClr val="FF0000"/>
            </a:solidFill>
          </a:ln>
        </p:spPr>
        <p:txBody>
          <a:bodyPr anchor="ctr">
            <a:noAutofit/>
          </a:bodyPr>
          <a:lstStyle/>
          <a:p>
            <a:pPr marL="0" indent="0" algn="just">
              <a:buNone/>
            </a:pPr>
            <a:r>
              <a:rPr lang="mn-MN" sz="2400" dirty="0">
                <a:solidFill>
                  <a:srgbClr val="313096"/>
                </a:solidFill>
                <a:latin typeface="Oswald" pitchFamily="2" charset="0"/>
              </a:rPr>
              <a:t>Үндэсний хороо нь Үндэсний хөтөлбөрийг хэрэгжүүлэгч төрийн болон нутгийн захиргааны байгууллага, төрийн болон төрийн өмчийн оролцоотой хуулийн этгээдийн авлигатай тэмцэх үйл ажиллагааны хэрэгжилтийг уялдуулан зохицуулах, түүнд хяналт тавих чиг үүргийг хэрэгжүүлнэ.</a:t>
            </a:r>
            <a:endParaRPr lang="en-US" sz="2400" dirty="0">
              <a:solidFill>
                <a:srgbClr val="313096"/>
              </a:solidFill>
              <a:latin typeface="Oswald" pitchFamily="2" charset="0"/>
            </a:endParaRPr>
          </a:p>
        </p:txBody>
      </p:sp>
      <p:sp>
        <p:nvSpPr>
          <p:cNvPr id="3" name="Rectangle 2">
            <a:extLst>
              <a:ext uri="{FF2B5EF4-FFF2-40B4-BE49-F238E27FC236}">
                <a16:creationId xmlns:a16="http://schemas.microsoft.com/office/drawing/2014/main" id="{A1A6149C-6DB5-10B3-B081-78AAB8861C4C}"/>
              </a:ext>
            </a:extLst>
          </p:cNvPr>
          <p:cNvSpPr/>
          <p:nvPr/>
        </p:nvSpPr>
        <p:spPr>
          <a:xfrm>
            <a:off x="2425148" y="469825"/>
            <a:ext cx="9462045"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АВЛИГАТАЙ ТЭМЦЭХ ҮНДЭСНИЙ ХӨТӨЛБӨР ХЭРЭГЖҮҮЛЭХ ҮНДЭСНИЙ ХОРОО</a:t>
            </a:r>
            <a:endParaRPr lang="en-US" sz="2400" dirty="0">
              <a:solidFill>
                <a:srgbClr val="2E308F"/>
              </a:solidFill>
              <a:latin typeface="Oswald" pitchFamily="2" charset="0"/>
            </a:endParaRPr>
          </a:p>
        </p:txBody>
      </p:sp>
      <p:cxnSp>
        <p:nvCxnSpPr>
          <p:cNvPr id="4" name="Straight Connector 3">
            <a:extLst>
              <a:ext uri="{FF2B5EF4-FFF2-40B4-BE49-F238E27FC236}">
                <a16:creationId xmlns:a16="http://schemas.microsoft.com/office/drawing/2014/main" id="{BC044AD7-C2CF-0C0C-43F4-1147751E6586}"/>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9EC859-6414-BFEE-D624-CC18F416C5DD}"/>
              </a:ext>
            </a:extLst>
          </p:cNvPr>
          <p:cNvSpPr txBox="1"/>
          <p:nvPr/>
        </p:nvSpPr>
        <p:spPr>
          <a:xfrm>
            <a:off x="1498322" y="1954784"/>
            <a:ext cx="10248201" cy="994806"/>
          </a:xfrm>
          <a:prstGeom prst="rect">
            <a:avLst/>
          </a:prstGeom>
          <a:noFill/>
        </p:spPr>
        <p:txBody>
          <a:bodyPr wrap="square" anchor="ctr">
            <a:noAutofit/>
          </a:bodyPr>
          <a:lstStyle/>
          <a:p>
            <a:pPr algn="ctr"/>
            <a:r>
              <a:rPr lang="mn-MN" sz="2400" dirty="0">
                <a:solidFill>
                  <a:srgbClr val="313096"/>
                </a:solidFill>
                <a:latin typeface="Oswald" pitchFamily="2" charset="0"/>
              </a:rPr>
              <a:t>МУ-ын Засгийн газрын 2024 оны 19 дүгээр тогтоолын хавсралтаар </a:t>
            </a:r>
          </a:p>
          <a:p>
            <a:pPr algn="ctr"/>
            <a:r>
              <a:rPr lang="mn-MN" sz="2400" b="1" dirty="0">
                <a:solidFill>
                  <a:srgbClr val="313096"/>
                </a:solidFill>
                <a:latin typeface="Oswald" pitchFamily="2" charset="0"/>
              </a:rPr>
              <a:t>“Авлигатай тэмцэх үндэсний хөтөлбөрийг хэрэгжүүлэх Үндэсний хороо”-</a:t>
            </a:r>
            <a:r>
              <a:rPr lang="mn-MN" sz="2400" dirty="0">
                <a:solidFill>
                  <a:srgbClr val="313096"/>
                </a:solidFill>
                <a:latin typeface="Oswald" pitchFamily="2" charset="0"/>
              </a:rPr>
              <a:t>ны бүрэлдэхүүнийг баталсан.</a:t>
            </a:r>
          </a:p>
        </p:txBody>
      </p:sp>
      <p:sp>
        <p:nvSpPr>
          <p:cNvPr id="9" name="TextBox 8">
            <a:extLst>
              <a:ext uri="{FF2B5EF4-FFF2-40B4-BE49-F238E27FC236}">
                <a16:creationId xmlns:a16="http://schemas.microsoft.com/office/drawing/2014/main" id="{9F6B4540-D3B3-F7DB-FCD4-4BF56099F913}"/>
              </a:ext>
            </a:extLst>
          </p:cNvPr>
          <p:cNvSpPr txBox="1"/>
          <p:nvPr/>
        </p:nvSpPr>
        <p:spPr>
          <a:xfrm>
            <a:off x="2061029" y="3431512"/>
            <a:ext cx="8779983" cy="922157"/>
          </a:xfrm>
          <a:prstGeom prst="rect">
            <a:avLst/>
          </a:prstGeom>
          <a:noFill/>
        </p:spPr>
        <p:txBody>
          <a:bodyPr wrap="square">
            <a:noAutofit/>
          </a:bodyPr>
          <a:lstStyle/>
          <a:p>
            <a:pPr algn="ctr"/>
            <a:r>
              <a:rPr lang="mn-MN" sz="2400" dirty="0">
                <a:solidFill>
                  <a:srgbClr val="313096"/>
                </a:solidFill>
                <a:latin typeface="Oswald" pitchFamily="2" charset="0"/>
              </a:rPr>
              <a:t>МУ-ын ЗГХЭГ-ын даргын 2024 оны 25 дугаар тушаалын хавсралтаар Үндэсний хорооны ажиллах журмыг баталсан. </a:t>
            </a:r>
          </a:p>
        </p:txBody>
      </p:sp>
      <p:pic>
        <p:nvPicPr>
          <p:cNvPr id="10" name="Picture 9">
            <a:extLst>
              <a:ext uri="{FF2B5EF4-FFF2-40B4-BE49-F238E27FC236}">
                <a16:creationId xmlns:a16="http://schemas.microsoft.com/office/drawing/2014/main" id="{CE3C6FCC-6459-AF41-FA3A-253F349A4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22515" y="1954784"/>
            <a:ext cx="1058098" cy="994805"/>
          </a:xfrm>
          <a:prstGeom prst="rect">
            <a:avLst/>
          </a:prstGeom>
        </p:spPr>
      </p:pic>
      <p:pic>
        <p:nvPicPr>
          <p:cNvPr id="11" name="Picture 10">
            <a:extLst>
              <a:ext uri="{FF2B5EF4-FFF2-40B4-BE49-F238E27FC236}">
                <a16:creationId xmlns:a16="http://schemas.microsoft.com/office/drawing/2014/main" id="{EAEDCFFE-FB1C-6A17-0976-9C72B7F33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8744" y="3271496"/>
            <a:ext cx="1058098" cy="994805"/>
          </a:xfrm>
          <a:prstGeom prst="rect">
            <a:avLst/>
          </a:prstGeom>
        </p:spPr>
      </p:pic>
    </p:spTree>
    <p:extLst>
      <p:ext uri="{BB962C8B-B14F-4D97-AF65-F5344CB8AC3E}">
        <p14:creationId xmlns:p14="http://schemas.microsoft.com/office/powerpoint/2010/main" val="17560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98,100+ Government Icon Illustrations, Royalty-Free Vector Graphics &amp; Clip  Art - iStock | Government icon vector, Federal government icon, Local government  icon">
            <a:extLst>
              <a:ext uri="{FF2B5EF4-FFF2-40B4-BE49-F238E27FC236}">
                <a16:creationId xmlns:a16="http://schemas.microsoft.com/office/drawing/2014/main" id="{9A868E2D-1D98-A07C-5E83-0B7157B8B0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45" t="15671" r="22484" b="17258"/>
          <a:stretch/>
        </p:blipFill>
        <p:spPr bwMode="auto">
          <a:xfrm>
            <a:off x="1410510" y="2471634"/>
            <a:ext cx="1332689" cy="1643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55C30B-F7BA-1BB0-9EBE-FC02F89AF2A1}"/>
              </a:ext>
            </a:extLst>
          </p:cNvPr>
          <p:cNvSpPr txBox="1"/>
          <p:nvPr/>
        </p:nvSpPr>
        <p:spPr>
          <a:xfrm>
            <a:off x="632298" y="4158703"/>
            <a:ext cx="2889114" cy="923330"/>
          </a:xfrm>
          <a:prstGeom prst="rect">
            <a:avLst/>
          </a:prstGeom>
          <a:noFill/>
        </p:spPr>
        <p:txBody>
          <a:bodyPr wrap="square">
            <a:spAutoFit/>
          </a:bodyPr>
          <a:lstStyle/>
          <a:p>
            <a:pPr algn="ctr"/>
            <a:r>
              <a:rPr lang="en-MN" sz="1800" dirty="0">
                <a:solidFill>
                  <a:srgbClr val="2E308F"/>
                </a:solidFill>
                <a:effectLst/>
                <a:latin typeface="Oswald" pitchFamily="2" charset="0"/>
                <a:ea typeface="Times New Roman" panose="02020603050405020304" pitchFamily="18" charset="0"/>
              </a:rPr>
              <a:t>Хөтөлбөрийг хэрэгжүүлэх арга хэмжээний хэрэгжилт хариуцсан байгууллага </a:t>
            </a:r>
            <a:endParaRPr lang="en-MN" dirty="0">
              <a:solidFill>
                <a:srgbClr val="2E308F"/>
              </a:solidFill>
              <a:latin typeface="Oswald" pitchFamily="2" charset="0"/>
            </a:endParaRPr>
          </a:p>
        </p:txBody>
      </p:sp>
      <p:sp>
        <p:nvSpPr>
          <p:cNvPr id="12" name="TextBox 11">
            <a:extLst>
              <a:ext uri="{FF2B5EF4-FFF2-40B4-BE49-F238E27FC236}">
                <a16:creationId xmlns:a16="http://schemas.microsoft.com/office/drawing/2014/main" id="{D3417E66-BF5F-2886-D99A-0421D293DC03}"/>
              </a:ext>
            </a:extLst>
          </p:cNvPr>
          <p:cNvSpPr txBox="1"/>
          <p:nvPr/>
        </p:nvSpPr>
        <p:spPr>
          <a:xfrm>
            <a:off x="3931868" y="4297203"/>
            <a:ext cx="2220473" cy="369332"/>
          </a:xfrm>
          <a:prstGeom prst="rect">
            <a:avLst/>
          </a:prstGeom>
          <a:noFill/>
        </p:spPr>
        <p:txBody>
          <a:bodyPr wrap="square">
            <a:spAutoFit/>
          </a:bodyPr>
          <a:lstStyle/>
          <a:p>
            <a:pPr algn="ctr"/>
            <a:r>
              <a:rPr lang="mn-MN" sz="1800" dirty="0">
                <a:solidFill>
                  <a:srgbClr val="2E308F"/>
                </a:solidFill>
                <a:effectLst/>
                <a:latin typeface="Oswald" pitchFamily="2" charset="0"/>
                <a:ea typeface="Times New Roman" panose="02020603050405020304" pitchFamily="18" charset="0"/>
              </a:rPr>
              <a:t>Х</a:t>
            </a:r>
            <a:r>
              <a:rPr lang="en-MN" sz="1800" dirty="0">
                <a:solidFill>
                  <a:srgbClr val="2E308F"/>
                </a:solidFill>
                <a:effectLst/>
                <a:latin typeface="Oswald" pitchFamily="2" charset="0"/>
                <a:ea typeface="Times New Roman" panose="02020603050405020304" pitchFamily="18" charset="0"/>
              </a:rPr>
              <a:t>эрэгжилтийн тайлан</a:t>
            </a:r>
            <a:endParaRPr lang="en-MN" dirty="0">
              <a:solidFill>
                <a:srgbClr val="2E308F"/>
              </a:solidFill>
              <a:latin typeface="Oswald" pitchFamily="2" charset="0"/>
            </a:endParaRPr>
          </a:p>
        </p:txBody>
      </p:sp>
      <p:sp>
        <p:nvSpPr>
          <p:cNvPr id="17" name="TextBox 16">
            <a:extLst>
              <a:ext uri="{FF2B5EF4-FFF2-40B4-BE49-F238E27FC236}">
                <a16:creationId xmlns:a16="http://schemas.microsoft.com/office/drawing/2014/main" id="{219C4B94-3F70-393B-0859-DF866535A251}"/>
              </a:ext>
            </a:extLst>
          </p:cNvPr>
          <p:cNvSpPr txBox="1"/>
          <p:nvPr/>
        </p:nvSpPr>
        <p:spPr>
          <a:xfrm>
            <a:off x="6562797" y="4293777"/>
            <a:ext cx="2602149" cy="646331"/>
          </a:xfrm>
          <a:prstGeom prst="rect">
            <a:avLst/>
          </a:prstGeom>
          <a:noFill/>
        </p:spPr>
        <p:txBody>
          <a:bodyPr wrap="square">
            <a:spAutoFit/>
          </a:bodyPr>
          <a:lstStyle/>
          <a:p>
            <a:pPr algn="ctr"/>
            <a:r>
              <a:rPr lang="mn-MN" sz="1800" dirty="0">
                <a:solidFill>
                  <a:srgbClr val="2E308F"/>
                </a:solidFill>
                <a:effectLst/>
                <a:latin typeface="Oswald" pitchFamily="2" charset="0"/>
                <a:ea typeface="Times New Roman" panose="02020603050405020304" pitchFamily="18" charset="0"/>
              </a:rPr>
              <a:t>Ж</a:t>
            </a:r>
            <a:r>
              <a:rPr lang="en-MN" sz="1800" dirty="0">
                <a:solidFill>
                  <a:srgbClr val="2E308F"/>
                </a:solidFill>
                <a:effectLst/>
                <a:latin typeface="Oswald" pitchFamily="2" charset="0"/>
                <a:ea typeface="Times New Roman" panose="02020603050405020304" pitchFamily="18" charset="0"/>
              </a:rPr>
              <a:t>ил бүрийн 02 дугаар сарын 01-ний дотор </a:t>
            </a:r>
            <a:endParaRPr lang="en-MN" dirty="0">
              <a:solidFill>
                <a:srgbClr val="2E308F"/>
              </a:solidFill>
              <a:latin typeface="Oswald" pitchFamily="2" charset="0"/>
            </a:endParaRPr>
          </a:p>
        </p:txBody>
      </p:sp>
      <p:pic>
        <p:nvPicPr>
          <p:cNvPr id="7178" name="Picture 10" descr="Монгол Улсын Засгийн Газрын Хэрэг Эрхлэх Газар | Official Profile">
            <a:extLst>
              <a:ext uri="{FF2B5EF4-FFF2-40B4-BE49-F238E27FC236}">
                <a16:creationId xmlns:a16="http://schemas.microsoft.com/office/drawing/2014/main" id="{5A80DDAF-A70C-F79D-F8CE-293332E0A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9871" y="1677198"/>
            <a:ext cx="1258650" cy="1258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Авлигатай тэмцэх газар — Википедиа нэвтэрхий толь">
            <a:extLst>
              <a:ext uri="{FF2B5EF4-FFF2-40B4-BE49-F238E27FC236}">
                <a16:creationId xmlns:a16="http://schemas.microsoft.com/office/drawing/2014/main" id="{A04CDC6B-3309-0F76-E9EB-605E3F910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8668" y="3858234"/>
            <a:ext cx="1265643" cy="12586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Arrow Icon Vector Art, Icons, and Graphics for Free Download">
            <a:extLst>
              <a:ext uri="{FF2B5EF4-FFF2-40B4-BE49-F238E27FC236}">
                <a16:creationId xmlns:a16="http://schemas.microsoft.com/office/drawing/2014/main" id="{9C5C6950-0704-DAEA-5039-DB5D76E964F4}"/>
              </a:ext>
            </a:extLst>
          </p:cNvPr>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1242312">
            <a:off x="8808965" y="2855178"/>
            <a:ext cx="1382107" cy="4339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Arrow Icon Vector Art, Icons, and Graphics for Free Download">
            <a:extLst>
              <a:ext uri="{FF2B5EF4-FFF2-40B4-BE49-F238E27FC236}">
                <a16:creationId xmlns:a16="http://schemas.microsoft.com/office/drawing/2014/main" id="{AEE87D0C-7431-519D-D70E-0DF8E9034C8F}"/>
              </a:ext>
            </a:extLst>
          </p:cNvPr>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357688" flipV="1">
            <a:off x="8812594" y="3499598"/>
            <a:ext cx="1382107" cy="433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rrow Icon Vector Art, Icons, and Graphics for Free Download">
            <a:extLst>
              <a:ext uri="{FF2B5EF4-FFF2-40B4-BE49-F238E27FC236}">
                <a16:creationId xmlns:a16="http://schemas.microsoft.com/office/drawing/2014/main" id="{6DA24AC5-AE4D-529E-898E-1347846F93E3}"/>
              </a:ext>
            </a:extLst>
          </p:cNvPr>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78134">
            <a:off x="5817554" y="3568664"/>
            <a:ext cx="1020782" cy="3205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rrow Icon Vector Art, Icons, and Graphics for Free Download">
            <a:extLst>
              <a:ext uri="{FF2B5EF4-FFF2-40B4-BE49-F238E27FC236}">
                <a16:creationId xmlns:a16="http://schemas.microsoft.com/office/drawing/2014/main" id="{123CE9D4-DDC3-C1F4-FDD2-2BFFE554A70B}"/>
              </a:ext>
            </a:extLst>
          </p:cNvPr>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1321866" flipV="1">
            <a:off x="3011020" y="3112888"/>
            <a:ext cx="1020782" cy="32051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port - Free shipping and delivery icons">
            <a:extLst>
              <a:ext uri="{FF2B5EF4-FFF2-40B4-BE49-F238E27FC236}">
                <a16:creationId xmlns:a16="http://schemas.microsoft.com/office/drawing/2014/main" id="{1E3484E8-3DCD-20B2-FE83-6774DA9AB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7621" y="3008025"/>
            <a:ext cx="1186775" cy="1186775"/>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F99A00AA-3F7E-2F38-0DB2-9280ED0C95B6}"/>
              </a:ext>
            </a:extLst>
          </p:cNvPr>
          <p:cNvSpPr/>
          <p:nvPr/>
        </p:nvSpPr>
        <p:spPr>
          <a:xfrm>
            <a:off x="3228109" y="469825"/>
            <a:ext cx="8659084"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ХӨТӨЛБӨРИЙГ ХЭРЭГЖҮҮЛЭХ АЖЛЫН ЗОХИОН БАЙГУУЛАЛТ</a:t>
            </a:r>
            <a:endParaRPr lang="en-US" sz="2400" dirty="0">
              <a:solidFill>
                <a:srgbClr val="2E308F"/>
              </a:solidFill>
              <a:latin typeface="Oswald" pitchFamily="2" charset="0"/>
            </a:endParaRPr>
          </a:p>
        </p:txBody>
      </p:sp>
      <p:cxnSp>
        <p:nvCxnSpPr>
          <p:cNvPr id="2" name="Straight Connector 1">
            <a:extLst>
              <a:ext uri="{FF2B5EF4-FFF2-40B4-BE49-F238E27FC236}">
                <a16:creationId xmlns:a16="http://schemas.microsoft.com/office/drawing/2014/main" id="{9648720F-577C-E864-6651-BE53B9F989E7}"/>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04113CA-3DA0-8457-0C61-ECB6A900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7320" y="3095998"/>
            <a:ext cx="1098802" cy="1098802"/>
          </a:xfrm>
          <a:prstGeom prst="rect">
            <a:avLst/>
          </a:prstGeom>
        </p:spPr>
      </p:pic>
      <p:sp>
        <p:nvSpPr>
          <p:cNvPr id="7" name="TextBox 6">
            <a:extLst>
              <a:ext uri="{FF2B5EF4-FFF2-40B4-BE49-F238E27FC236}">
                <a16:creationId xmlns:a16="http://schemas.microsoft.com/office/drawing/2014/main" id="{D9C7A05E-2CB1-C5C8-07DB-0ED437D3AAFB}"/>
              </a:ext>
            </a:extLst>
          </p:cNvPr>
          <p:cNvSpPr txBox="1"/>
          <p:nvPr/>
        </p:nvSpPr>
        <p:spPr>
          <a:xfrm>
            <a:off x="6707841" y="2518924"/>
            <a:ext cx="2220473" cy="584775"/>
          </a:xfrm>
          <a:prstGeom prst="rect">
            <a:avLst/>
          </a:prstGeom>
          <a:noFill/>
        </p:spPr>
        <p:txBody>
          <a:bodyPr wrap="square">
            <a:spAutoFit/>
          </a:bodyPr>
          <a:lstStyle/>
          <a:p>
            <a:pPr algn="ctr"/>
            <a:r>
              <a:rPr lang="en-US" sz="3200" b="1" dirty="0">
                <a:solidFill>
                  <a:srgbClr val="2E308F"/>
                </a:solidFill>
                <a:effectLst/>
                <a:latin typeface="Oswald" pitchFamily="2" charset="0"/>
                <a:ea typeface="Times New Roman" panose="02020603050405020304" pitchFamily="18" charset="0"/>
              </a:rPr>
              <a:t>2 </a:t>
            </a:r>
            <a:r>
              <a:rPr lang="mn-MN" sz="3200" b="1" dirty="0">
                <a:solidFill>
                  <a:srgbClr val="2E308F"/>
                </a:solidFill>
                <a:latin typeface="Oswald" pitchFamily="2" charset="0"/>
                <a:ea typeface="Times New Roman" panose="02020603050405020304" pitchFamily="18" charset="0"/>
              </a:rPr>
              <a:t>САР</a:t>
            </a:r>
            <a:endParaRPr lang="en-MN" sz="3200" b="1" dirty="0">
              <a:solidFill>
                <a:srgbClr val="2E308F"/>
              </a:solidFill>
              <a:latin typeface="Oswald" pitchFamily="2" charset="0"/>
            </a:endParaRPr>
          </a:p>
        </p:txBody>
      </p:sp>
    </p:spTree>
    <p:extLst>
      <p:ext uri="{BB962C8B-B14F-4D97-AF65-F5344CB8AC3E}">
        <p14:creationId xmlns:p14="http://schemas.microsoft.com/office/powerpoint/2010/main" val="576043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Arrow Icon Vector Art, Icons, and Graphics for Free Download">
            <a:extLst>
              <a:ext uri="{FF2B5EF4-FFF2-40B4-BE49-F238E27FC236}">
                <a16:creationId xmlns:a16="http://schemas.microsoft.com/office/drawing/2014/main" id="{C52D02FA-7766-34B1-45DD-868663CE724C}"/>
              </a:ext>
            </a:extLst>
          </p:cNvPr>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6777492" flipV="1">
            <a:off x="9983470" y="5257327"/>
            <a:ext cx="1163171" cy="365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C3C526-78D9-142E-BE68-0A76947A909A}"/>
              </a:ext>
            </a:extLst>
          </p:cNvPr>
          <p:cNvSpPr txBox="1"/>
          <p:nvPr/>
        </p:nvSpPr>
        <p:spPr>
          <a:xfrm>
            <a:off x="9211741" y="4025894"/>
            <a:ext cx="2706631" cy="923330"/>
          </a:xfrm>
          <a:prstGeom prst="rect">
            <a:avLst/>
          </a:prstGeom>
          <a:noFill/>
        </p:spPr>
        <p:txBody>
          <a:bodyPr wrap="square">
            <a:spAutoFit/>
          </a:bodyPr>
          <a:lstStyle/>
          <a:p>
            <a:pPr algn="ctr"/>
            <a:r>
              <a:rPr lang="mn-MN" sz="1800" dirty="0">
                <a:solidFill>
                  <a:srgbClr val="2E308F"/>
                </a:solidFill>
                <a:effectLst/>
                <a:latin typeface="Oswald" pitchFamily="2" charset="0"/>
                <a:ea typeface="Times New Roman" panose="02020603050405020304" pitchFamily="18" charset="0"/>
              </a:rPr>
              <a:t>С</a:t>
            </a:r>
            <a:r>
              <a:rPr lang="en-MN" sz="1800" dirty="0">
                <a:solidFill>
                  <a:srgbClr val="2E308F"/>
                </a:solidFill>
                <a:effectLst/>
                <a:latin typeface="Oswald" pitchFamily="2" charset="0"/>
                <a:ea typeface="Times New Roman" panose="02020603050405020304" pitchFamily="18" charset="0"/>
              </a:rPr>
              <a:t>анал, дүгнэлтээ УИХ</a:t>
            </a:r>
            <a:r>
              <a:rPr lang="mn-MN" sz="1800" dirty="0">
                <a:solidFill>
                  <a:srgbClr val="2E308F"/>
                </a:solidFill>
                <a:effectLst/>
                <a:latin typeface="Oswald" pitchFamily="2" charset="0"/>
                <a:ea typeface="Times New Roman" panose="02020603050405020304" pitchFamily="18" charset="0"/>
              </a:rPr>
              <a:t>-</a:t>
            </a:r>
            <a:r>
              <a:rPr lang="en-MN" sz="1800" dirty="0">
                <a:solidFill>
                  <a:srgbClr val="2E308F"/>
                </a:solidFill>
                <a:effectLst/>
                <a:latin typeface="Oswald" pitchFamily="2" charset="0"/>
                <a:ea typeface="Times New Roman" panose="02020603050405020304" pitchFamily="18" charset="0"/>
              </a:rPr>
              <a:t>ын Хууль зүйн байнгын хороонд танилцуулна</a:t>
            </a:r>
            <a:endParaRPr lang="en-MN" dirty="0">
              <a:solidFill>
                <a:srgbClr val="2E308F"/>
              </a:solidFill>
              <a:latin typeface="Oswald" pitchFamily="2" charset="0"/>
            </a:endParaRPr>
          </a:p>
        </p:txBody>
      </p:sp>
      <p:pic>
        <p:nvPicPr>
          <p:cNvPr id="4" name="Picture 10" descr="Монгол Улсын Засгийн Газрын Хэрэг Эрхлэх Газар | Official Profile">
            <a:extLst>
              <a:ext uri="{FF2B5EF4-FFF2-40B4-BE49-F238E27FC236}">
                <a16:creationId xmlns:a16="http://schemas.microsoft.com/office/drawing/2014/main" id="{A4870E5A-69FF-B3C8-76CC-BB1746A99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65" y="1677198"/>
            <a:ext cx="1258650" cy="1258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Авлигатай тэмцэх газар — Википедиа нэвтэрхий толь">
            <a:extLst>
              <a:ext uri="{FF2B5EF4-FFF2-40B4-BE49-F238E27FC236}">
                <a16:creationId xmlns:a16="http://schemas.microsoft.com/office/drawing/2014/main" id="{08B66D10-3FEE-2CB9-B7E0-D79D553B4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62" y="3858234"/>
            <a:ext cx="1265643" cy="1258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2DC0D33-5771-534A-6DCF-3448795FD29A}"/>
              </a:ext>
            </a:extLst>
          </p:cNvPr>
          <p:cNvSpPr/>
          <p:nvPr/>
        </p:nvSpPr>
        <p:spPr>
          <a:xfrm>
            <a:off x="3228109" y="469825"/>
            <a:ext cx="8659084" cy="42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2400" dirty="0">
                <a:solidFill>
                  <a:srgbClr val="2E308F"/>
                </a:solidFill>
                <a:latin typeface="Oswald" pitchFamily="2" charset="0"/>
              </a:rPr>
              <a:t>ХӨТӨЛБӨРИЙГ ХЭРЭГЖҮҮЛЭХ АЖЛЫН ЗОХИОН БАЙГУУЛАЛТ</a:t>
            </a:r>
            <a:endParaRPr lang="en-US" sz="2400" dirty="0">
              <a:solidFill>
                <a:srgbClr val="2E308F"/>
              </a:solidFill>
              <a:latin typeface="Oswald" pitchFamily="2" charset="0"/>
            </a:endParaRPr>
          </a:p>
        </p:txBody>
      </p:sp>
      <p:pic>
        <p:nvPicPr>
          <p:cNvPr id="9" name="Picture 12" descr="Report - Free shipping and delivery icons">
            <a:extLst>
              <a:ext uri="{FF2B5EF4-FFF2-40B4-BE49-F238E27FC236}">
                <a16:creationId xmlns:a16="http://schemas.microsoft.com/office/drawing/2014/main" id="{9C5967D8-3971-7E3C-EE21-7557723704A3}"/>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9924" y="2740806"/>
            <a:ext cx="1186775" cy="1186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rrow Icon Vector Art, Icons, and Graphics for Free Download">
            <a:extLst>
              <a:ext uri="{FF2B5EF4-FFF2-40B4-BE49-F238E27FC236}">
                <a16:creationId xmlns:a16="http://schemas.microsoft.com/office/drawing/2014/main" id="{3C16EB43-5233-3BDD-0D41-520F057C06AD}"/>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357688" flipV="1">
            <a:off x="2106616" y="2855180"/>
            <a:ext cx="1382107" cy="4339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rrow Icon Vector Art, Icons, and Graphics for Free Download">
            <a:extLst>
              <a:ext uri="{FF2B5EF4-FFF2-40B4-BE49-F238E27FC236}">
                <a16:creationId xmlns:a16="http://schemas.microsoft.com/office/drawing/2014/main" id="{F1C50354-8EBC-0496-A1F6-B44C5E052903}"/>
              </a:ext>
            </a:extLst>
          </p:cNvPr>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1242312">
            <a:off x="2110245" y="3499600"/>
            <a:ext cx="1382107" cy="4339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65C700-A745-4157-883E-722A5710D023}"/>
              </a:ext>
            </a:extLst>
          </p:cNvPr>
          <p:cNvSpPr txBox="1"/>
          <p:nvPr/>
        </p:nvSpPr>
        <p:spPr>
          <a:xfrm>
            <a:off x="3294398" y="4047542"/>
            <a:ext cx="1917823" cy="923330"/>
          </a:xfrm>
          <a:prstGeom prst="rect">
            <a:avLst/>
          </a:prstGeom>
          <a:noFill/>
        </p:spPr>
        <p:txBody>
          <a:bodyPr wrap="square">
            <a:spAutoFit/>
          </a:bodyPr>
          <a:lstStyle/>
          <a:p>
            <a:pPr algn="ctr"/>
            <a:r>
              <a:rPr lang="en-MN" sz="1800" dirty="0">
                <a:solidFill>
                  <a:srgbClr val="2E308F"/>
                </a:solidFill>
                <a:effectLst/>
                <a:latin typeface="Oswald" pitchFamily="2" charset="0"/>
                <a:ea typeface="Times New Roman" panose="02020603050405020304" pitchFamily="18" charset="0"/>
              </a:rPr>
              <a:t>Хөтөлбөрийн хэрэгжилтийн тайланг нэгтгэн</a:t>
            </a:r>
            <a:r>
              <a:rPr lang="mn-MN" sz="1800" dirty="0">
                <a:solidFill>
                  <a:srgbClr val="2E308F"/>
                </a:solidFill>
                <a:effectLst/>
                <a:latin typeface="Oswald" pitchFamily="2" charset="0"/>
                <a:ea typeface="Times New Roman" panose="02020603050405020304" pitchFamily="18" charset="0"/>
              </a:rPr>
              <a:t>э.</a:t>
            </a:r>
            <a:r>
              <a:rPr lang="en-MN" sz="1800" dirty="0">
                <a:solidFill>
                  <a:srgbClr val="2E308F"/>
                </a:solidFill>
                <a:effectLst/>
                <a:latin typeface="Oswald" pitchFamily="2" charset="0"/>
                <a:ea typeface="Times New Roman" panose="02020603050405020304" pitchFamily="18" charset="0"/>
              </a:rPr>
              <a:t> </a:t>
            </a:r>
            <a:endParaRPr lang="en-MN" dirty="0">
              <a:solidFill>
                <a:srgbClr val="2E308F"/>
              </a:solidFill>
              <a:latin typeface="Oswald" pitchFamily="2" charset="0"/>
            </a:endParaRPr>
          </a:p>
        </p:txBody>
      </p:sp>
      <p:pic>
        <p:nvPicPr>
          <p:cNvPr id="8194" name="Picture 2" descr="Monitoring - Free business and finance icons">
            <a:extLst>
              <a:ext uri="{FF2B5EF4-FFF2-40B4-BE49-F238E27FC236}">
                <a16:creationId xmlns:a16="http://schemas.microsoft.com/office/drawing/2014/main" id="{7BF7709F-6227-FFC7-A02A-2784FB6F86D3}"/>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8593" y="2764983"/>
            <a:ext cx="1186775" cy="1186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E8431CF-3749-5032-B9A7-E15D9818C96D}"/>
              </a:ext>
            </a:extLst>
          </p:cNvPr>
          <p:cNvSpPr txBox="1"/>
          <p:nvPr/>
        </p:nvSpPr>
        <p:spPr>
          <a:xfrm>
            <a:off x="5569294" y="4028258"/>
            <a:ext cx="3285374" cy="923330"/>
          </a:xfrm>
          <a:prstGeom prst="rect">
            <a:avLst/>
          </a:prstGeom>
          <a:noFill/>
        </p:spPr>
        <p:txBody>
          <a:bodyPr wrap="square">
            <a:spAutoFit/>
          </a:bodyPr>
          <a:lstStyle/>
          <a:p>
            <a:pPr algn="ctr"/>
            <a:r>
              <a:rPr lang="mn-MN" sz="1800" dirty="0">
                <a:solidFill>
                  <a:srgbClr val="2E308F"/>
                </a:solidFill>
                <a:effectLst/>
                <a:latin typeface="Oswald" pitchFamily="2" charset="0"/>
                <a:ea typeface="Times New Roman" panose="02020603050405020304" pitchFamily="18" charset="0"/>
              </a:rPr>
              <a:t>Х</a:t>
            </a:r>
            <a:r>
              <a:rPr lang="en-MN" sz="1800" dirty="0">
                <a:solidFill>
                  <a:srgbClr val="2E308F"/>
                </a:solidFill>
                <a:effectLst/>
                <a:latin typeface="Oswald" pitchFamily="2" charset="0"/>
                <a:ea typeface="Times New Roman" panose="02020603050405020304" pitchFamily="18" charset="0"/>
              </a:rPr>
              <a:t>эрэгжүүлэгч байгууллагын үйл ажиллагаанд хяналт</a:t>
            </a:r>
            <a:r>
              <a:rPr lang="mn-MN" sz="1800" dirty="0">
                <a:solidFill>
                  <a:srgbClr val="2E308F"/>
                </a:solidFill>
                <a:effectLst/>
                <a:latin typeface="Oswald" pitchFamily="2" charset="0"/>
                <a:ea typeface="Times New Roman" panose="02020603050405020304" pitchFamily="18" charset="0"/>
              </a:rPr>
              <a:t>-</a:t>
            </a:r>
            <a:r>
              <a:rPr lang="en-MN" sz="1800" dirty="0">
                <a:solidFill>
                  <a:srgbClr val="2E308F"/>
                </a:solidFill>
                <a:effectLst/>
                <a:latin typeface="Oswald" pitchFamily="2" charset="0"/>
                <a:ea typeface="Times New Roman" panose="02020603050405020304" pitchFamily="18" charset="0"/>
              </a:rPr>
              <a:t>шинжилгээ хий</a:t>
            </a:r>
            <a:r>
              <a:rPr lang="mn-MN" sz="1800" dirty="0">
                <a:solidFill>
                  <a:srgbClr val="2E308F"/>
                </a:solidFill>
                <a:effectLst/>
                <a:latin typeface="Oswald" pitchFamily="2" charset="0"/>
                <a:ea typeface="Times New Roman" panose="02020603050405020304" pitchFamily="18" charset="0"/>
              </a:rPr>
              <a:t>ж, үр дүнг үнэлнэ.</a:t>
            </a:r>
            <a:endParaRPr lang="en-MN" dirty="0">
              <a:solidFill>
                <a:srgbClr val="2E308F"/>
              </a:solidFill>
              <a:latin typeface="Oswald" pitchFamily="2" charset="0"/>
            </a:endParaRPr>
          </a:p>
        </p:txBody>
      </p:sp>
      <p:pic>
        <p:nvPicPr>
          <p:cNvPr id="17" name="Picture 4" descr="Arrow Icon Vector Art, Icons, and Graphics for Free Download">
            <a:extLst>
              <a:ext uri="{FF2B5EF4-FFF2-40B4-BE49-F238E27FC236}">
                <a16:creationId xmlns:a16="http://schemas.microsoft.com/office/drawing/2014/main" id="{BC7668B3-9DE4-78B5-B12C-2D4A442F5DDB}"/>
              </a:ext>
            </a:extLst>
          </p:cNvPr>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1321866" flipV="1">
            <a:off x="5196140" y="3116065"/>
            <a:ext cx="1020782" cy="32051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rliamentMN | Verified | Ulaanbaatar">
            <a:extLst>
              <a:ext uri="{FF2B5EF4-FFF2-40B4-BE49-F238E27FC236}">
                <a16:creationId xmlns:a16="http://schemas.microsoft.com/office/drawing/2014/main" id="{42FADA86-2D85-A5E3-8697-2EDD2A4BDF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5048" y="2250344"/>
            <a:ext cx="1571925" cy="15719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rrow Icon Vector Art, Icons, and Graphics for Free Download">
            <a:extLst>
              <a:ext uri="{FF2B5EF4-FFF2-40B4-BE49-F238E27FC236}">
                <a16:creationId xmlns:a16="http://schemas.microsoft.com/office/drawing/2014/main" id="{C5688E5F-05AF-147A-3FD1-C0FED695B91E}"/>
              </a:ext>
            </a:extLst>
          </p:cNvPr>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278134">
            <a:off x="8284817" y="3173933"/>
            <a:ext cx="1020782" cy="3205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16CC2EA-DF46-73DF-B60E-8B25522E9CD7}"/>
              </a:ext>
            </a:extLst>
          </p:cNvPr>
          <p:cNvSpPr txBox="1"/>
          <p:nvPr/>
        </p:nvSpPr>
        <p:spPr>
          <a:xfrm>
            <a:off x="2110091" y="5328075"/>
            <a:ext cx="7971817" cy="1123712"/>
          </a:xfrm>
          <a:prstGeom prst="roundRect">
            <a:avLst/>
          </a:prstGeom>
          <a:solidFill>
            <a:schemeClr val="accent5">
              <a:lumMod val="75000"/>
            </a:schemeClr>
          </a:solidFill>
        </p:spPr>
        <p:txBody>
          <a:bodyPr wrap="square">
            <a:spAutoFit/>
          </a:bodyPr>
          <a:lstStyle/>
          <a:p>
            <a:pPr algn="ctr"/>
            <a:r>
              <a:rPr lang="en-MN" sz="2000" dirty="0">
                <a:solidFill>
                  <a:schemeClr val="bg1"/>
                </a:solidFill>
                <a:effectLst/>
                <a:latin typeface="Oswald" pitchFamily="2" charset="0"/>
                <a:ea typeface="Times New Roman" panose="02020603050405020304" pitchFamily="18" charset="0"/>
                <a:cs typeface="Arial" panose="020B0604020202020204" pitchFamily="34" charset="0"/>
              </a:rPr>
              <a:t>УИХ</a:t>
            </a:r>
            <a:r>
              <a:rPr lang="mn-MN" sz="2000" dirty="0">
                <a:solidFill>
                  <a:schemeClr val="bg1"/>
                </a:solidFill>
                <a:effectLst/>
                <a:latin typeface="Oswald" pitchFamily="2" charset="0"/>
                <a:ea typeface="Times New Roman" panose="02020603050405020304" pitchFamily="18" charset="0"/>
                <a:cs typeface="Arial" panose="020B0604020202020204" pitchFamily="34" charset="0"/>
              </a:rPr>
              <a:t>-</a:t>
            </a:r>
            <a:r>
              <a:rPr lang="en-MN" sz="2000" dirty="0">
                <a:solidFill>
                  <a:schemeClr val="bg1"/>
                </a:solidFill>
                <a:effectLst/>
                <a:latin typeface="Oswald" pitchFamily="2" charset="0"/>
                <a:ea typeface="Times New Roman" panose="02020603050405020304" pitchFamily="18" charset="0"/>
                <a:cs typeface="Arial" panose="020B0604020202020204" pitchFamily="34" charset="0"/>
              </a:rPr>
              <a:t>ын Хууль зүйн байнгын хороо тайлан, үнэлгээ, санал, дүгнэлтийг хэлэлцэж, хууль тогтоомжийн хэрэгжилтийг хангах, зөрчлийг арилгах, ажлаа эрчимжүүлэх талаар чиглэл өгч болно</a:t>
            </a:r>
            <a:r>
              <a:rPr lang="en-MN" sz="2000" dirty="0">
                <a:solidFill>
                  <a:schemeClr val="bg1"/>
                </a:solidFill>
                <a:effectLst/>
                <a:latin typeface="Oswald" pitchFamily="2" charset="0"/>
                <a:ea typeface="Times New Roman" panose="02020603050405020304" pitchFamily="18" charset="0"/>
              </a:rPr>
              <a:t>.</a:t>
            </a:r>
            <a:r>
              <a:rPr lang="en-MN" sz="2000" dirty="0">
                <a:solidFill>
                  <a:schemeClr val="bg1"/>
                </a:solidFill>
                <a:effectLst/>
                <a:latin typeface="Oswald" pitchFamily="2" charset="0"/>
              </a:rPr>
              <a:t> </a:t>
            </a:r>
            <a:endParaRPr lang="en-MN" sz="2000" dirty="0">
              <a:solidFill>
                <a:schemeClr val="bg1"/>
              </a:solidFill>
              <a:latin typeface="Oswald" pitchFamily="2" charset="0"/>
            </a:endParaRPr>
          </a:p>
        </p:txBody>
      </p:sp>
      <p:pic>
        <p:nvPicPr>
          <p:cNvPr id="22" name="Picture 4" descr="Arrow Icon Vector Art, Icons, and Graphics for Free Download">
            <a:extLst>
              <a:ext uri="{FF2B5EF4-FFF2-40B4-BE49-F238E27FC236}">
                <a16:creationId xmlns:a16="http://schemas.microsoft.com/office/drawing/2014/main" id="{20A4B295-C20D-1755-9375-0C11664BCBF6}"/>
              </a:ext>
            </a:extLst>
          </p:cNvPr>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53995" t="26682" b="30912"/>
          <a:stretch/>
        </p:blipFill>
        <p:spPr bwMode="auto">
          <a:xfrm rot="13235412" flipV="1">
            <a:off x="1103271" y="5403716"/>
            <a:ext cx="1025442" cy="321981"/>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F7DA0EB1-B8F8-ABD3-4496-391A2F253A6F}"/>
              </a:ext>
            </a:extLst>
          </p:cNvPr>
          <p:cNvCxnSpPr>
            <a:cxnSpLocks/>
          </p:cNvCxnSpPr>
          <p:nvPr/>
        </p:nvCxnSpPr>
        <p:spPr>
          <a:xfrm>
            <a:off x="2291803" y="1107016"/>
            <a:ext cx="9698174" cy="0"/>
          </a:xfrm>
          <a:prstGeom prst="line">
            <a:avLst/>
          </a:prstGeom>
          <a:ln w="19050">
            <a:solidFill>
              <a:srgbClr val="2E30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981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13870</TotalTime>
  <Words>2076</Words>
  <Application>Microsoft Office PowerPoint</Application>
  <PresentationFormat>Widescreen</PresentationFormat>
  <Paragraphs>160</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맑은 고딕</vt:lpstr>
      <vt:lpstr>Arial</vt:lpstr>
      <vt:lpstr>Calibri</vt:lpstr>
      <vt:lpstr>Calibri Light</vt:lpstr>
      <vt:lpstr>Oswald</vt:lpstr>
      <vt:lpstr>Segoe UI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АВЛИГАТАЙ ТЭМЦЭХ ҮНДЭСНИЙ ХӨТӨЛБӨРИЙГ ХЭРЭГЖҮҮЛЭХ ҮНДЭСНИЙ ХОРООНЫ 02 ДУГААР ТОГТООЛ</vt:lpstr>
      <vt:lpstr>АВЛИГАТАЙ ТЭМЦЭХ ҮНДЭСНИЙ ХӨТӨЛБӨРИЙГ ХЭРЭГЖҮҮЛЭХ ҮНДЭСНИЙ ХОРООНЫ 02 ДУГААР ТОГТООЛ</vt:lpstr>
      <vt:lpstr>PowerPoint Presentation</vt:lpstr>
      <vt:lpstr>  Хэрэгжилтийн байдал</vt:lpstr>
      <vt:lpstr>  Хэрэгжилтийн байдал</vt:lpstr>
      <vt:lpstr>  Хэрэгжилтийн байдал</vt:lpstr>
      <vt:lpstr>  Хэрэгжилтийн байдал</vt:lpstr>
      <vt:lpstr>  Хэрэгжилтийн байдал</vt:lpstr>
      <vt:lpstr>  Хэрэгжилтийн байдал</vt:lpstr>
      <vt:lpstr>  Хэрэгжилтийн байдал</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Lhagvasuren Batchuluun</dc:creator>
  <cp:lastModifiedBy>Shinebayar Tseden-Ish</cp:lastModifiedBy>
  <cp:revision>223</cp:revision>
  <cp:lastPrinted>2023-04-10T06:17:37Z</cp:lastPrinted>
  <dcterms:created xsi:type="dcterms:W3CDTF">2023-01-30T03:11:05Z</dcterms:created>
  <dcterms:modified xsi:type="dcterms:W3CDTF">2024-10-10T04:18:19Z</dcterms:modified>
</cp:coreProperties>
</file>