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1" r:id="rId2"/>
    <p:sldId id="256" r:id="rId3"/>
    <p:sldId id="272" r:id="rId4"/>
    <p:sldId id="283" r:id="rId5"/>
    <p:sldId id="303" r:id="rId6"/>
    <p:sldId id="305" r:id="rId7"/>
    <p:sldId id="302" r:id="rId8"/>
    <p:sldId id="295" r:id="rId9"/>
    <p:sldId id="304" r:id="rId10"/>
    <p:sldId id="306" r:id="rId11"/>
    <p:sldId id="293" r:id="rId12"/>
    <p:sldId id="294" r:id="rId13"/>
    <p:sldId id="301" r:id="rId14"/>
    <p:sldId id="281" r:id="rId15"/>
  </p:sldIdLst>
  <p:sldSz cx="12192000" cy="6858000"/>
  <p:notesSz cx="7102475" cy="9388475"/>
  <p:defaultTextStyle>
    <a:defPPr>
      <a:defRPr lang="m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500"/>
    <a:srgbClr val="E6B500"/>
    <a:srgbClr val="404040"/>
    <a:srgbClr val="FFECA7"/>
    <a:srgbClr val="FFE171"/>
    <a:srgbClr val="FFC600"/>
    <a:srgbClr val="FFD22F"/>
    <a:srgbClr val="FFC700"/>
    <a:srgbClr val="FFFDF7"/>
    <a:srgbClr val="FFF9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114" d="100"/>
          <a:sy n="114" d="100"/>
        </p:scale>
        <p:origin x="144" y="108"/>
      </p:cViewPr>
      <p:guideLst>
        <p:guide orient="horz" pos="1944"/>
        <p:guide pos="3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mn-MN" dirty="0"/>
              <a:t>Зураг </a:t>
            </a:r>
            <a:r>
              <a:rPr lang="mn-MN" dirty="0">
                <a:latin typeface="Arial" panose="020B0604020202020204" pitchFamily="34" charset="0"/>
                <a:cs typeface="Arial" panose="020B0604020202020204" pitchFamily="34" charset="0"/>
              </a:rPr>
              <a:t>төсөвгүй</a:t>
            </a:r>
            <a:r>
              <a:rPr lang="mn-MN" dirty="0"/>
              <a:t> барилга, байгууламжийн төсөвт өртөг /Тэрбум төгрөгөөр/</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mn-MN"/>
        </a:p>
      </c:txPr>
    </c:title>
    <c:autoTitleDeleted val="0"/>
    <c:plotArea>
      <c:layout/>
      <c:barChart>
        <c:barDir val="col"/>
        <c:grouping val="clustered"/>
        <c:varyColors val="0"/>
        <c:ser>
          <c:idx val="0"/>
          <c:order val="0"/>
          <c:tx>
            <c:strRef>
              <c:f>Sheet1!$B$1</c:f>
              <c:strCache>
                <c:ptCount val="1"/>
                <c:pt idx="0">
                  <c:v>Зураг төсөвгүй барилга, байгууламжийн төсөвт өртөг /тэр бум төгрөг/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МУ-ын ШС бөгөөд Эдийн засаг, хөгжлийн сайд</c:v>
                </c:pt>
                <c:pt idx="1">
                  <c:v>МУ-ын сайд, ЗГХЭГ-ын дарга</c:v>
                </c:pt>
                <c:pt idx="2">
                  <c:v>Байгаль орчин, аялал жуулчлалын сайд</c:v>
                </c:pt>
                <c:pt idx="3">
                  <c:v>Хөдөлмөр, нийгмийн хамгааллын сайд</c:v>
                </c:pt>
                <c:pt idx="4">
                  <c:v>Барилга, хот байгуулалтын сайд</c:v>
                </c:pt>
                <c:pt idx="5">
                  <c:v>Боловсрол, шинжлэх ухааны сайд</c:v>
                </c:pt>
                <c:pt idx="6">
                  <c:v>Соёлын сайд</c:v>
                </c:pt>
                <c:pt idx="7">
                  <c:v>Хүнс, хөдөө аж ахуй, хөнгөн үйлдвэрийн сайд</c:v>
                </c:pt>
                <c:pt idx="8">
                  <c:v>Эрчим хүчний сайд</c:v>
                </c:pt>
                <c:pt idx="9">
                  <c:v>Эрүүл мэндийн сайд</c:v>
                </c:pt>
                <c:pt idx="10">
                  <c:v>Цахим хөгжил, харилцаа холбооны сайд</c:v>
                </c:pt>
                <c:pt idx="11">
                  <c:v>МУ-ын сайд, ОНБТСҮХ-ны дарга</c:v>
                </c:pt>
              </c:strCache>
            </c:strRef>
          </c:cat>
          <c:val>
            <c:numRef>
              <c:f>Sheet1!$B$2:$B$13</c:f>
              <c:numCache>
                <c:formatCode>General</c:formatCode>
                <c:ptCount val="12"/>
                <c:pt idx="0">
                  <c:v>40</c:v>
                </c:pt>
                <c:pt idx="1">
                  <c:v>1.2</c:v>
                </c:pt>
                <c:pt idx="2">
                  <c:v>11.6</c:v>
                </c:pt>
                <c:pt idx="3">
                  <c:v>10</c:v>
                </c:pt>
                <c:pt idx="4">
                  <c:v>31.5</c:v>
                </c:pt>
                <c:pt idx="5">
                  <c:v>58.7</c:v>
                </c:pt>
                <c:pt idx="6">
                  <c:v>10.4</c:v>
                </c:pt>
                <c:pt idx="7">
                  <c:v>24.3</c:v>
                </c:pt>
                <c:pt idx="8">
                  <c:v>9.3000000000000007</c:v>
                </c:pt>
                <c:pt idx="9">
                  <c:v>71.5</c:v>
                </c:pt>
                <c:pt idx="10">
                  <c:v>0.6</c:v>
                </c:pt>
                <c:pt idx="11">
                  <c:v>11</c:v>
                </c:pt>
              </c:numCache>
            </c:numRef>
          </c:val>
          <c:extLst>
            <c:ext xmlns:c16="http://schemas.microsoft.com/office/drawing/2014/chart" uri="{C3380CC4-5D6E-409C-BE32-E72D297353CC}">
              <c16:uniqueId val="{00000000-EE0B-4EBA-966E-A556CDEF39AD}"/>
            </c:ext>
          </c:extLst>
        </c:ser>
        <c:dLbls>
          <c:showLegendKey val="0"/>
          <c:showVal val="0"/>
          <c:showCatName val="0"/>
          <c:showSerName val="0"/>
          <c:showPercent val="0"/>
          <c:showBubbleSize val="0"/>
        </c:dLbls>
        <c:gapWidth val="219"/>
        <c:overlap val="-27"/>
        <c:axId val="821766927"/>
        <c:axId val="915847663"/>
      </c:barChart>
      <c:catAx>
        <c:axId val="82176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mn-MN"/>
          </a:p>
        </c:txPr>
        <c:crossAx val="915847663"/>
        <c:crosses val="autoZero"/>
        <c:auto val="1"/>
        <c:lblAlgn val="ctr"/>
        <c:lblOffset val="100"/>
        <c:noMultiLvlLbl val="0"/>
      </c:catAx>
      <c:valAx>
        <c:axId val="915847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crossAx val="8217669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mn-MN"/>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Arial" panose="020B0604020202020204" pitchFamily="34" charset="0"/>
                <a:ea typeface="+mn-ea"/>
                <a:cs typeface="Arial" panose="020B0604020202020204" pitchFamily="34" charset="0"/>
              </a:defRPr>
            </a:pPr>
            <a:r>
              <a:rPr lang="mn-MN" dirty="0">
                <a:solidFill>
                  <a:schemeClr val="tx1"/>
                </a:solidFill>
                <a:latin typeface="Arial" panose="020B0604020202020204" pitchFamily="34" charset="0"/>
                <a:cs typeface="Arial" panose="020B0604020202020204" pitchFamily="34" charset="0"/>
              </a:rPr>
              <a:t>Улсын төсвийн хөрөнгө оруулалт 2024</a:t>
            </a:r>
            <a:endParaRPr lang="en-US" dirty="0">
              <a:solidFill>
                <a:schemeClr val="tx1"/>
              </a:solidFill>
              <a:latin typeface="Arial" panose="020B0604020202020204" pitchFamily="34" charset="0"/>
              <a:cs typeface="Arial" panose="020B0604020202020204" pitchFamily="34" charset="0"/>
            </a:endParaRPr>
          </a:p>
        </c:rich>
      </c:tx>
      <c:layout>
        <c:manualLayout>
          <c:xMode val="edge"/>
          <c:yMode val="edge"/>
          <c:x val="0.27281794478612093"/>
          <c:y val="2.306209644573922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Arial" panose="020B0604020202020204" pitchFamily="34" charset="0"/>
              <a:ea typeface="+mn-ea"/>
              <a:cs typeface="Arial" panose="020B0604020202020204" pitchFamily="34" charset="0"/>
            </a:defRPr>
          </a:pPr>
          <a:endParaRPr lang="mn-M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232181821054729E-2"/>
          <c:y val="2.9900629894055068E-2"/>
          <c:w val="0.92760671338021217"/>
          <c:h val="0.70415140369709583"/>
        </c:manualLayout>
      </c:layout>
      <c:bar3DChart>
        <c:barDir val="col"/>
        <c:grouping val="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баталсан төсөв 737.12 тэрбум төгрөг</c:v>
                </c:pt>
                <c:pt idx="1">
                  <c:v>2024 зарцуулсан төсөв 208.4 тэрбум төгрөг</c:v>
                </c:pt>
              </c:strCache>
            </c:strRef>
          </c:cat>
          <c:val>
            <c:numRef>
              <c:f>Sheet1!$B$2:$B$5</c:f>
              <c:numCache>
                <c:formatCode>General</c:formatCode>
                <c:ptCount val="4"/>
                <c:pt idx="0">
                  <c:v>737.12</c:v>
                </c:pt>
                <c:pt idx="1">
                  <c:v>208.4</c:v>
                </c:pt>
              </c:numCache>
            </c:numRef>
          </c:val>
          <c:extLst>
            <c:ext xmlns:c16="http://schemas.microsoft.com/office/drawing/2014/chart" uri="{C3380CC4-5D6E-409C-BE32-E72D297353CC}">
              <c16:uniqueId val="{00000000-675C-422C-A5C7-80DFF6F837E6}"/>
            </c:ext>
          </c:extLst>
        </c:ser>
        <c:ser>
          <c:idx val="1"/>
          <c:order val="1"/>
          <c:tx>
            <c:strRef>
              <c:f>Sheet1!$C$1</c:f>
              <c:strCache>
                <c:ptCount val="1"/>
                <c:pt idx="0">
                  <c:v>Column1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баталсан төсөв 737.12 тэрбум төгрөг</c:v>
                </c:pt>
                <c:pt idx="1">
                  <c:v>2024 зарцуулсан төсөв 208.4 тэрбум төгрөг</c:v>
                </c:pt>
              </c:strCache>
            </c:strRef>
          </c:cat>
          <c:val>
            <c:numRef>
              <c:f>Sheet1!$C$2:$C$5</c:f>
              <c:numCache>
                <c:formatCode>General</c:formatCode>
                <c:ptCount val="4"/>
              </c:numCache>
            </c:numRef>
          </c:val>
          <c:extLst>
            <c:ext xmlns:c16="http://schemas.microsoft.com/office/drawing/2014/chart" uri="{C3380CC4-5D6E-409C-BE32-E72D297353CC}">
              <c16:uniqueId val="{00000001-675C-422C-A5C7-80DFF6F837E6}"/>
            </c:ext>
          </c:extLst>
        </c:ser>
        <c:ser>
          <c:idx val="2"/>
          <c:order val="2"/>
          <c:tx>
            <c:strRef>
              <c:f>Sheet1!$D$1</c:f>
              <c:strCache>
                <c:ptCount val="1"/>
                <c:pt idx="0">
                  <c:v>Column2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баталсан төсөв 737.12 тэрбум төгрөг</c:v>
                </c:pt>
                <c:pt idx="1">
                  <c:v>2024 зарцуулсан төсөв 208.4 тэрбум төгрөг</c:v>
                </c:pt>
              </c:strCache>
            </c:strRef>
          </c:cat>
          <c:val>
            <c:numRef>
              <c:f>Sheet1!$D$2:$D$5</c:f>
              <c:numCache>
                <c:formatCode>General</c:formatCode>
                <c:ptCount val="4"/>
              </c:numCache>
            </c:numRef>
          </c:val>
          <c:extLst>
            <c:ext xmlns:c16="http://schemas.microsoft.com/office/drawing/2014/chart" uri="{C3380CC4-5D6E-409C-BE32-E72D297353CC}">
              <c16:uniqueId val="{00000002-675C-422C-A5C7-80DFF6F837E6}"/>
            </c:ext>
          </c:extLst>
        </c:ser>
        <c:dLbls>
          <c:showLegendKey val="0"/>
          <c:showVal val="0"/>
          <c:showCatName val="0"/>
          <c:showSerName val="0"/>
          <c:showPercent val="0"/>
          <c:showBubbleSize val="0"/>
        </c:dLbls>
        <c:gapWidth val="150"/>
        <c:shape val="box"/>
        <c:axId val="1625466416"/>
        <c:axId val="1625467664"/>
        <c:axId val="0"/>
      </c:bar3DChart>
      <c:catAx>
        <c:axId val="1625466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crossAx val="1625467664"/>
        <c:crosses val="autoZero"/>
        <c:auto val="1"/>
        <c:lblAlgn val="ctr"/>
        <c:lblOffset val="100"/>
        <c:noMultiLvlLbl val="0"/>
      </c:catAx>
      <c:valAx>
        <c:axId val="162546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crossAx val="1625466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mn-M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mn-MN" dirty="0"/>
              <a:t>Авто</a:t>
            </a:r>
            <a:r>
              <a:rPr lang="mn-MN" baseline="0" dirty="0"/>
              <a:t> замын төсөв арга хэмжээ</a:t>
            </a:r>
            <a:r>
              <a:rPr lang="mn-MN" dirty="0"/>
              <a:t>2024</a:t>
            </a:r>
            <a:endParaRPr lang="en-US" dirty="0"/>
          </a:p>
        </c:rich>
      </c:tx>
      <c:layout>
        <c:manualLayout>
          <c:xMode val="edge"/>
          <c:yMode val="edge"/>
          <c:x val="0.17990650010984635"/>
          <c:y val="1.347055622790484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mn-M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393286619787778E-2"/>
          <c:y val="6.8409477331811616E-2"/>
          <c:w val="0.92760671338021217"/>
          <c:h val="0.70415140369709583"/>
        </c:manualLayout>
      </c:layout>
      <c:bar3DChart>
        <c:barDir val="col"/>
        <c:grouping val="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онд баталсан төсөв 689.5 тэрбум төгрөг</c:v>
                </c:pt>
                <c:pt idx="1">
                  <c:v>2024 онд зарцуулсан төсөв 204.4 тэрбум төгрөг</c:v>
                </c:pt>
              </c:strCache>
            </c:strRef>
          </c:cat>
          <c:val>
            <c:numRef>
              <c:f>Sheet1!$B$2:$B$5</c:f>
              <c:numCache>
                <c:formatCode>General</c:formatCode>
                <c:ptCount val="4"/>
                <c:pt idx="0">
                  <c:v>689.5</c:v>
                </c:pt>
                <c:pt idx="1">
                  <c:v>204.4</c:v>
                </c:pt>
              </c:numCache>
            </c:numRef>
          </c:val>
          <c:extLst>
            <c:ext xmlns:c16="http://schemas.microsoft.com/office/drawing/2014/chart" uri="{C3380CC4-5D6E-409C-BE32-E72D297353CC}">
              <c16:uniqueId val="{00000000-1558-4791-A0E1-BFE6101AC372}"/>
            </c:ext>
          </c:extLst>
        </c:ser>
        <c:ser>
          <c:idx val="1"/>
          <c:order val="1"/>
          <c:tx>
            <c:strRef>
              <c:f>Sheet1!$C$1</c:f>
              <c:strCache>
                <c:ptCount val="1"/>
                <c:pt idx="0">
                  <c:v>Column1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онд баталсан төсөв 689.5 тэрбум төгрөг</c:v>
                </c:pt>
                <c:pt idx="1">
                  <c:v>2024 онд зарцуулсан төсөв 204.4 тэрбум төгрөг</c:v>
                </c:pt>
              </c:strCache>
            </c:strRef>
          </c:cat>
          <c:val>
            <c:numRef>
              <c:f>Sheet1!$C$2:$C$5</c:f>
              <c:numCache>
                <c:formatCode>General</c:formatCode>
                <c:ptCount val="4"/>
              </c:numCache>
            </c:numRef>
          </c:val>
          <c:extLst>
            <c:ext xmlns:c16="http://schemas.microsoft.com/office/drawing/2014/chart" uri="{C3380CC4-5D6E-409C-BE32-E72D297353CC}">
              <c16:uniqueId val="{00000001-1558-4791-A0E1-BFE6101AC372}"/>
            </c:ext>
          </c:extLst>
        </c:ser>
        <c:ser>
          <c:idx val="2"/>
          <c:order val="2"/>
          <c:tx>
            <c:strRef>
              <c:f>Sheet1!$D$1</c:f>
              <c:strCache>
                <c:ptCount val="1"/>
                <c:pt idx="0">
                  <c:v>Column2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Sheet1!$A$2:$A$5</c:f>
              <c:strCache>
                <c:ptCount val="2"/>
                <c:pt idx="0">
                  <c:v>2024 онд баталсан төсөв 689.5 тэрбум төгрөг</c:v>
                </c:pt>
                <c:pt idx="1">
                  <c:v>2024 онд зарцуулсан төсөв 204.4 тэрбум төгрөг</c:v>
                </c:pt>
              </c:strCache>
            </c:strRef>
          </c:cat>
          <c:val>
            <c:numRef>
              <c:f>Sheet1!$D$2:$D$5</c:f>
              <c:numCache>
                <c:formatCode>General</c:formatCode>
                <c:ptCount val="4"/>
              </c:numCache>
            </c:numRef>
          </c:val>
          <c:extLst>
            <c:ext xmlns:c16="http://schemas.microsoft.com/office/drawing/2014/chart" uri="{C3380CC4-5D6E-409C-BE32-E72D297353CC}">
              <c16:uniqueId val="{00000002-1558-4791-A0E1-BFE6101AC372}"/>
            </c:ext>
          </c:extLst>
        </c:ser>
        <c:dLbls>
          <c:showLegendKey val="0"/>
          <c:showVal val="0"/>
          <c:showCatName val="0"/>
          <c:showSerName val="0"/>
          <c:showPercent val="0"/>
          <c:showBubbleSize val="0"/>
        </c:dLbls>
        <c:gapWidth val="150"/>
        <c:shape val="box"/>
        <c:axId val="1625466416"/>
        <c:axId val="1625467664"/>
        <c:axId val="0"/>
      </c:bar3DChart>
      <c:catAx>
        <c:axId val="1625466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crossAx val="1625467664"/>
        <c:crosses val="autoZero"/>
        <c:auto val="1"/>
        <c:lblAlgn val="ctr"/>
        <c:lblOffset val="100"/>
        <c:noMultiLvlLbl val="0"/>
      </c:catAx>
      <c:valAx>
        <c:axId val="1625467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mn-MN"/>
          </a:p>
        </c:txPr>
        <c:crossAx val="1625466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mn-M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72692-D852-45A7-9EC6-B0F7543E91C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157ABAB-6614-4140-88E5-81948AE63A5D}">
      <dgm:prSet phldrT="[Text]" custT="1"/>
      <dgm:spPr/>
      <dgm:t>
        <a:bodyPr/>
        <a:lstStyle/>
        <a:p>
          <a:r>
            <a:rPr lang="mn-MN" sz="2400" dirty="0" smtClean="0">
              <a:solidFill>
                <a:schemeClr val="tx1"/>
              </a:solidFill>
              <a:latin typeface="Arial" panose="020B0604020202020204" pitchFamily="34" charset="0"/>
              <a:cs typeface="Arial" panose="020B0604020202020204" pitchFamily="34" charset="0"/>
            </a:rPr>
            <a:t>Нийслэлийн Замын хөгжлийн газарт</a:t>
          </a:r>
        </a:p>
        <a:p>
          <a:r>
            <a:rPr lang="mn-MN" sz="2400" dirty="0" smtClean="0">
              <a:solidFill>
                <a:schemeClr val="tx1"/>
              </a:solidFill>
              <a:latin typeface="Arial" panose="020B0604020202020204" pitchFamily="34" charset="0"/>
              <a:cs typeface="Arial" panose="020B0604020202020204" pitchFamily="34" charset="0"/>
            </a:rPr>
            <a:t>150 тэрбум төгрөг</a:t>
          </a:r>
          <a:endParaRPr lang="en-US" sz="2400" dirty="0">
            <a:solidFill>
              <a:schemeClr val="tx1"/>
            </a:solidFill>
            <a:latin typeface="Arial" panose="020B0604020202020204" pitchFamily="34" charset="0"/>
            <a:cs typeface="Arial" panose="020B0604020202020204" pitchFamily="34" charset="0"/>
          </a:endParaRPr>
        </a:p>
      </dgm:t>
    </dgm:pt>
    <dgm:pt modelId="{C207C7A8-97AD-4800-BA26-F125B9F32EC8}" type="parTrans" cxnId="{91FBBC58-0D7B-4A23-9574-FCD160E417B4}">
      <dgm:prSet/>
      <dgm:spPr/>
      <dgm:t>
        <a:bodyPr/>
        <a:lstStyle/>
        <a:p>
          <a:endParaRPr lang="en-US">
            <a:solidFill>
              <a:schemeClr val="tx1"/>
            </a:solidFill>
          </a:endParaRPr>
        </a:p>
      </dgm:t>
    </dgm:pt>
    <dgm:pt modelId="{B629CEBC-9F50-4BDD-B22A-4303CB58BDD2}" type="sibTrans" cxnId="{91FBBC58-0D7B-4A23-9574-FCD160E417B4}">
      <dgm:prSet/>
      <dgm:spPr/>
      <dgm:t>
        <a:bodyPr/>
        <a:lstStyle/>
        <a:p>
          <a:endParaRPr lang="en-US">
            <a:solidFill>
              <a:schemeClr val="tx1"/>
            </a:solidFill>
          </a:endParaRPr>
        </a:p>
      </dgm:t>
    </dgm:pt>
    <dgm:pt modelId="{69B9A059-29DF-41B7-B035-91A788AA506B}">
      <dgm:prSet phldrT="[Text]" custT="1"/>
      <dgm:spPr/>
      <dgm:t>
        <a:bodyPr/>
        <a:lstStyle/>
        <a:p>
          <a:r>
            <a:rPr lang="mn-MN" sz="2400" dirty="0" smtClean="0">
              <a:solidFill>
                <a:schemeClr val="tx1"/>
              </a:solidFill>
              <a:latin typeface="Arial" panose="020B0604020202020204" pitchFamily="34" charset="0"/>
              <a:cs typeface="Arial" panose="020B0604020202020204" pitchFamily="34" charset="0"/>
            </a:rPr>
            <a:t>Нийслэлийн </a:t>
          </a:r>
          <a:r>
            <a:rPr lang="mn-MN" sz="2400" dirty="0" err="1" smtClean="0">
              <a:solidFill>
                <a:schemeClr val="tx1"/>
              </a:solidFill>
              <a:latin typeface="Arial" panose="020B0604020202020204" pitchFamily="34" charset="0"/>
              <a:cs typeface="Arial" panose="020B0604020202020204" pitchFamily="34" charset="0"/>
            </a:rPr>
            <a:t>ХААГазар</a:t>
          </a:r>
          <a:r>
            <a:rPr lang="mn-MN" sz="2400" dirty="0" smtClean="0">
              <a:solidFill>
                <a:schemeClr val="tx1"/>
              </a:solidFill>
              <a:latin typeface="Arial" panose="020B0604020202020204" pitchFamily="34" charset="0"/>
              <a:cs typeface="Arial" panose="020B0604020202020204" pitchFamily="34" charset="0"/>
            </a:rPr>
            <a:t> </a:t>
          </a:r>
        </a:p>
        <a:p>
          <a:r>
            <a:rPr lang="mn-MN" sz="2400" dirty="0" smtClean="0">
              <a:solidFill>
                <a:schemeClr val="tx1"/>
              </a:solidFill>
              <a:latin typeface="Arial" panose="020B0604020202020204" pitchFamily="34" charset="0"/>
              <a:cs typeface="Arial" panose="020B0604020202020204" pitchFamily="34" charset="0"/>
            </a:rPr>
            <a:t>80.5 тэрбум төгрөг</a:t>
          </a:r>
          <a:endParaRPr lang="en-US" sz="2400" dirty="0">
            <a:solidFill>
              <a:schemeClr val="tx1"/>
            </a:solidFill>
            <a:latin typeface="Arial" panose="020B0604020202020204" pitchFamily="34" charset="0"/>
            <a:cs typeface="Arial" panose="020B0604020202020204" pitchFamily="34" charset="0"/>
          </a:endParaRPr>
        </a:p>
      </dgm:t>
    </dgm:pt>
    <dgm:pt modelId="{34677B83-431A-4616-AFE6-7F77762AE5E2}" type="parTrans" cxnId="{E8E9068B-4A57-4C60-A456-B0EBE66B404A}">
      <dgm:prSet/>
      <dgm:spPr/>
      <dgm:t>
        <a:bodyPr/>
        <a:lstStyle/>
        <a:p>
          <a:endParaRPr lang="en-US">
            <a:solidFill>
              <a:schemeClr val="tx1"/>
            </a:solidFill>
          </a:endParaRPr>
        </a:p>
      </dgm:t>
    </dgm:pt>
    <dgm:pt modelId="{05D97D0C-97F9-4F4C-9AE9-521C081A819D}" type="sibTrans" cxnId="{E8E9068B-4A57-4C60-A456-B0EBE66B404A}">
      <dgm:prSet/>
      <dgm:spPr/>
      <dgm:t>
        <a:bodyPr/>
        <a:lstStyle/>
        <a:p>
          <a:endParaRPr lang="en-US">
            <a:solidFill>
              <a:schemeClr val="tx1"/>
            </a:solidFill>
          </a:endParaRPr>
        </a:p>
      </dgm:t>
    </dgm:pt>
    <dgm:pt modelId="{DEB7432C-D370-49A2-9206-04E31244BC19}">
      <dgm:prSet phldrT="[Text]"/>
      <dgm:spPr/>
      <dgm:t>
        <a:bodyPr/>
        <a:lstStyle/>
        <a:p>
          <a:r>
            <a:rPr lang="mn-MN" dirty="0" smtClean="0">
              <a:solidFill>
                <a:schemeClr val="tx1"/>
              </a:solidFill>
              <a:latin typeface="Arial" panose="020B0604020202020204" pitchFamily="34" charset="0"/>
              <a:cs typeface="Arial" panose="020B0604020202020204" pitchFamily="34" charset="0"/>
            </a:rPr>
            <a:t>Улаанбаатар Зам засвар арчлалтын газарт 29.6 тэрбум төгрөг</a:t>
          </a:r>
          <a:endParaRPr lang="en-US" dirty="0">
            <a:solidFill>
              <a:schemeClr val="tx1"/>
            </a:solidFill>
            <a:latin typeface="Arial" panose="020B0604020202020204" pitchFamily="34" charset="0"/>
            <a:cs typeface="Arial" panose="020B0604020202020204" pitchFamily="34" charset="0"/>
          </a:endParaRPr>
        </a:p>
      </dgm:t>
    </dgm:pt>
    <dgm:pt modelId="{38BBEF65-C108-48B5-BB9E-3383532043FF}" type="parTrans" cxnId="{8A467EB7-1A94-4754-9A67-51FA17CDAC0C}">
      <dgm:prSet/>
      <dgm:spPr/>
      <dgm:t>
        <a:bodyPr/>
        <a:lstStyle/>
        <a:p>
          <a:endParaRPr lang="en-US">
            <a:solidFill>
              <a:schemeClr val="tx1"/>
            </a:solidFill>
          </a:endParaRPr>
        </a:p>
      </dgm:t>
    </dgm:pt>
    <dgm:pt modelId="{B2AE821E-49C7-4714-8588-6E54E1509DE2}" type="sibTrans" cxnId="{8A467EB7-1A94-4754-9A67-51FA17CDAC0C}">
      <dgm:prSet/>
      <dgm:spPr/>
      <dgm:t>
        <a:bodyPr/>
        <a:lstStyle/>
        <a:p>
          <a:endParaRPr lang="en-US">
            <a:solidFill>
              <a:schemeClr val="tx1"/>
            </a:solidFill>
          </a:endParaRPr>
        </a:p>
      </dgm:t>
    </dgm:pt>
    <dgm:pt modelId="{23F7CF59-B08F-464B-8073-F28758E7E448}">
      <dgm:prSet phldrT="[Text]"/>
      <dgm:spPr/>
      <dgm:t>
        <a:bodyPr/>
        <a:lstStyle/>
        <a:p>
          <a:r>
            <a:rPr lang="mn-MN" dirty="0" smtClean="0">
              <a:solidFill>
                <a:schemeClr val="tx1"/>
              </a:solidFill>
              <a:latin typeface="Arial" panose="020B0604020202020204" pitchFamily="34" charset="0"/>
              <a:cs typeface="Arial" panose="020B0604020202020204" pitchFamily="34" charset="0"/>
            </a:rPr>
            <a:t>НИЙТ </a:t>
          </a:r>
          <a:r>
            <a:rPr lang="en-US" dirty="0" smtClean="0">
              <a:solidFill>
                <a:schemeClr val="tx1"/>
              </a:solidFill>
              <a:latin typeface="Arial" panose="020B0604020202020204" pitchFamily="34" charset="0"/>
              <a:cs typeface="Arial" panose="020B0604020202020204" pitchFamily="34" charset="0"/>
            </a:rPr>
            <a:t>260.1</a:t>
          </a:r>
          <a:r>
            <a:rPr lang="mn-MN" dirty="0" smtClean="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dgm:t>
    </dgm:pt>
    <dgm:pt modelId="{F2FC84F1-FD3F-4514-ABB2-4BD92DF551D6}" type="parTrans" cxnId="{88D35545-78D6-41DE-9487-200736C165D9}">
      <dgm:prSet/>
      <dgm:spPr/>
      <dgm:t>
        <a:bodyPr/>
        <a:lstStyle/>
        <a:p>
          <a:endParaRPr lang="en-US">
            <a:solidFill>
              <a:schemeClr val="tx1"/>
            </a:solidFill>
          </a:endParaRPr>
        </a:p>
      </dgm:t>
    </dgm:pt>
    <dgm:pt modelId="{265E040B-3D59-42E3-9999-CAAD64F724C7}" type="sibTrans" cxnId="{88D35545-78D6-41DE-9487-200736C165D9}">
      <dgm:prSet/>
      <dgm:spPr/>
      <dgm:t>
        <a:bodyPr/>
        <a:lstStyle/>
        <a:p>
          <a:endParaRPr lang="en-US">
            <a:solidFill>
              <a:schemeClr val="tx1"/>
            </a:solidFill>
          </a:endParaRPr>
        </a:p>
      </dgm:t>
    </dgm:pt>
    <dgm:pt modelId="{4BF7DFC8-2411-4D67-B812-EF8E4AA96BF5}" type="pres">
      <dgm:prSet presAssocID="{BE272692-D852-45A7-9EC6-B0F7543E91C4}" presName="diagram" presStyleCnt="0">
        <dgm:presLayoutVars>
          <dgm:dir/>
          <dgm:resizeHandles val="exact"/>
        </dgm:presLayoutVars>
      </dgm:prSet>
      <dgm:spPr/>
      <dgm:t>
        <a:bodyPr/>
        <a:lstStyle/>
        <a:p>
          <a:endParaRPr lang="en-US"/>
        </a:p>
      </dgm:t>
    </dgm:pt>
    <dgm:pt modelId="{67DD8376-65BF-4955-86AD-F99D784B89C3}" type="pres">
      <dgm:prSet presAssocID="{8157ABAB-6614-4140-88E5-81948AE63A5D}" presName="node" presStyleLbl="node1" presStyleIdx="0" presStyleCnt="4">
        <dgm:presLayoutVars>
          <dgm:bulletEnabled val="1"/>
        </dgm:presLayoutVars>
      </dgm:prSet>
      <dgm:spPr/>
      <dgm:t>
        <a:bodyPr/>
        <a:lstStyle/>
        <a:p>
          <a:endParaRPr lang="en-US"/>
        </a:p>
      </dgm:t>
    </dgm:pt>
    <dgm:pt modelId="{6E8BE7C9-16A9-4314-8668-95F8C7DE1955}" type="pres">
      <dgm:prSet presAssocID="{B629CEBC-9F50-4BDD-B22A-4303CB58BDD2}" presName="sibTrans" presStyleCnt="0"/>
      <dgm:spPr/>
    </dgm:pt>
    <dgm:pt modelId="{34F0736C-E65F-432E-9D83-BA24DA3F2706}" type="pres">
      <dgm:prSet presAssocID="{69B9A059-29DF-41B7-B035-91A788AA506B}" presName="node" presStyleLbl="node1" presStyleIdx="1" presStyleCnt="4">
        <dgm:presLayoutVars>
          <dgm:bulletEnabled val="1"/>
        </dgm:presLayoutVars>
      </dgm:prSet>
      <dgm:spPr/>
      <dgm:t>
        <a:bodyPr/>
        <a:lstStyle/>
        <a:p>
          <a:endParaRPr lang="en-US"/>
        </a:p>
      </dgm:t>
    </dgm:pt>
    <dgm:pt modelId="{467E88CB-F407-46CE-AE34-6A05C88735D8}" type="pres">
      <dgm:prSet presAssocID="{05D97D0C-97F9-4F4C-9AE9-521C081A819D}" presName="sibTrans" presStyleCnt="0"/>
      <dgm:spPr/>
    </dgm:pt>
    <dgm:pt modelId="{BB4DB6C2-E03F-4A0F-A27C-3D1B92F44B64}" type="pres">
      <dgm:prSet presAssocID="{DEB7432C-D370-49A2-9206-04E31244BC19}" presName="node" presStyleLbl="node1" presStyleIdx="2" presStyleCnt="4">
        <dgm:presLayoutVars>
          <dgm:bulletEnabled val="1"/>
        </dgm:presLayoutVars>
      </dgm:prSet>
      <dgm:spPr/>
      <dgm:t>
        <a:bodyPr/>
        <a:lstStyle/>
        <a:p>
          <a:endParaRPr lang="en-US"/>
        </a:p>
      </dgm:t>
    </dgm:pt>
    <dgm:pt modelId="{A145BBFC-CF74-43A2-921C-CFE4F2C63659}" type="pres">
      <dgm:prSet presAssocID="{B2AE821E-49C7-4714-8588-6E54E1509DE2}" presName="sibTrans" presStyleCnt="0"/>
      <dgm:spPr/>
    </dgm:pt>
    <dgm:pt modelId="{876F1143-C064-4F9D-B406-782974F24CB6}" type="pres">
      <dgm:prSet presAssocID="{23F7CF59-B08F-464B-8073-F28758E7E448}" presName="node" presStyleLbl="node1" presStyleIdx="3" presStyleCnt="4">
        <dgm:presLayoutVars>
          <dgm:bulletEnabled val="1"/>
        </dgm:presLayoutVars>
      </dgm:prSet>
      <dgm:spPr/>
      <dgm:t>
        <a:bodyPr/>
        <a:lstStyle/>
        <a:p>
          <a:endParaRPr lang="en-US"/>
        </a:p>
      </dgm:t>
    </dgm:pt>
  </dgm:ptLst>
  <dgm:cxnLst>
    <dgm:cxn modelId="{91FBBC58-0D7B-4A23-9574-FCD160E417B4}" srcId="{BE272692-D852-45A7-9EC6-B0F7543E91C4}" destId="{8157ABAB-6614-4140-88E5-81948AE63A5D}" srcOrd="0" destOrd="0" parTransId="{C207C7A8-97AD-4800-BA26-F125B9F32EC8}" sibTransId="{B629CEBC-9F50-4BDD-B22A-4303CB58BDD2}"/>
    <dgm:cxn modelId="{A184C19E-C11A-465E-A9F8-6426D65CC391}" type="presOf" srcId="{23F7CF59-B08F-464B-8073-F28758E7E448}" destId="{876F1143-C064-4F9D-B406-782974F24CB6}" srcOrd="0" destOrd="0" presId="urn:microsoft.com/office/officeart/2005/8/layout/default"/>
    <dgm:cxn modelId="{97B3BAA6-D7CF-4D2B-9992-8BD0822FBBAA}" type="presOf" srcId="{69B9A059-29DF-41B7-B035-91A788AA506B}" destId="{34F0736C-E65F-432E-9D83-BA24DA3F2706}" srcOrd="0" destOrd="0" presId="urn:microsoft.com/office/officeart/2005/8/layout/default"/>
    <dgm:cxn modelId="{8A467EB7-1A94-4754-9A67-51FA17CDAC0C}" srcId="{BE272692-D852-45A7-9EC6-B0F7543E91C4}" destId="{DEB7432C-D370-49A2-9206-04E31244BC19}" srcOrd="2" destOrd="0" parTransId="{38BBEF65-C108-48B5-BB9E-3383532043FF}" sibTransId="{B2AE821E-49C7-4714-8588-6E54E1509DE2}"/>
    <dgm:cxn modelId="{88D35545-78D6-41DE-9487-200736C165D9}" srcId="{BE272692-D852-45A7-9EC6-B0F7543E91C4}" destId="{23F7CF59-B08F-464B-8073-F28758E7E448}" srcOrd="3" destOrd="0" parTransId="{F2FC84F1-FD3F-4514-ABB2-4BD92DF551D6}" sibTransId="{265E040B-3D59-42E3-9999-CAAD64F724C7}"/>
    <dgm:cxn modelId="{E8E9068B-4A57-4C60-A456-B0EBE66B404A}" srcId="{BE272692-D852-45A7-9EC6-B0F7543E91C4}" destId="{69B9A059-29DF-41B7-B035-91A788AA506B}" srcOrd="1" destOrd="0" parTransId="{34677B83-431A-4616-AFE6-7F77762AE5E2}" sibTransId="{05D97D0C-97F9-4F4C-9AE9-521C081A819D}"/>
    <dgm:cxn modelId="{4DA47ECA-A657-4696-895D-F447B4D097F7}" type="presOf" srcId="{BE272692-D852-45A7-9EC6-B0F7543E91C4}" destId="{4BF7DFC8-2411-4D67-B812-EF8E4AA96BF5}" srcOrd="0" destOrd="0" presId="urn:microsoft.com/office/officeart/2005/8/layout/default"/>
    <dgm:cxn modelId="{6C542FE7-6385-4F08-9F3E-36883CF546F1}" type="presOf" srcId="{8157ABAB-6614-4140-88E5-81948AE63A5D}" destId="{67DD8376-65BF-4955-86AD-F99D784B89C3}" srcOrd="0" destOrd="0" presId="urn:microsoft.com/office/officeart/2005/8/layout/default"/>
    <dgm:cxn modelId="{CACC3C5A-6E46-4EC6-81BD-D921AE414C22}" type="presOf" srcId="{DEB7432C-D370-49A2-9206-04E31244BC19}" destId="{BB4DB6C2-E03F-4A0F-A27C-3D1B92F44B64}" srcOrd="0" destOrd="0" presId="urn:microsoft.com/office/officeart/2005/8/layout/default"/>
    <dgm:cxn modelId="{E9E4F21E-DA4E-48B6-9631-945F6D95F409}" type="presParOf" srcId="{4BF7DFC8-2411-4D67-B812-EF8E4AA96BF5}" destId="{67DD8376-65BF-4955-86AD-F99D784B89C3}" srcOrd="0" destOrd="0" presId="urn:microsoft.com/office/officeart/2005/8/layout/default"/>
    <dgm:cxn modelId="{56708E66-DF84-43DD-A053-C8BD2F31B68F}" type="presParOf" srcId="{4BF7DFC8-2411-4D67-B812-EF8E4AA96BF5}" destId="{6E8BE7C9-16A9-4314-8668-95F8C7DE1955}" srcOrd="1" destOrd="0" presId="urn:microsoft.com/office/officeart/2005/8/layout/default"/>
    <dgm:cxn modelId="{E6AF9514-7531-4F13-A2CA-171450C32E1B}" type="presParOf" srcId="{4BF7DFC8-2411-4D67-B812-EF8E4AA96BF5}" destId="{34F0736C-E65F-432E-9D83-BA24DA3F2706}" srcOrd="2" destOrd="0" presId="urn:microsoft.com/office/officeart/2005/8/layout/default"/>
    <dgm:cxn modelId="{FCE3EC27-2D65-4130-B065-EE701E149995}" type="presParOf" srcId="{4BF7DFC8-2411-4D67-B812-EF8E4AA96BF5}" destId="{467E88CB-F407-46CE-AE34-6A05C88735D8}" srcOrd="3" destOrd="0" presId="urn:microsoft.com/office/officeart/2005/8/layout/default"/>
    <dgm:cxn modelId="{016B8A47-304E-44B1-8A01-63A046261D2D}" type="presParOf" srcId="{4BF7DFC8-2411-4D67-B812-EF8E4AA96BF5}" destId="{BB4DB6C2-E03F-4A0F-A27C-3D1B92F44B64}" srcOrd="4" destOrd="0" presId="urn:microsoft.com/office/officeart/2005/8/layout/default"/>
    <dgm:cxn modelId="{3AA4FBF1-2BC6-4D66-BEF8-425887FCE8A2}" type="presParOf" srcId="{4BF7DFC8-2411-4D67-B812-EF8E4AA96BF5}" destId="{A145BBFC-CF74-43A2-921C-CFE4F2C63659}" srcOrd="5" destOrd="0" presId="urn:microsoft.com/office/officeart/2005/8/layout/default"/>
    <dgm:cxn modelId="{48728309-A9AC-4BC5-982D-0A6F46B0F7D0}" type="presParOf" srcId="{4BF7DFC8-2411-4D67-B812-EF8E4AA96BF5}" destId="{876F1143-C064-4F9D-B406-782974F24CB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D8376-65BF-4955-86AD-F99D784B89C3}">
      <dsp:nvSpPr>
        <dsp:cNvPr id="0" name=""/>
        <dsp:cNvSpPr/>
      </dsp:nvSpPr>
      <dsp:spPr>
        <a:xfrm>
          <a:off x="120933" y="2683"/>
          <a:ext cx="2769903" cy="1661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mn-MN" sz="2400" kern="1200" dirty="0" smtClean="0">
              <a:solidFill>
                <a:schemeClr val="tx1"/>
              </a:solidFill>
              <a:latin typeface="Arial" panose="020B0604020202020204" pitchFamily="34" charset="0"/>
              <a:cs typeface="Arial" panose="020B0604020202020204" pitchFamily="34" charset="0"/>
            </a:rPr>
            <a:t>Нийслэлийн Замын хөгжлийн газарт</a:t>
          </a:r>
        </a:p>
        <a:p>
          <a:pPr lvl="0" algn="ctr" defTabSz="1066800">
            <a:lnSpc>
              <a:spcPct val="90000"/>
            </a:lnSpc>
            <a:spcBef>
              <a:spcPct val="0"/>
            </a:spcBef>
            <a:spcAft>
              <a:spcPct val="35000"/>
            </a:spcAft>
          </a:pPr>
          <a:r>
            <a:rPr lang="mn-MN" sz="2400" kern="1200" dirty="0" smtClean="0">
              <a:solidFill>
                <a:schemeClr val="tx1"/>
              </a:solidFill>
              <a:latin typeface="Arial" panose="020B0604020202020204" pitchFamily="34" charset="0"/>
              <a:cs typeface="Arial" panose="020B0604020202020204" pitchFamily="34" charset="0"/>
            </a:rPr>
            <a:t>150 тэрбум төгрөг</a:t>
          </a:r>
          <a:endParaRPr lang="en-US" sz="2400" kern="1200" dirty="0">
            <a:solidFill>
              <a:schemeClr val="tx1"/>
            </a:solidFill>
            <a:latin typeface="Arial" panose="020B0604020202020204" pitchFamily="34" charset="0"/>
            <a:cs typeface="Arial" panose="020B0604020202020204" pitchFamily="34" charset="0"/>
          </a:endParaRPr>
        </a:p>
      </dsp:txBody>
      <dsp:txXfrm>
        <a:off x="120933" y="2683"/>
        <a:ext cx="2769903" cy="1661941"/>
      </dsp:txXfrm>
    </dsp:sp>
    <dsp:sp modelId="{34F0736C-E65F-432E-9D83-BA24DA3F2706}">
      <dsp:nvSpPr>
        <dsp:cNvPr id="0" name=""/>
        <dsp:cNvSpPr/>
      </dsp:nvSpPr>
      <dsp:spPr>
        <a:xfrm>
          <a:off x="3167826" y="2683"/>
          <a:ext cx="2769903" cy="1661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mn-MN" sz="2400" kern="1200" dirty="0" smtClean="0">
              <a:solidFill>
                <a:schemeClr val="tx1"/>
              </a:solidFill>
              <a:latin typeface="Arial" panose="020B0604020202020204" pitchFamily="34" charset="0"/>
              <a:cs typeface="Arial" panose="020B0604020202020204" pitchFamily="34" charset="0"/>
            </a:rPr>
            <a:t>Нийслэлийн </a:t>
          </a:r>
          <a:r>
            <a:rPr lang="mn-MN" sz="2400" kern="1200" dirty="0" err="1" smtClean="0">
              <a:solidFill>
                <a:schemeClr val="tx1"/>
              </a:solidFill>
              <a:latin typeface="Arial" panose="020B0604020202020204" pitchFamily="34" charset="0"/>
              <a:cs typeface="Arial" panose="020B0604020202020204" pitchFamily="34" charset="0"/>
            </a:rPr>
            <a:t>ХААГазар</a:t>
          </a:r>
          <a:r>
            <a:rPr lang="mn-MN" sz="2400" kern="1200" dirty="0" smtClean="0">
              <a:solidFill>
                <a:schemeClr val="tx1"/>
              </a:solidFill>
              <a:latin typeface="Arial" panose="020B0604020202020204" pitchFamily="34" charset="0"/>
              <a:cs typeface="Arial" panose="020B0604020202020204" pitchFamily="34" charset="0"/>
            </a:rPr>
            <a:t> </a:t>
          </a:r>
        </a:p>
        <a:p>
          <a:pPr lvl="0" algn="ctr" defTabSz="1066800">
            <a:lnSpc>
              <a:spcPct val="90000"/>
            </a:lnSpc>
            <a:spcBef>
              <a:spcPct val="0"/>
            </a:spcBef>
            <a:spcAft>
              <a:spcPct val="35000"/>
            </a:spcAft>
          </a:pPr>
          <a:r>
            <a:rPr lang="mn-MN" sz="2400" kern="1200" dirty="0" smtClean="0">
              <a:solidFill>
                <a:schemeClr val="tx1"/>
              </a:solidFill>
              <a:latin typeface="Arial" panose="020B0604020202020204" pitchFamily="34" charset="0"/>
              <a:cs typeface="Arial" panose="020B0604020202020204" pitchFamily="34" charset="0"/>
            </a:rPr>
            <a:t>80.5 тэрбум төгрөг</a:t>
          </a:r>
          <a:endParaRPr lang="en-US" sz="2400" kern="1200" dirty="0">
            <a:solidFill>
              <a:schemeClr val="tx1"/>
            </a:solidFill>
            <a:latin typeface="Arial" panose="020B0604020202020204" pitchFamily="34" charset="0"/>
            <a:cs typeface="Arial" panose="020B0604020202020204" pitchFamily="34" charset="0"/>
          </a:endParaRPr>
        </a:p>
      </dsp:txBody>
      <dsp:txXfrm>
        <a:off x="3167826" y="2683"/>
        <a:ext cx="2769903" cy="1661941"/>
      </dsp:txXfrm>
    </dsp:sp>
    <dsp:sp modelId="{BB4DB6C2-E03F-4A0F-A27C-3D1B92F44B64}">
      <dsp:nvSpPr>
        <dsp:cNvPr id="0" name=""/>
        <dsp:cNvSpPr/>
      </dsp:nvSpPr>
      <dsp:spPr>
        <a:xfrm>
          <a:off x="6214720" y="2683"/>
          <a:ext cx="2769903" cy="1661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mn-MN" sz="2300" kern="1200" dirty="0" smtClean="0">
              <a:solidFill>
                <a:schemeClr val="tx1"/>
              </a:solidFill>
              <a:latin typeface="Arial" panose="020B0604020202020204" pitchFamily="34" charset="0"/>
              <a:cs typeface="Arial" panose="020B0604020202020204" pitchFamily="34" charset="0"/>
            </a:rPr>
            <a:t>Улаанбаатар Зам засвар арчлалтын газарт 29.6 тэрбум төгрөг</a:t>
          </a:r>
          <a:endParaRPr lang="en-US" sz="2300" kern="1200" dirty="0">
            <a:solidFill>
              <a:schemeClr val="tx1"/>
            </a:solidFill>
            <a:latin typeface="Arial" panose="020B0604020202020204" pitchFamily="34" charset="0"/>
            <a:cs typeface="Arial" panose="020B0604020202020204" pitchFamily="34" charset="0"/>
          </a:endParaRPr>
        </a:p>
      </dsp:txBody>
      <dsp:txXfrm>
        <a:off x="6214720" y="2683"/>
        <a:ext cx="2769903" cy="1661941"/>
      </dsp:txXfrm>
    </dsp:sp>
    <dsp:sp modelId="{876F1143-C064-4F9D-B406-782974F24CB6}">
      <dsp:nvSpPr>
        <dsp:cNvPr id="0" name=""/>
        <dsp:cNvSpPr/>
      </dsp:nvSpPr>
      <dsp:spPr>
        <a:xfrm>
          <a:off x="3167826" y="1941616"/>
          <a:ext cx="2769903" cy="16619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mn-MN" sz="2300" kern="1200" dirty="0" smtClean="0">
              <a:solidFill>
                <a:schemeClr val="tx1"/>
              </a:solidFill>
              <a:latin typeface="Arial" panose="020B0604020202020204" pitchFamily="34" charset="0"/>
              <a:cs typeface="Arial" panose="020B0604020202020204" pitchFamily="34" charset="0"/>
            </a:rPr>
            <a:t>НИЙТ </a:t>
          </a:r>
          <a:r>
            <a:rPr lang="en-US" sz="2300" kern="1200" dirty="0" smtClean="0">
              <a:solidFill>
                <a:schemeClr val="tx1"/>
              </a:solidFill>
              <a:latin typeface="Arial" panose="020B0604020202020204" pitchFamily="34" charset="0"/>
              <a:cs typeface="Arial" panose="020B0604020202020204" pitchFamily="34" charset="0"/>
            </a:rPr>
            <a:t>260.1</a:t>
          </a:r>
          <a:r>
            <a:rPr lang="mn-MN" sz="2300" kern="1200" dirty="0" smtClean="0">
              <a:solidFill>
                <a:schemeClr val="tx1"/>
              </a:solidFill>
              <a:latin typeface="Arial" panose="020B0604020202020204" pitchFamily="34" charset="0"/>
              <a:cs typeface="Arial" panose="020B0604020202020204" pitchFamily="34" charset="0"/>
            </a:rPr>
            <a:t> </a:t>
          </a:r>
          <a:endParaRPr lang="en-US" sz="2300" kern="1200" dirty="0">
            <a:solidFill>
              <a:schemeClr val="tx1"/>
            </a:solidFill>
            <a:latin typeface="Arial" panose="020B0604020202020204" pitchFamily="34" charset="0"/>
            <a:cs typeface="Arial" panose="020B0604020202020204" pitchFamily="34" charset="0"/>
          </a:endParaRPr>
        </a:p>
      </dsp:txBody>
      <dsp:txXfrm>
        <a:off x="3167826" y="1941616"/>
        <a:ext cx="2769903" cy="16619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0.08564</cdr:x>
      <cdr:y>0.84109</cdr:y>
    </cdr:from>
    <cdr:to>
      <cdr:x>0.1716</cdr:x>
      <cdr:y>1</cdr:y>
    </cdr:to>
    <cdr:cxnSp macro="">
      <cdr:nvCxnSpPr>
        <cdr:cNvPr id="3" name="Straight Arrow Connector 2">
          <a:extLst xmlns:a="http://schemas.openxmlformats.org/drawingml/2006/main">
            <a:ext uri="{FF2B5EF4-FFF2-40B4-BE49-F238E27FC236}">
              <a16:creationId xmlns:a16="http://schemas.microsoft.com/office/drawing/2014/main" id="{7810CAC1-EC0B-E9A4-EB43-D5276DA319CC}"/>
            </a:ext>
          </a:extLst>
        </cdr:cNvPr>
        <cdr:cNvCxnSpPr/>
      </cdr:nvCxnSpPr>
      <cdr:spPr>
        <a:xfrm xmlns:a="http://schemas.openxmlformats.org/drawingml/2006/main" flipH="1" flipV="1">
          <a:off x="822664" y="4510725"/>
          <a:ext cx="825624" cy="85225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0.39777</cdr:x>
      <cdr:y>0.82818</cdr:y>
    </cdr:from>
    <cdr:to>
      <cdr:x>0.46242</cdr:x>
      <cdr:y>0.93544</cdr:y>
    </cdr:to>
    <cdr:cxnSp macro="">
      <cdr:nvCxnSpPr>
        <cdr:cNvPr id="6" name="Straight Arrow Connector 5">
          <a:extLst xmlns:a="http://schemas.openxmlformats.org/drawingml/2006/main">
            <a:ext uri="{FF2B5EF4-FFF2-40B4-BE49-F238E27FC236}">
              <a16:creationId xmlns:a16="http://schemas.microsoft.com/office/drawing/2014/main" id="{4FCEC9BF-E1F4-2258-CEC2-49E58D068992}"/>
            </a:ext>
          </a:extLst>
        </cdr:cNvPr>
        <cdr:cNvCxnSpPr/>
      </cdr:nvCxnSpPr>
      <cdr:spPr>
        <a:xfrm xmlns:a="http://schemas.openxmlformats.org/drawingml/2006/main" flipH="1" flipV="1">
          <a:off x="3820850" y="4441494"/>
          <a:ext cx="620945" cy="57525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0.64484</cdr:x>
      <cdr:y>0.8146</cdr:y>
    </cdr:from>
    <cdr:to>
      <cdr:x>0.71663</cdr:x>
      <cdr:y>0.93544</cdr:y>
    </cdr:to>
    <cdr:cxnSp macro="">
      <cdr:nvCxnSpPr>
        <cdr:cNvPr id="8" name="Straight Arrow Connector 7">
          <a:extLst xmlns:a="http://schemas.openxmlformats.org/drawingml/2006/main">
            <a:ext uri="{FF2B5EF4-FFF2-40B4-BE49-F238E27FC236}">
              <a16:creationId xmlns:a16="http://schemas.microsoft.com/office/drawing/2014/main" id="{410C8F68-7348-7B30-F68A-F69D7428940A}"/>
            </a:ext>
          </a:extLst>
        </cdr:cNvPr>
        <cdr:cNvCxnSpPr>
          <a:cxnSpLocks xmlns:a="http://schemas.openxmlformats.org/drawingml/2006/main"/>
        </cdr:cNvCxnSpPr>
      </cdr:nvCxnSpPr>
      <cdr:spPr>
        <a:xfrm xmlns:a="http://schemas.openxmlformats.org/drawingml/2006/main" flipH="1" flipV="1">
          <a:off x="6194147" y="4368683"/>
          <a:ext cx="689498" cy="64806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mn-MN"/>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D757168F-1F6B-4AE2-A910-95F86BE0D4EB}" type="datetimeFigureOut">
              <a:rPr lang="mn-MN" smtClean="0"/>
              <a:t>2024.10.10</a:t>
            </a:fld>
            <a:endParaRPr lang="mn-MN"/>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mn-MN"/>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EEBB3C4A-053A-480C-9E10-D86AAE8209C5}" type="slidenum">
              <a:rPr lang="mn-MN" smtClean="0"/>
              <a:t>‹#›</a:t>
            </a:fld>
            <a:endParaRPr lang="mn-MN"/>
          </a:p>
        </p:txBody>
      </p:sp>
    </p:spTree>
    <p:extLst>
      <p:ext uri="{BB962C8B-B14F-4D97-AF65-F5344CB8AC3E}">
        <p14:creationId xmlns:p14="http://schemas.microsoft.com/office/powerpoint/2010/main" val="2806669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mn-MN"/>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DF22A3C-8A25-4D09-BBE7-1F968ADF6EAC}" type="datetimeFigureOut">
              <a:rPr lang="mn-MN" smtClean="0"/>
              <a:t>2024.10.10</a:t>
            </a:fld>
            <a:endParaRPr lang="mn-MN"/>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mn-MN"/>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mn-MN"/>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9C834F7-18E9-48D5-A85C-F41F8937A8F2}" type="slidenum">
              <a:rPr lang="mn-MN" smtClean="0"/>
              <a:t>‹#›</a:t>
            </a:fld>
            <a:endParaRPr lang="mn-MN"/>
          </a:p>
        </p:txBody>
      </p:sp>
    </p:spTree>
    <p:extLst>
      <p:ext uri="{BB962C8B-B14F-4D97-AF65-F5344CB8AC3E}">
        <p14:creationId xmlns:p14="http://schemas.microsoft.com/office/powerpoint/2010/main" val="1029630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CBAC-7DE6-D80B-ACDD-9BB0BD3A8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mn-MN"/>
          </a:p>
        </p:txBody>
      </p:sp>
      <p:sp>
        <p:nvSpPr>
          <p:cNvPr id="3" name="Subtitle 2">
            <a:extLst>
              <a:ext uri="{FF2B5EF4-FFF2-40B4-BE49-F238E27FC236}">
                <a16:creationId xmlns:a16="http://schemas.microsoft.com/office/drawing/2014/main" id="{AC12899A-B80C-973C-6E90-EB01FCB31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mn-MN"/>
          </a:p>
        </p:txBody>
      </p:sp>
      <p:sp>
        <p:nvSpPr>
          <p:cNvPr id="4" name="Date Placeholder 3">
            <a:extLst>
              <a:ext uri="{FF2B5EF4-FFF2-40B4-BE49-F238E27FC236}">
                <a16:creationId xmlns:a16="http://schemas.microsoft.com/office/drawing/2014/main" id="{AEE43765-9375-51ED-AF35-059170B6C3CB}"/>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1AB88511-797E-C522-D40C-484DC50F070A}"/>
              </a:ext>
            </a:extLst>
          </p:cNvPr>
          <p:cNvSpPr>
            <a:spLocks noGrp="1"/>
          </p:cNvSpPr>
          <p:nvPr>
            <p:ph type="ftr" sz="quarter" idx="11"/>
          </p:nvPr>
        </p:nvSpPr>
        <p:spPr/>
        <p:txBody>
          <a:bodyPr/>
          <a:lstStyle/>
          <a:p>
            <a:endParaRPr lang="mn-MN"/>
          </a:p>
        </p:txBody>
      </p:sp>
      <p:sp>
        <p:nvSpPr>
          <p:cNvPr id="6" name="Slide Number Placeholder 5">
            <a:extLst>
              <a:ext uri="{FF2B5EF4-FFF2-40B4-BE49-F238E27FC236}">
                <a16:creationId xmlns:a16="http://schemas.microsoft.com/office/drawing/2014/main" id="{C5538D2A-BFE4-A471-75A4-A196360DF08F}"/>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252696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4CE2-7FE0-94E4-891A-64E25EB97B2D}"/>
              </a:ext>
            </a:extLst>
          </p:cNvPr>
          <p:cNvSpPr>
            <a:spLocks noGrp="1"/>
          </p:cNvSpPr>
          <p:nvPr>
            <p:ph type="title"/>
          </p:nvPr>
        </p:nvSpPr>
        <p:spPr/>
        <p:txBody>
          <a:bodyPr/>
          <a:lstStyle/>
          <a:p>
            <a:r>
              <a:rPr lang="en-US"/>
              <a:t>Click to edit Master title style</a:t>
            </a:r>
            <a:endParaRPr lang="mn-MN"/>
          </a:p>
        </p:txBody>
      </p:sp>
      <p:sp>
        <p:nvSpPr>
          <p:cNvPr id="3" name="Vertical Text Placeholder 2">
            <a:extLst>
              <a:ext uri="{FF2B5EF4-FFF2-40B4-BE49-F238E27FC236}">
                <a16:creationId xmlns:a16="http://schemas.microsoft.com/office/drawing/2014/main" id="{AC604491-4FE3-4BE1-0216-A90D34438A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a:extLst>
              <a:ext uri="{FF2B5EF4-FFF2-40B4-BE49-F238E27FC236}">
                <a16:creationId xmlns:a16="http://schemas.microsoft.com/office/drawing/2014/main" id="{D6FD1819-96DF-56BD-97BA-DBE5DD9A2C4F}"/>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4E007767-2AD8-EF29-3438-DAB1B8928405}"/>
              </a:ext>
            </a:extLst>
          </p:cNvPr>
          <p:cNvSpPr>
            <a:spLocks noGrp="1"/>
          </p:cNvSpPr>
          <p:nvPr>
            <p:ph type="ftr" sz="quarter" idx="11"/>
          </p:nvPr>
        </p:nvSpPr>
        <p:spPr/>
        <p:txBody>
          <a:bodyPr/>
          <a:lstStyle/>
          <a:p>
            <a:endParaRPr lang="mn-MN"/>
          </a:p>
        </p:txBody>
      </p:sp>
      <p:sp>
        <p:nvSpPr>
          <p:cNvPr id="6" name="Slide Number Placeholder 5">
            <a:extLst>
              <a:ext uri="{FF2B5EF4-FFF2-40B4-BE49-F238E27FC236}">
                <a16:creationId xmlns:a16="http://schemas.microsoft.com/office/drawing/2014/main" id="{76E33730-D7E9-F138-DCA7-B52609FBAB3B}"/>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159519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D406B-78F5-F80E-DC3A-D233EE1C9D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mn-MN"/>
          </a:p>
        </p:txBody>
      </p:sp>
      <p:sp>
        <p:nvSpPr>
          <p:cNvPr id="3" name="Vertical Text Placeholder 2">
            <a:extLst>
              <a:ext uri="{FF2B5EF4-FFF2-40B4-BE49-F238E27FC236}">
                <a16:creationId xmlns:a16="http://schemas.microsoft.com/office/drawing/2014/main" id="{2794C21D-7CA5-23CC-2435-FD22C02E86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a:extLst>
              <a:ext uri="{FF2B5EF4-FFF2-40B4-BE49-F238E27FC236}">
                <a16:creationId xmlns:a16="http://schemas.microsoft.com/office/drawing/2014/main" id="{119E4370-78F3-58C6-6B1E-7D8F4277FD0C}"/>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1183C62B-777F-190F-796F-817DA6CD0E3C}"/>
              </a:ext>
            </a:extLst>
          </p:cNvPr>
          <p:cNvSpPr>
            <a:spLocks noGrp="1"/>
          </p:cNvSpPr>
          <p:nvPr>
            <p:ph type="ftr" sz="quarter" idx="11"/>
          </p:nvPr>
        </p:nvSpPr>
        <p:spPr/>
        <p:txBody>
          <a:bodyPr/>
          <a:lstStyle/>
          <a:p>
            <a:endParaRPr lang="mn-MN"/>
          </a:p>
        </p:txBody>
      </p:sp>
      <p:sp>
        <p:nvSpPr>
          <p:cNvPr id="6" name="Slide Number Placeholder 5">
            <a:extLst>
              <a:ext uri="{FF2B5EF4-FFF2-40B4-BE49-F238E27FC236}">
                <a16:creationId xmlns:a16="http://schemas.microsoft.com/office/drawing/2014/main" id="{B2EB8AF0-9878-26A3-1A16-2BAD8AE3C1FA}"/>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343890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D920A-32AF-AA37-FCE7-C006ABDA3B58}"/>
              </a:ext>
            </a:extLst>
          </p:cNvPr>
          <p:cNvSpPr>
            <a:spLocks noGrp="1"/>
          </p:cNvSpPr>
          <p:nvPr>
            <p:ph type="title"/>
          </p:nvPr>
        </p:nvSpPr>
        <p:spPr/>
        <p:txBody>
          <a:bodyPr/>
          <a:lstStyle/>
          <a:p>
            <a:r>
              <a:rPr lang="en-US"/>
              <a:t>Click to edit Master title style</a:t>
            </a:r>
            <a:endParaRPr lang="mn-MN"/>
          </a:p>
        </p:txBody>
      </p:sp>
      <p:sp>
        <p:nvSpPr>
          <p:cNvPr id="3" name="Content Placeholder 2">
            <a:extLst>
              <a:ext uri="{FF2B5EF4-FFF2-40B4-BE49-F238E27FC236}">
                <a16:creationId xmlns:a16="http://schemas.microsoft.com/office/drawing/2014/main" id="{926177A7-50CC-84AB-97FC-ADE52D988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a:extLst>
              <a:ext uri="{FF2B5EF4-FFF2-40B4-BE49-F238E27FC236}">
                <a16:creationId xmlns:a16="http://schemas.microsoft.com/office/drawing/2014/main" id="{BBCFD718-514A-915B-7CD2-D098D48E6D42}"/>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A86468C3-FADC-36D2-86E8-21B3E14D6FAB}"/>
              </a:ext>
            </a:extLst>
          </p:cNvPr>
          <p:cNvSpPr>
            <a:spLocks noGrp="1"/>
          </p:cNvSpPr>
          <p:nvPr>
            <p:ph type="ftr" sz="quarter" idx="11"/>
          </p:nvPr>
        </p:nvSpPr>
        <p:spPr/>
        <p:txBody>
          <a:bodyPr/>
          <a:lstStyle/>
          <a:p>
            <a:endParaRPr lang="mn-MN"/>
          </a:p>
        </p:txBody>
      </p:sp>
      <p:sp>
        <p:nvSpPr>
          <p:cNvPr id="6" name="Slide Number Placeholder 5">
            <a:extLst>
              <a:ext uri="{FF2B5EF4-FFF2-40B4-BE49-F238E27FC236}">
                <a16:creationId xmlns:a16="http://schemas.microsoft.com/office/drawing/2014/main" id="{88616A10-7786-505E-4CCB-E0D9097B07ED}"/>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28139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8AC5-3597-D440-C153-EFD4983986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mn-MN"/>
          </a:p>
        </p:txBody>
      </p:sp>
      <p:sp>
        <p:nvSpPr>
          <p:cNvPr id="3" name="Text Placeholder 2">
            <a:extLst>
              <a:ext uri="{FF2B5EF4-FFF2-40B4-BE49-F238E27FC236}">
                <a16:creationId xmlns:a16="http://schemas.microsoft.com/office/drawing/2014/main" id="{6674D58A-2C46-75B0-0D97-8F3287D09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6A9828-B2A9-2529-6EC7-01601B96476C}"/>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4C919F80-C518-9EBC-AB06-BEF1BEA9E358}"/>
              </a:ext>
            </a:extLst>
          </p:cNvPr>
          <p:cNvSpPr>
            <a:spLocks noGrp="1"/>
          </p:cNvSpPr>
          <p:nvPr>
            <p:ph type="ftr" sz="quarter" idx="11"/>
          </p:nvPr>
        </p:nvSpPr>
        <p:spPr/>
        <p:txBody>
          <a:bodyPr/>
          <a:lstStyle/>
          <a:p>
            <a:endParaRPr lang="mn-MN"/>
          </a:p>
        </p:txBody>
      </p:sp>
      <p:sp>
        <p:nvSpPr>
          <p:cNvPr id="6" name="Slide Number Placeholder 5">
            <a:extLst>
              <a:ext uri="{FF2B5EF4-FFF2-40B4-BE49-F238E27FC236}">
                <a16:creationId xmlns:a16="http://schemas.microsoft.com/office/drawing/2014/main" id="{4815302F-9299-5381-A8B7-A06FB2EA48C6}"/>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132635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F863-D0A5-2428-07AC-F51035002F80}"/>
              </a:ext>
            </a:extLst>
          </p:cNvPr>
          <p:cNvSpPr>
            <a:spLocks noGrp="1"/>
          </p:cNvSpPr>
          <p:nvPr>
            <p:ph type="title"/>
          </p:nvPr>
        </p:nvSpPr>
        <p:spPr/>
        <p:txBody>
          <a:bodyPr/>
          <a:lstStyle/>
          <a:p>
            <a:r>
              <a:rPr lang="en-US"/>
              <a:t>Click to edit Master title style</a:t>
            </a:r>
            <a:endParaRPr lang="mn-MN"/>
          </a:p>
        </p:txBody>
      </p:sp>
      <p:sp>
        <p:nvSpPr>
          <p:cNvPr id="3" name="Content Placeholder 2">
            <a:extLst>
              <a:ext uri="{FF2B5EF4-FFF2-40B4-BE49-F238E27FC236}">
                <a16:creationId xmlns:a16="http://schemas.microsoft.com/office/drawing/2014/main" id="{BFFEA2AD-D0BD-0B20-6E41-5D415CA873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Content Placeholder 3">
            <a:extLst>
              <a:ext uri="{FF2B5EF4-FFF2-40B4-BE49-F238E27FC236}">
                <a16:creationId xmlns:a16="http://schemas.microsoft.com/office/drawing/2014/main" id="{098C2D6E-D2D3-5FB2-C960-D5C3D844A1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5" name="Date Placeholder 4">
            <a:extLst>
              <a:ext uri="{FF2B5EF4-FFF2-40B4-BE49-F238E27FC236}">
                <a16:creationId xmlns:a16="http://schemas.microsoft.com/office/drawing/2014/main" id="{778CEA72-1667-84E0-4A6D-CA99AEDEAE6B}"/>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6" name="Footer Placeholder 5">
            <a:extLst>
              <a:ext uri="{FF2B5EF4-FFF2-40B4-BE49-F238E27FC236}">
                <a16:creationId xmlns:a16="http://schemas.microsoft.com/office/drawing/2014/main" id="{3CD07B28-9BBC-F06D-B69A-153F92948D58}"/>
              </a:ext>
            </a:extLst>
          </p:cNvPr>
          <p:cNvSpPr>
            <a:spLocks noGrp="1"/>
          </p:cNvSpPr>
          <p:nvPr>
            <p:ph type="ftr" sz="quarter" idx="11"/>
          </p:nvPr>
        </p:nvSpPr>
        <p:spPr/>
        <p:txBody>
          <a:bodyPr/>
          <a:lstStyle/>
          <a:p>
            <a:endParaRPr lang="mn-MN"/>
          </a:p>
        </p:txBody>
      </p:sp>
      <p:sp>
        <p:nvSpPr>
          <p:cNvPr id="7" name="Slide Number Placeholder 6">
            <a:extLst>
              <a:ext uri="{FF2B5EF4-FFF2-40B4-BE49-F238E27FC236}">
                <a16:creationId xmlns:a16="http://schemas.microsoft.com/office/drawing/2014/main" id="{3DC94EF7-DF01-1BB7-A1A6-A36618B9698B}"/>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28187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B0A8-08C9-245B-E3AC-27E35699894F}"/>
              </a:ext>
            </a:extLst>
          </p:cNvPr>
          <p:cNvSpPr>
            <a:spLocks noGrp="1"/>
          </p:cNvSpPr>
          <p:nvPr>
            <p:ph type="title"/>
          </p:nvPr>
        </p:nvSpPr>
        <p:spPr>
          <a:xfrm>
            <a:off x="839788" y="365125"/>
            <a:ext cx="10515600" cy="1325563"/>
          </a:xfrm>
        </p:spPr>
        <p:txBody>
          <a:bodyPr/>
          <a:lstStyle/>
          <a:p>
            <a:r>
              <a:rPr lang="en-US"/>
              <a:t>Click to edit Master title style</a:t>
            </a:r>
            <a:endParaRPr lang="mn-MN"/>
          </a:p>
        </p:txBody>
      </p:sp>
      <p:sp>
        <p:nvSpPr>
          <p:cNvPr id="3" name="Text Placeholder 2">
            <a:extLst>
              <a:ext uri="{FF2B5EF4-FFF2-40B4-BE49-F238E27FC236}">
                <a16:creationId xmlns:a16="http://schemas.microsoft.com/office/drawing/2014/main" id="{378307D3-715B-2985-D0A3-5E862A7A5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53570-92A6-2818-5263-48DDC44B3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5" name="Text Placeholder 4">
            <a:extLst>
              <a:ext uri="{FF2B5EF4-FFF2-40B4-BE49-F238E27FC236}">
                <a16:creationId xmlns:a16="http://schemas.microsoft.com/office/drawing/2014/main" id="{9952E63B-508C-0511-0B3F-326E71464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0C1C6-D5D9-89F5-8040-FE2DBC76F7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7" name="Date Placeholder 6">
            <a:extLst>
              <a:ext uri="{FF2B5EF4-FFF2-40B4-BE49-F238E27FC236}">
                <a16:creationId xmlns:a16="http://schemas.microsoft.com/office/drawing/2014/main" id="{47AE494B-8481-1E81-A10A-B75067A371EE}"/>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8" name="Footer Placeholder 7">
            <a:extLst>
              <a:ext uri="{FF2B5EF4-FFF2-40B4-BE49-F238E27FC236}">
                <a16:creationId xmlns:a16="http://schemas.microsoft.com/office/drawing/2014/main" id="{096A58DE-3325-31FA-B205-0FF1B99EB82F}"/>
              </a:ext>
            </a:extLst>
          </p:cNvPr>
          <p:cNvSpPr>
            <a:spLocks noGrp="1"/>
          </p:cNvSpPr>
          <p:nvPr>
            <p:ph type="ftr" sz="quarter" idx="11"/>
          </p:nvPr>
        </p:nvSpPr>
        <p:spPr/>
        <p:txBody>
          <a:bodyPr/>
          <a:lstStyle/>
          <a:p>
            <a:endParaRPr lang="mn-MN"/>
          </a:p>
        </p:txBody>
      </p:sp>
      <p:sp>
        <p:nvSpPr>
          <p:cNvPr id="9" name="Slide Number Placeholder 8">
            <a:extLst>
              <a:ext uri="{FF2B5EF4-FFF2-40B4-BE49-F238E27FC236}">
                <a16:creationId xmlns:a16="http://schemas.microsoft.com/office/drawing/2014/main" id="{2CCA6234-C929-7A4F-2C09-A6E5CD46AF5D}"/>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425992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AA80-6358-83D9-0F19-1EF919CA099F}"/>
              </a:ext>
            </a:extLst>
          </p:cNvPr>
          <p:cNvSpPr>
            <a:spLocks noGrp="1"/>
          </p:cNvSpPr>
          <p:nvPr>
            <p:ph type="title"/>
          </p:nvPr>
        </p:nvSpPr>
        <p:spPr/>
        <p:txBody>
          <a:bodyPr/>
          <a:lstStyle/>
          <a:p>
            <a:r>
              <a:rPr lang="en-US"/>
              <a:t>Click to edit Master title style</a:t>
            </a:r>
            <a:endParaRPr lang="mn-MN"/>
          </a:p>
        </p:txBody>
      </p:sp>
      <p:sp>
        <p:nvSpPr>
          <p:cNvPr id="3" name="Date Placeholder 2">
            <a:extLst>
              <a:ext uri="{FF2B5EF4-FFF2-40B4-BE49-F238E27FC236}">
                <a16:creationId xmlns:a16="http://schemas.microsoft.com/office/drawing/2014/main" id="{179ADD00-A194-6923-F49A-5F9992559318}"/>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4" name="Footer Placeholder 3">
            <a:extLst>
              <a:ext uri="{FF2B5EF4-FFF2-40B4-BE49-F238E27FC236}">
                <a16:creationId xmlns:a16="http://schemas.microsoft.com/office/drawing/2014/main" id="{68530D99-D27D-E89F-199D-702011968EB3}"/>
              </a:ext>
            </a:extLst>
          </p:cNvPr>
          <p:cNvSpPr>
            <a:spLocks noGrp="1"/>
          </p:cNvSpPr>
          <p:nvPr>
            <p:ph type="ftr" sz="quarter" idx="11"/>
          </p:nvPr>
        </p:nvSpPr>
        <p:spPr/>
        <p:txBody>
          <a:bodyPr/>
          <a:lstStyle/>
          <a:p>
            <a:endParaRPr lang="mn-MN"/>
          </a:p>
        </p:txBody>
      </p:sp>
      <p:sp>
        <p:nvSpPr>
          <p:cNvPr id="5" name="Slide Number Placeholder 4">
            <a:extLst>
              <a:ext uri="{FF2B5EF4-FFF2-40B4-BE49-F238E27FC236}">
                <a16:creationId xmlns:a16="http://schemas.microsoft.com/office/drawing/2014/main" id="{EA56D160-5CDC-CAA2-D8B3-9B99A24EA349}"/>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278802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674BD9-29F0-1687-F9FD-574406293016}"/>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3" name="Footer Placeholder 2">
            <a:extLst>
              <a:ext uri="{FF2B5EF4-FFF2-40B4-BE49-F238E27FC236}">
                <a16:creationId xmlns:a16="http://schemas.microsoft.com/office/drawing/2014/main" id="{CAFF5C96-EF68-9E20-E20A-AA6445262CD4}"/>
              </a:ext>
            </a:extLst>
          </p:cNvPr>
          <p:cNvSpPr>
            <a:spLocks noGrp="1"/>
          </p:cNvSpPr>
          <p:nvPr>
            <p:ph type="ftr" sz="quarter" idx="11"/>
          </p:nvPr>
        </p:nvSpPr>
        <p:spPr/>
        <p:txBody>
          <a:bodyPr/>
          <a:lstStyle/>
          <a:p>
            <a:endParaRPr lang="mn-MN"/>
          </a:p>
        </p:txBody>
      </p:sp>
      <p:sp>
        <p:nvSpPr>
          <p:cNvPr id="4" name="Slide Number Placeholder 3">
            <a:extLst>
              <a:ext uri="{FF2B5EF4-FFF2-40B4-BE49-F238E27FC236}">
                <a16:creationId xmlns:a16="http://schemas.microsoft.com/office/drawing/2014/main" id="{C191630B-B3A4-7E40-FBE4-E25F66E909B0}"/>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4269816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6600-F9B2-B738-121D-D1B927888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n-MN"/>
          </a:p>
        </p:txBody>
      </p:sp>
      <p:sp>
        <p:nvSpPr>
          <p:cNvPr id="3" name="Content Placeholder 2">
            <a:extLst>
              <a:ext uri="{FF2B5EF4-FFF2-40B4-BE49-F238E27FC236}">
                <a16:creationId xmlns:a16="http://schemas.microsoft.com/office/drawing/2014/main" id="{28A3EC69-1C8D-4BD1-C066-F760C6B0B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Text Placeholder 3">
            <a:extLst>
              <a:ext uri="{FF2B5EF4-FFF2-40B4-BE49-F238E27FC236}">
                <a16:creationId xmlns:a16="http://schemas.microsoft.com/office/drawing/2014/main" id="{FECF31A2-F0E2-C1B4-1F65-8D58D76E6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34743-57C8-6254-3A65-C733E5927C7E}"/>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6" name="Footer Placeholder 5">
            <a:extLst>
              <a:ext uri="{FF2B5EF4-FFF2-40B4-BE49-F238E27FC236}">
                <a16:creationId xmlns:a16="http://schemas.microsoft.com/office/drawing/2014/main" id="{D886479E-EDD7-E7A5-CDFA-C3D1AA3D6988}"/>
              </a:ext>
            </a:extLst>
          </p:cNvPr>
          <p:cNvSpPr>
            <a:spLocks noGrp="1"/>
          </p:cNvSpPr>
          <p:nvPr>
            <p:ph type="ftr" sz="quarter" idx="11"/>
          </p:nvPr>
        </p:nvSpPr>
        <p:spPr/>
        <p:txBody>
          <a:bodyPr/>
          <a:lstStyle/>
          <a:p>
            <a:endParaRPr lang="mn-MN"/>
          </a:p>
        </p:txBody>
      </p:sp>
      <p:sp>
        <p:nvSpPr>
          <p:cNvPr id="7" name="Slide Number Placeholder 6">
            <a:extLst>
              <a:ext uri="{FF2B5EF4-FFF2-40B4-BE49-F238E27FC236}">
                <a16:creationId xmlns:a16="http://schemas.microsoft.com/office/drawing/2014/main" id="{F41662A5-27F2-5361-4BB4-F75E26403562}"/>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140274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D9E8-03D4-FAAE-416F-06D1AC2A6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n-MN"/>
          </a:p>
        </p:txBody>
      </p:sp>
      <p:sp>
        <p:nvSpPr>
          <p:cNvPr id="3" name="Picture Placeholder 2">
            <a:extLst>
              <a:ext uri="{FF2B5EF4-FFF2-40B4-BE49-F238E27FC236}">
                <a16:creationId xmlns:a16="http://schemas.microsoft.com/office/drawing/2014/main" id="{8F4C7AA6-6D8F-AB18-8EEB-4994694F5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n-MN"/>
          </a:p>
        </p:txBody>
      </p:sp>
      <p:sp>
        <p:nvSpPr>
          <p:cNvPr id="4" name="Text Placeholder 3">
            <a:extLst>
              <a:ext uri="{FF2B5EF4-FFF2-40B4-BE49-F238E27FC236}">
                <a16:creationId xmlns:a16="http://schemas.microsoft.com/office/drawing/2014/main" id="{6E7030AD-926A-8624-55C6-3A621C7B1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8962F-C2F6-71C2-33C0-E48D97546A30}"/>
              </a:ext>
            </a:extLst>
          </p:cNvPr>
          <p:cNvSpPr>
            <a:spLocks noGrp="1"/>
          </p:cNvSpPr>
          <p:nvPr>
            <p:ph type="dt" sz="half" idx="10"/>
          </p:nvPr>
        </p:nvSpPr>
        <p:spPr/>
        <p:txBody>
          <a:bodyPr/>
          <a:lstStyle/>
          <a:p>
            <a:fld id="{FB458B88-78CC-401C-A1EB-C86AE84D6320}" type="datetimeFigureOut">
              <a:rPr lang="mn-MN" smtClean="0"/>
              <a:t>2024.10.10</a:t>
            </a:fld>
            <a:endParaRPr lang="mn-MN"/>
          </a:p>
        </p:txBody>
      </p:sp>
      <p:sp>
        <p:nvSpPr>
          <p:cNvPr id="6" name="Footer Placeholder 5">
            <a:extLst>
              <a:ext uri="{FF2B5EF4-FFF2-40B4-BE49-F238E27FC236}">
                <a16:creationId xmlns:a16="http://schemas.microsoft.com/office/drawing/2014/main" id="{D811366D-3DA3-0960-DC6E-989E15799ABD}"/>
              </a:ext>
            </a:extLst>
          </p:cNvPr>
          <p:cNvSpPr>
            <a:spLocks noGrp="1"/>
          </p:cNvSpPr>
          <p:nvPr>
            <p:ph type="ftr" sz="quarter" idx="11"/>
          </p:nvPr>
        </p:nvSpPr>
        <p:spPr/>
        <p:txBody>
          <a:bodyPr/>
          <a:lstStyle/>
          <a:p>
            <a:endParaRPr lang="mn-MN"/>
          </a:p>
        </p:txBody>
      </p:sp>
      <p:sp>
        <p:nvSpPr>
          <p:cNvPr id="7" name="Slide Number Placeholder 6">
            <a:extLst>
              <a:ext uri="{FF2B5EF4-FFF2-40B4-BE49-F238E27FC236}">
                <a16:creationId xmlns:a16="http://schemas.microsoft.com/office/drawing/2014/main" id="{E3F7490A-5388-50BD-43BA-0727CEE96FF2}"/>
              </a:ext>
            </a:extLst>
          </p:cNvPr>
          <p:cNvSpPr>
            <a:spLocks noGrp="1"/>
          </p:cNvSpPr>
          <p:nvPr>
            <p:ph type="sldNum" sz="quarter" idx="12"/>
          </p:nvPr>
        </p:nvSpPr>
        <p:spPr/>
        <p:txBody>
          <a:bodyPr/>
          <a:lstStyle/>
          <a:p>
            <a:fld id="{BDCF37AB-12FD-4DD0-A401-ECDE82CF8518}" type="slidenum">
              <a:rPr lang="mn-MN" smtClean="0"/>
              <a:t>‹#›</a:t>
            </a:fld>
            <a:endParaRPr lang="mn-MN"/>
          </a:p>
        </p:txBody>
      </p:sp>
    </p:spTree>
    <p:extLst>
      <p:ext uri="{BB962C8B-B14F-4D97-AF65-F5344CB8AC3E}">
        <p14:creationId xmlns:p14="http://schemas.microsoft.com/office/powerpoint/2010/main" val="319373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8DD"/>
            </a:gs>
            <a:gs pos="87000">
              <a:schemeClr val="bg1"/>
            </a:gs>
            <a:gs pos="15000">
              <a:schemeClr val="bg1"/>
            </a:gs>
            <a:gs pos="94000">
              <a:srgbClr val="FFF8DD"/>
            </a:gs>
            <a:gs pos="7000">
              <a:srgbClr val="FFF8DD"/>
            </a:gs>
            <a:gs pos="100000">
              <a:srgbClr val="FFFDF7"/>
            </a:gs>
          </a:gsLst>
          <a:lin ang="1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DCEA2-515D-E0C2-555B-A2A9656C9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mn-MN"/>
          </a:p>
        </p:txBody>
      </p:sp>
      <p:sp>
        <p:nvSpPr>
          <p:cNvPr id="3" name="Text Placeholder 2">
            <a:extLst>
              <a:ext uri="{FF2B5EF4-FFF2-40B4-BE49-F238E27FC236}">
                <a16:creationId xmlns:a16="http://schemas.microsoft.com/office/drawing/2014/main" id="{C94D56DF-A170-F336-655C-B834C859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a:extLst>
              <a:ext uri="{FF2B5EF4-FFF2-40B4-BE49-F238E27FC236}">
                <a16:creationId xmlns:a16="http://schemas.microsoft.com/office/drawing/2014/main" id="{D3E4F7E0-7B76-554E-FA51-C90A451549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58B88-78CC-401C-A1EB-C86AE84D6320}" type="datetimeFigureOut">
              <a:rPr lang="mn-MN" smtClean="0"/>
              <a:t>2024.10.10</a:t>
            </a:fld>
            <a:endParaRPr lang="mn-MN"/>
          </a:p>
        </p:txBody>
      </p:sp>
      <p:sp>
        <p:nvSpPr>
          <p:cNvPr id="5" name="Footer Placeholder 4">
            <a:extLst>
              <a:ext uri="{FF2B5EF4-FFF2-40B4-BE49-F238E27FC236}">
                <a16:creationId xmlns:a16="http://schemas.microsoft.com/office/drawing/2014/main" id="{EC73162C-A790-C6BC-8AEC-F776C12740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n-MN"/>
          </a:p>
        </p:txBody>
      </p:sp>
      <p:sp>
        <p:nvSpPr>
          <p:cNvPr id="6" name="Slide Number Placeholder 5">
            <a:extLst>
              <a:ext uri="{FF2B5EF4-FFF2-40B4-BE49-F238E27FC236}">
                <a16:creationId xmlns:a16="http://schemas.microsoft.com/office/drawing/2014/main" id="{81755928-AC1A-E693-E379-401C7873AE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F37AB-12FD-4DD0-A401-ECDE82CF8518}" type="slidenum">
              <a:rPr lang="mn-MN" smtClean="0"/>
              <a:t>‹#›</a:t>
            </a:fld>
            <a:endParaRPr lang="mn-MN"/>
          </a:p>
        </p:txBody>
      </p:sp>
    </p:spTree>
    <p:extLst>
      <p:ext uri="{BB962C8B-B14F-4D97-AF65-F5344CB8AC3E}">
        <p14:creationId xmlns:p14="http://schemas.microsoft.com/office/powerpoint/2010/main" val="40129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m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1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6.svg"/><Relationship Id="rId17"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16.emf"/><Relationship Id="rId3" Type="http://schemas.openxmlformats.org/officeDocument/2006/relationships/image" Target="../media/image2.png"/><Relationship Id="rId12"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png"/><Relationship Id="rId11" Type="http://schemas.openxmlformats.org/officeDocument/2006/relationships/image" Target="../media/image19.jp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9D1BE400-2563-A46C-6703-E39208D69575}"/>
              </a:ext>
            </a:extLst>
          </p:cNvPr>
          <p:cNvSpPr/>
          <p:nvPr/>
        </p:nvSpPr>
        <p:spPr>
          <a:xfrm rot="5400000" flipH="1">
            <a:off x="4151886" y="930892"/>
            <a:ext cx="331755" cy="1037458"/>
          </a:xfrm>
          <a:custGeom>
            <a:avLst/>
            <a:gdLst>
              <a:gd name="connsiteX0" fmla="*/ 0 w 331755"/>
              <a:gd name="connsiteY0" fmla="*/ 743226 h 743226"/>
              <a:gd name="connsiteX1" fmla="*/ 331755 w 331755"/>
              <a:gd name="connsiteY1" fmla="*/ 411189 h 743226"/>
              <a:gd name="connsiteX2" fmla="*/ 331755 w 331755"/>
              <a:gd name="connsiteY2" fmla="*/ 0 h 743226"/>
              <a:gd name="connsiteX3" fmla="*/ 0 w 331755"/>
              <a:gd name="connsiteY3" fmla="*/ 121136 h 743226"/>
              <a:gd name="connsiteX4" fmla="*/ 0 w 331755"/>
              <a:gd name="connsiteY4" fmla="*/ 743226 h 743226"/>
              <a:gd name="connsiteX0" fmla="*/ 0 w 331755"/>
              <a:gd name="connsiteY0" fmla="*/ 743226 h 751708"/>
              <a:gd name="connsiteX1" fmla="*/ 329374 w 331755"/>
              <a:gd name="connsiteY1" fmla="*/ 751708 h 751708"/>
              <a:gd name="connsiteX2" fmla="*/ 331755 w 331755"/>
              <a:gd name="connsiteY2" fmla="*/ 0 h 751708"/>
              <a:gd name="connsiteX3" fmla="*/ 0 w 331755"/>
              <a:gd name="connsiteY3" fmla="*/ 121136 h 751708"/>
              <a:gd name="connsiteX4" fmla="*/ 0 w 331755"/>
              <a:gd name="connsiteY4" fmla="*/ 743226 h 751708"/>
              <a:gd name="connsiteX0" fmla="*/ 0 w 331755"/>
              <a:gd name="connsiteY0" fmla="*/ 743226 h 1018408"/>
              <a:gd name="connsiteX1" fmla="*/ 324611 w 331755"/>
              <a:gd name="connsiteY1" fmla="*/ 1018408 h 1018408"/>
              <a:gd name="connsiteX2" fmla="*/ 331755 w 331755"/>
              <a:gd name="connsiteY2" fmla="*/ 0 h 1018408"/>
              <a:gd name="connsiteX3" fmla="*/ 0 w 331755"/>
              <a:gd name="connsiteY3" fmla="*/ 121136 h 1018408"/>
              <a:gd name="connsiteX4" fmla="*/ 0 w 331755"/>
              <a:gd name="connsiteY4" fmla="*/ 743226 h 1018408"/>
              <a:gd name="connsiteX0" fmla="*/ 0 w 331755"/>
              <a:gd name="connsiteY0" fmla="*/ 743226 h 1018408"/>
              <a:gd name="connsiteX1" fmla="*/ 272474 w 331755"/>
              <a:gd name="connsiteY1" fmla="*/ 983630 h 1018408"/>
              <a:gd name="connsiteX2" fmla="*/ 324611 w 331755"/>
              <a:gd name="connsiteY2" fmla="*/ 1018408 h 1018408"/>
              <a:gd name="connsiteX3" fmla="*/ 331755 w 331755"/>
              <a:gd name="connsiteY3" fmla="*/ 0 h 1018408"/>
              <a:gd name="connsiteX4" fmla="*/ 0 w 331755"/>
              <a:gd name="connsiteY4" fmla="*/ 121136 h 1018408"/>
              <a:gd name="connsiteX5" fmla="*/ 0 w 331755"/>
              <a:gd name="connsiteY5" fmla="*/ 743226 h 1018408"/>
              <a:gd name="connsiteX0" fmla="*/ 0 w 331755"/>
              <a:gd name="connsiteY0" fmla="*/ 743226 h 1037458"/>
              <a:gd name="connsiteX1" fmla="*/ 272474 w 331755"/>
              <a:gd name="connsiteY1" fmla="*/ 983630 h 1037458"/>
              <a:gd name="connsiteX2" fmla="*/ 329374 w 331755"/>
              <a:gd name="connsiteY2" fmla="*/ 1037458 h 1037458"/>
              <a:gd name="connsiteX3" fmla="*/ 331755 w 331755"/>
              <a:gd name="connsiteY3" fmla="*/ 0 h 1037458"/>
              <a:gd name="connsiteX4" fmla="*/ 0 w 331755"/>
              <a:gd name="connsiteY4" fmla="*/ 121136 h 1037458"/>
              <a:gd name="connsiteX5" fmla="*/ 0 w 331755"/>
              <a:gd name="connsiteY5" fmla="*/ 743226 h 10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755" h="1037458">
                <a:moveTo>
                  <a:pt x="0" y="743226"/>
                </a:moveTo>
                <a:lnTo>
                  <a:pt x="272474" y="983630"/>
                </a:lnTo>
                <a:lnTo>
                  <a:pt x="329374" y="1037458"/>
                </a:lnTo>
                <a:cubicBezTo>
                  <a:pt x="330168" y="786889"/>
                  <a:pt x="330961" y="250569"/>
                  <a:pt x="331755" y="0"/>
                </a:cubicBezTo>
                <a:lnTo>
                  <a:pt x="0" y="121136"/>
                </a:lnTo>
                <a:lnTo>
                  <a:pt x="0" y="743226"/>
                </a:lnTo>
                <a:close/>
              </a:path>
            </a:pathLst>
          </a:custGeom>
          <a:solidFill>
            <a:srgbClr val="D2A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76" name="Freeform: Shape 75">
            <a:extLst>
              <a:ext uri="{FF2B5EF4-FFF2-40B4-BE49-F238E27FC236}">
                <a16:creationId xmlns:a16="http://schemas.microsoft.com/office/drawing/2014/main" id="{BD466CC8-28AE-92D6-2B72-E7DC7E534F81}"/>
              </a:ext>
            </a:extLst>
          </p:cNvPr>
          <p:cNvSpPr/>
          <p:nvPr/>
        </p:nvSpPr>
        <p:spPr>
          <a:xfrm rot="16200000" flipH="1" flipV="1">
            <a:off x="4209035" y="4933880"/>
            <a:ext cx="331755" cy="923158"/>
          </a:xfrm>
          <a:custGeom>
            <a:avLst/>
            <a:gdLst>
              <a:gd name="connsiteX0" fmla="*/ 0 w 331755"/>
              <a:gd name="connsiteY0" fmla="*/ 743226 h 743226"/>
              <a:gd name="connsiteX1" fmla="*/ 331755 w 331755"/>
              <a:gd name="connsiteY1" fmla="*/ 411189 h 743226"/>
              <a:gd name="connsiteX2" fmla="*/ 331755 w 331755"/>
              <a:gd name="connsiteY2" fmla="*/ 0 h 743226"/>
              <a:gd name="connsiteX3" fmla="*/ 0 w 331755"/>
              <a:gd name="connsiteY3" fmla="*/ 121136 h 743226"/>
              <a:gd name="connsiteX4" fmla="*/ 0 w 331755"/>
              <a:gd name="connsiteY4" fmla="*/ 743226 h 743226"/>
              <a:gd name="connsiteX0" fmla="*/ 0 w 331755"/>
              <a:gd name="connsiteY0" fmla="*/ 743226 h 751708"/>
              <a:gd name="connsiteX1" fmla="*/ 329374 w 331755"/>
              <a:gd name="connsiteY1" fmla="*/ 751708 h 751708"/>
              <a:gd name="connsiteX2" fmla="*/ 331755 w 331755"/>
              <a:gd name="connsiteY2" fmla="*/ 0 h 751708"/>
              <a:gd name="connsiteX3" fmla="*/ 0 w 331755"/>
              <a:gd name="connsiteY3" fmla="*/ 121136 h 751708"/>
              <a:gd name="connsiteX4" fmla="*/ 0 w 331755"/>
              <a:gd name="connsiteY4" fmla="*/ 743226 h 751708"/>
              <a:gd name="connsiteX0" fmla="*/ 0 w 331755"/>
              <a:gd name="connsiteY0" fmla="*/ 743226 h 923158"/>
              <a:gd name="connsiteX1" fmla="*/ 329377 w 331755"/>
              <a:gd name="connsiteY1" fmla="*/ 923158 h 923158"/>
              <a:gd name="connsiteX2" fmla="*/ 331755 w 331755"/>
              <a:gd name="connsiteY2" fmla="*/ 0 h 923158"/>
              <a:gd name="connsiteX3" fmla="*/ 0 w 331755"/>
              <a:gd name="connsiteY3" fmla="*/ 121136 h 923158"/>
              <a:gd name="connsiteX4" fmla="*/ 0 w 331755"/>
              <a:gd name="connsiteY4" fmla="*/ 743226 h 923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923158">
                <a:moveTo>
                  <a:pt x="0" y="743226"/>
                </a:moveTo>
                <a:lnTo>
                  <a:pt x="329377" y="923158"/>
                </a:lnTo>
                <a:cubicBezTo>
                  <a:pt x="330171" y="672589"/>
                  <a:pt x="330961" y="250569"/>
                  <a:pt x="331755" y="0"/>
                </a:cubicBezTo>
                <a:lnTo>
                  <a:pt x="0" y="121136"/>
                </a:lnTo>
                <a:lnTo>
                  <a:pt x="0" y="743226"/>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55" name="Freeform: Shape 54">
            <a:extLst>
              <a:ext uri="{FF2B5EF4-FFF2-40B4-BE49-F238E27FC236}">
                <a16:creationId xmlns:a16="http://schemas.microsoft.com/office/drawing/2014/main" id="{D0321742-04D2-EF7D-BB34-44C0A904F41E}"/>
              </a:ext>
            </a:extLst>
          </p:cNvPr>
          <p:cNvSpPr/>
          <p:nvPr/>
        </p:nvSpPr>
        <p:spPr>
          <a:xfrm rot="5400000">
            <a:off x="4608210" y="1209382"/>
            <a:ext cx="331755" cy="1377923"/>
          </a:xfrm>
          <a:custGeom>
            <a:avLst/>
            <a:gdLst>
              <a:gd name="connsiteX0" fmla="*/ 0 w 331755"/>
              <a:gd name="connsiteY0" fmla="*/ 1377923 h 1377923"/>
              <a:gd name="connsiteX1" fmla="*/ 331755 w 331755"/>
              <a:gd name="connsiteY1" fmla="*/ 1045886 h 1377923"/>
              <a:gd name="connsiteX2" fmla="*/ 331755 w 331755"/>
              <a:gd name="connsiteY2" fmla="*/ 0 h 1377923"/>
              <a:gd name="connsiteX3" fmla="*/ 0 w 331755"/>
              <a:gd name="connsiteY3" fmla="*/ 121137 h 1377923"/>
              <a:gd name="connsiteX4" fmla="*/ 0 w 331755"/>
              <a:gd name="connsiteY4" fmla="*/ 1377923 h 137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1377923">
                <a:moveTo>
                  <a:pt x="0" y="1377923"/>
                </a:moveTo>
                <a:lnTo>
                  <a:pt x="331755" y="1045886"/>
                </a:lnTo>
                <a:lnTo>
                  <a:pt x="331755" y="0"/>
                </a:lnTo>
                <a:lnTo>
                  <a:pt x="0" y="121137"/>
                </a:lnTo>
                <a:lnTo>
                  <a:pt x="0" y="1377923"/>
                </a:lnTo>
                <a:close/>
              </a:path>
            </a:pathLst>
          </a:custGeom>
          <a:solidFill>
            <a:srgbClr val="FFE6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61" name="Freeform: Shape 60">
            <a:extLst>
              <a:ext uri="{FF2B5EF4-FFF2-40B4-BE49-F238E27FC236}">
                <a16:creationId xmlns:a16="http://schemas.microsoft.com/office/drawing/2014/main" id="{55AE048F-EBF1-AF7D-80B3-B6EB5FE52E99}"/>
              </a:ext>
            </a:extLst>
          </p:cNvPr>
          <p:cNvSpPr/>
          <p:nvPr/>
        </p:nvSpPr>
        <p:spPr>
          <a:xfrm rot="16200000" flipV="1">
            <a:off x="4598685" y="4263203"/>
            <a:ext cx="331755" cy="1377923"/>
          </a:xfrm>
          <a:custGeom>
            <a:avLst/>
            <a:gdLst>
              <a:gd name="connsiteX0" fmla="*/ 0 w 331755"/>
              <a:gd name="connsiteY0" fmla="*/ 1377923 h 1377923"/>
              <a:gd name="connsiteX1" fmla="*/ 331755 w 331755"/>
              <a:gd name="connsiteY1" fmla="*/ 1045886 h 1377923"/>
              <a:gd name="connsiteX2" fmla="*/ 331755 w 331755"/>
              <a:gd name="connsiteY2" fmla="*/ 0 h 1377923"/>
              <a:gd name="connsiteX3" fmla="*/ 0 w 331755"/>
              <a:gd name="connsiteY3" fmla="*/ 121137 h 1377923"/>
              <a:gd name="connsiteX4" fmla="*/ 0 w 331755"/>
              <a:gd name="connsiteY4" fmla="*/ 1377923 h 137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1377923">
                <a:moveTo>
                  <a:pt x="0" y="1377923"/>
                </a:moveTo>
                <a:lnTo>
                  <a:pt x="331755" y="1045886"/>
                </a:lnTo>
                <a:lnTo>
                  <a:pt x="331755" y="0"/>
                </a:lnTo>
                <a:lnTo>
                  <a:pt x="0" y="121137"/>
                </a:lnTo>
                <a:lnTo>
                  <a:pt x="0" y="1377923"/>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11" name="Freeform: Shape 10">
            <a:extLst>
              <a:ext uri="{FF2B5EF4-FFF2-40B4-BE49-F238E27FC236}">
                <a16:creationId xmlns:a16="http://schemas.microsoft.com/office/drawing/2014/main" id="{F735D5A1-D8EC-BDDD-6869-BE239D5DD76E}"/>
              </a:ext>
            </a:extLst>
          </p:cNvPr>
          <p:cNvSpPr/>
          <p:nvPr/>
        </p:nvSpPr>
        <p:spPr>
          <a:xfrm>
            <a:off x="1" y="0"/>
            <a:ext cx="4973216" cy="3429000"/>
          </a:xfrm>
          <a:custGeom>
            <a:avLst/>
            <a:gdLst>
              <a:gd name="connsiteX0" fmla="*/ 0 w 6295053"/>
              <a:gd name="connsiteY0" fmla="*/ 0 h 3429000"/>
              <a:gd name="connsiteX1" fmla="*/ 4276544 w 6295053"/>
              <a:gd name="connsiteY1" fmla="*/ 0 h 3429000"/>
              <a:gd name="connsiteX2" fmla="*/ 6295053 w 6295053"/>
              <a:gd name="connsiteY2" fmla="*/ 3429000 h 3429000"/>
              <a:gd name="connsiteX3" fmla="*/ 0 w 6295053"/>
              <a:gd name="connsiteY3" fmla="*/ 3429000 h 3429000"/>
              <a:gd name="connsiteX4" fmla="*/ 0 w 629505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053" h="3429000">
                <a:moveTo>
                  <a:pt x="0" y="0"/>
                </a:moveTo>
                <a:lnTo>
                  <a:pt x="4276544" y="0"/>
                </a:lnTo>
                <a:lnTo>
                  <a:pt x="6295053" y="3429000"/>
                </a:lnTo>
                <a:lnTo>
                  <a:pt x="0" y="3429000"/>
                </a:lnTo>
                <a:lnTo>
                  <a:pt x="0" y="0"/>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p>
        </p:txBody>
      </p:sp>
      <p:sp>
        <p:nvSpPr>
          <p:cNvPr id="12" name="Freeform: Shape 11">
            <a:extLst>
              <a:ext uri="{FF2B5EF4-FFF2-40B4-BE49-F238E27FC236}">
                <a16:creationId xmlns:a16="http://schemas.microsoft.com/office/drawing/2014/main" id="{43A301AA-21FF-9CA6-9150-44384D153C8D}"/>
              </a:ext>
            </a:extLst>
          </p:cNvPr>
          <p:cNvSpPr/>
          <p:nvPr/>
        </p:nvSpPr>
        <p:spPr>
          <a:xfrm flipV="1">
            <a:off x="0" y="3429000"/>
            <a:ext cx="4973216" cy="3429000"/>
          </a:xfrm>
          <a:custGeom>
            <a:avLst/>
            <a:gdLst>
              <a:gd name="connsiteX0" fmla="*/ 0 w 6295053"/>
              <a:gd name="connsiteY0" fmla="*/ 0 h 3429000"/>
              <a:gd name="connsiteX1" fmla="*/ 4276544 w 6295053"/>
              <a:gd name="connsiteY1" fmla="*/ 0 h 3429000"/>
              <a:gd name="connsiteX2" fmla="*/ 6295053 w 6295053"/>
              <a:gd name="connsiteY2" fmla="*/ 3429000 h 3429000"/>
              <a:gd name="connsiteX3" fmla="*/ 0 w 6295053"/>
              <a:gd name="connsiteY3" fmla="*/ 3429000 h 3429000"/>
              <a:gd name="connsiteX4" fmla="*/ 0 w 629505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053" h="3429000">
                <a:moveTo>
                  <a:pt x="0" y="0"/>
                </a:moveTo>
                <a:lnTo>
                  <a:pt x="4276544" y="0"/>
                </a:lnTo>
                <a:lnTo>
                  <a:pt x="6295053" y="3429000"/>
                </a:lnTo>
                <a:lnTo>
                  <a:pt x="0" y="3429000"/>
                </a:lnTo>
                <a:lnTo>
                  <a:pt x="0" y="0"/>
                </a:lnTo>
                <a:close/>
              </a:path>
            </a:pathLst>
          </a:custGeom>
          <a:solidFill>
            <a:srgbClr val="D2A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p>
        </p:txBody>
      </p:sp>
      <p:sp>
        <p:nvSpPr>
          <p:cNvPr id="78" name="Freeform: Shape 77">
            <a:extLst>
              <a:ext uri="{FF2B5EF4-FFF2-40B4-BE49-F238E27FC236}">
                <a16:creationId xmlns:a16="http://schemas.microsoft.com/office/drawing/2014/main" id="{8D6438CE-13C2-233E-7DA6-D9946B1B0F58}"/>
              </a:ext>
            </a:extLst>
          </p:cNvPr>
          <p:cNvSpPr/>
          <p:nvPr/>
        </p:nvSpPr>
        <p:spPr>
          <a:xfrm>
            <a:off x="56707" y="101173"/>
            <a:ext cx="4836492" cy="3334730"/>
          </a:xfrm>
          <a:custGeom>
            <a:avLst/>
            <a:gdLst>
              <a:gd name="connsiteX0" fmla="*/ 0 w 6295053"/>
              <a:gd name="connsiteY0" fmla="*/ 0 h 3429000"/>
              <a:gd name="connsiteX1" fmla="*/ 4276544 w 6295053"/>
              <a:gd name="connsiteY1" fmla="*/ 0 h 3429000"/>
              <a:gd name="connsiteX2" fmla="*/ 6295053 w 6295053"/>
              <a:gd name="connsiteY2" fmla="*/ 3429000 h 3429000"/>
              <a:gd name="connsiteX3" fmla="*/ 0 w 6295053"/>
              <a:gd name="connsiteY3" fmla="*/ 3429000 h 3429000"/>
              <a:gd name="connsiteX4" fmla="*/ 0 w 629505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053" h="3429000">
                <a:moveTo>
                  <a:pt x="0" y="0"/>
                </a:moveTo>
                <a:lnTo>
                  <a:pt x="4276544" y="0"/>
                </a:lnTo>
                <a:lnTo>
                  <a:pt x="6295053" y="3429000"/>
                </a:lnTo>
                <a:lnTo>
                  <a:pt x="0" y="3429000"/>
                </a:lnTo>
                <a:lnTo>
                  <a:pt x="0" y="0"/>
                </a:lnTo>
                <a:close/>
              </a:path>
            </a:pathLst>
          </a:custGeom>
          <a:blipFill>
            <a:blip r:embed="rId2"/>
            <a:stretch>
              <a:fillRect/>
            </a:stretch>
          </a:blip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effectLst>
                <a:reflection blurRad="6350" stA="60000" endA="900" endPos="60000" dist="60007" dir="5400000" sy="-100000" algn="bl" rotWithShape="0"/>
              </a:effectLst>
            </a:endParaRPr>
          </a:p>
        </p:txBody>
      </p:sp>
      <p:sp>
        <p:nvSpPr>
          <p:cNvPr id="73" name="Freeform: Shape 72">
            <a:extLst>
              <a:ext uri="{FF2B5EF4-FFF2-40B4-BE49-F238E27FC236}">
                <a16:creationId xmlns:a16="http://schemas.microsoft.com/office/drawing/2014/main" id="{773A7993-066E-3E95-538F-E2ABD6844212}"/>
              </a:ext>
            </a:extLst>
          </p:cNvPr>
          <p:cNvSpPr/>
          <p:nvPr/>
        </p:nvSpPr>
        <p:spPr>
          <a:xfrm rot="13500000" flipH="1">
            <a:off x="3718039" y="956652"/>
            <a:ext cx="331755" cy="3033953"/>
          </a:xfrm>
          <a:custGeom>
            <a:avLst/>
            <a:gdLst>
              <a:gd name="connsiteX0" fmla="*/ 0 w 331755"/>
              <a:gd name="connsiteY0" fmla="*/ 3033953 h 3033953"/>
              <a:gd name="connsiteX1" fmla="*/ 331755 w 331755"/>
              <a:gd name="connsiteY1" fmla="*/ 2912817 h 3033953"/>
              <a:gd name="connsiteX2" fmla="*/ 331755 w 331755"/>
              <a:gd name="connsiteY2" fmla="*/ 331755 h 3033953"/>
              <a:gd name="connsiteX3" fmla="*/ 0 w 331755"/>
              <a:gd name="connsiteY3" fmla="*/ 0 h 3033953"/>
              <a:gd name="connsiteX4" fmla="*/ 0 w 331755"/>
              <a:gd name="connsiteY4" fmla="*/ 3033953 h 30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3033953">
                <a:moveTo>
                  <a:pt x="0" y="3033953"/>
                </a:moveTo>
                <a:lnTo>
                  <a:pt x="331755" y="2912817"/>
                </a:lnTo>
                <a:lnTo>
                  <a:pt x="331755" y="331755"/>
                </a:lnTo>
                <a:lnTo>
                  <a:pt x="0" y="0"/>
                </a:lnTo>
                <a:lnTo>
                  <a:pt x="0" y="3033953"/>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57" name="Freeform: Shape 56">
            <a:extLst>
              <a:ext uri="{FF2B5EF4-FFF2-40B4-BE49-F238E27FC236}">
                <a16:creationId xmlns:a16="http://schemas.microsoft.com/office/drawing/2014/main" id="{0B4074D8-DDF0-AC7B-007B-C709A8659282}"/>
              </a:ext>
            </a:extLst>
          </p:cNvPr>
          <p:cNvSpPr/>
          <p:nvPr/>
        </p:nvSpPr>
        <p:spPr>
          <a:xfrm rot="13500000" flipH="1">
            <a:off x="4446797" y="1498397"/>
            <a:ext cx="331755" cy="2399259"/>
          </a:xfrm>
          <a:custGeom>
            <a:avLst/>
            <a:gdLst>
              <a:gd name="connsiteX0" fmla="*/ 0 w 331755"/>
              <a:gd name="connsiteY0" fmla="*/ 2399259 h 2399259"/>
              <a:gd name="connsiteX1" fmla="*/ 331755 w 331755"/>
              <a:gd name="connsiteY1" fmla="*/ 2278122 h 2399259"/>
              <a:gd name="connsiteX2" fmla="*/ 331755 w 331755"/>
              <a:gd name="connsiteY2" fmla="*/ 331755 h 2399259"/>
              <a:gd name="connsiteX3" fmla="*/ 0 w 331755"/>
              <a:gd name="connsiteY3" fmla="*/ 0 h 2399259"/>
              <a:gd name="connsiteX4" fmla="*/ 0 w 331755"/>
              <a:gd name="connsiteY4" fmla="*/ 2399259 h 23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2399259">
                <a:moveTo>
                  <a:pt x="0" y="2399259"/>
                </a:moveTo>
                <a:lnTo>
                  <a:pt x="331755" y="2278122"/>
                </a:lnTo>
                <a:lnTo>
                  <a:pt x="331755" y="331755"/>
                </a:lnTo>
                <a:lnTo>
                  <a:pt x="0" y="0"/>
                </a:lnTo>
                <a:lnTo>
                  <a:pt x="0" y="2399259"/>
                </a:lnTo>
                <a:close/>
              </a:path>
            </a:pathLst>
          </a:custGeom>
          <a:solidFill>
            <a:srgbClr val="D2A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62" name="Freeform: Shape 61">
            <a:extLst>
              <a:ext uri="{FF2B5EF4-FFF2-40B4-BE49-F238E27FC236}">
                <a16:creationId xmlns:a16="http://schemas.microsoft.com/office/drawing/2014/main" id="{4C63E334-BF86-1598-A62F-BE48F7DBDB28}"/>
              </a:ext>
            </a:extLst>
          </p:cNvPr>
          <p:cNvSpPr/>
          <p:nvPr/>
        </p:nvSpPr>
        <p:spPr>
          <a:xfrm rot="8100000" flipH="1" flipV="1">
            <a:off x="4446796" y="2952853"/>
            <a:ext cx="331755" cy="2399259"/>
          </a:xfrm>
          <a:custGeom>
            <a:avLst/>
            <a:gdLst>
              <a:gd name="connsiteX0" fmla="*/ 0 w 331755"/>
              <a:gd name="connsiteY0" fmla="*/ 2399259 h 2399259"/>
              <a:gd name="connsiteX1" fmla="*/ 331755 w 331755"/>
              <a:gd name="connsiteY1" fmla="*/ 2278122 h 2399259"/>
              <a:gd name="connsiteX2" fmla="*/ 331755 w 331755"/>
              <a:gd name="connsiteY2" fmla="*/ 331755 h 2399259"/>
              <a:gd name="connsiteX3" fmla="*/ 0 w 331755"/>
              <a:gd name="connsiteY3" fmla="*/ 0 h 2399259"/>
              <a:gd name="connsiteX4" fmla="*/ 0 w 331755"/>
              <a:gd name="connsiteY4" fmla="*/ 2399259 h 2399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2399259">
                <a:moveTo>
                  <a:pt x="0" y="2399259"/>
                </a:moveTo>
                <a:lnTo>
                  <a:pt x="331755" y="2278122"/>
                </a:lnTo>
                <a:lnTo>
                  <a:pt x="331755" y="331755"/>
                </a:lnTo>
                <a:lnTo>
                  <a:pt x="0" y="0"/>
                </a:lnTo>
                <a:lnTo>
                  <a:pt x="0" y="2399259"/>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77" name="Freeform: Shape 76">
            <a:extLst>
              <a:ext uri="{FF2B5EF4-FFF2-40B4-BE49-F238E27FC236}">
                <a16:creationId xmlns:a16="http://schemas.microsoft.com/office/drawing/2014/main" id="{1F2644E9-39F3-1666-8342-6FCA3DC8E833}"/>
              </a:ext>
            </a:extLst>
          </p:cNvPr>
          <p:cNvSpPr/>
          <p:nvPr/>
        </p:nvSpPr>
        <p:spPr>
          <a:xfrm rot="8100000" flipH="1" flipV="1">
            <a:off x="3718038" y="2859238"/>
            <a:ext cx="331755" cy="3033953"/>
          </a:xfrm>
          <a:custGeom>
            <a:avLst/>
            <a:gdLst>
              <a:gd name="connsiteX0" fmla="*/ 0 w 331755"/>
              <a:gd name="connsiteY0" fmla="*/ 3033953 h 3033953"/>
              <a:gd name="connsiteX1" fmla="*/ 331755 w 331755"/>
              <a:gd name="connsiteY1" fmla="*/ 2912817 h 3033953"/>
              <a:gd name="connsiteX2" fmla="*/ 331755 w 331755"/>
              <a:gd name="connsiteY2" fmla="*/ 331755 h 3033953"/>
              <a:gd name="connsiteX3" fmla="*/ 0 w 331755"/>
              <a:gd name="connsiteY3" fmla="*/ 0 h 3033953"/>
              <a:gd name="connsiteX4" fmla="*/ 0 w 331755"/>
              <a:gd name="connsiteY4" fmla="*/ 3033953 h 30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5" h="3033953">
                <a:moveTo>
                  <a:pt x="0" y="3033953"/>
                </a:moveTo>
                <a:lnTo>
                  <a:pt x="331755" y="2912817"/>
                </a:lnTo>
                <a:lnTo>
                  <a:pt x="331755" y="331755"/>
                </a:lnTo>
                <a:lnTo>
                  <a:pt x="0" y="0"/>
                </a:lnTo>
                <a:lnTo>
                  <a:pt x="0" y="3033953"/>
                </a:lnTo>
                <a:close/>
              </a:path>
            </a:pathLst>
          </a:custGeom>
          <a:solidFill>
            <a:srgbClr val="FFE1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mn-MN">
              <a:solidFill>
                <a:schemeClr val="tx1"/>
              </a:solidFill>
            </a:endParaRPr>
          </a:p>
        </p:txBody>
      </p:sp>
      <p:sp>
        <p:nvSpPr>
          <p:cNvPr id="81" name="Freeform 19">
            <a:extLst>
              <a:ext uri="{FF2B5EF4-FFF2-40B4-BE49-F238E27FC236}">
                <a16:creationId xmlns:a16="http://schemas.microsoft.com/office/drawing/2014/main" id="{B950306D-8BA3-90E0-9203-989C9D26073B}"/>
              </a:ext>
            </a:extLst>
          </p:cNvPr>
          <p:cNvSpPr/>
          <p:nvPr/>
        </p:nvSpPr>
        <p:spPr>
          <a:xfrm>
            <a:off x="8005125" y="626451"/>
            <a:ext cx="1032672" cy="1037571"/>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3" cstate="email">
              <a:extLst>
                <a:ext uri="{28A0092B-C50C-407E-A947-70E740481C1C}">
                  <a14:useLocalDpi xmlns:a14="http://schemas.microsoft.com/office/drawing/2010/main"/>
                </a:ext>
              </a:extLst>
            </a:blip>
            <a:stretch>
              <a:fillRect l="-22819" t="-1960" r="-20626"/>
            </a:stretch>
          </a:blipFill>
        </p:spPr>
      </p:sp>
      <p:sp>
        <p:nvSpPr>
          <p:cNvPr id="82" name="TextBox 21">
            <a:extLst>
              <a:ext uri="{FF2B5EF4-FFF2-40B4-BE49-F238E27FC236}">
                <a16:creationId xmlns:a16="http://schemas.microsoft.com/office/drawing/2014/main" id="{848172A9-25DB-FE35-CD6F-CED01A325B50}"/>
              </a:ext>
            </a:extLst>
          </p:cNvPr>
          <p:cNvSpPr txBox="1"/>
          <p:nvPr/>
        </p:nvSpPr>
        <p:spPr>
          <a:xfrm>
            <a:off x="6811140" y="2058709"/>
            <a:ext cx="3420642" cy="276999"/>
          </a:xfrm>
          <a:prstGeom prst="rect">
            <a:avLst/>
          </a:prstGeom>
        </p:spPr>
        <p:txBody>
          <a:bodyPr wrap="square" lIns="0" tIns="0" rIns="0" bIns="0" rtlCol="0" anchor="t">
            <a:spAutoFit/>
          </a:bodyPr>
          <a:lstStyle/>
          <a:p>
            <a:pPr>
              <a:spcBef>
                <a:spcPct val="0"/>
              </a:spcBef>
            </a:pPr>
            <a:r>
              <a:rPr lang="mn-MN" dirty="0">
                <a:solidFill>
                  <a:srgbClr val="2E2F31"/>
                </a:solidFill>
                <a:latin typeface="Arial Bold"/>
              </a:rPr>
              <a:t>АВЛИГАТАЙ ТЭМЦЭХ ГАЗАР</a:t>
            </a:r>
            <a:endParaRPr lang="en-US" dirty="0">
              <a:solidFill>
                <a:srgbClr val="2E2F31"/>
              </a:solidFill>
              <a:latin typeface="Arial Bold"/>
            </a:endParaRPr>
          </a:p>
        </p:txBody>
      </p:sp>
      <p:sp>
        <p:nvSpPr>
          <p:cNvPr id="83" name="TextBox 22">
            <a:extLst>
              <a:ext uri="{FF2B5EF4-FFF2-40B4-BE49-F238E27FC236}">
                <a16:creationId xmlns:a16="http://schemas.microsoft.com/office/drawing/2014/main" id="{138F0303-9029-738A-B225-204BC3D2AD81}"/>
              </a:ext>
            </a:extLst>
          </p:cNvPr>
          <p:cNvSpPr txBox="1"/>
          <p:nvPr/>
        </p:nvSpPr>
        <p:spPr>
          <a:xfrm>
            <a:off x="6513909" y="2418990"/>
            <a:ext cx="4015105" cy="215444"/>
          </a:xfrm>
          <a:prstGeom prst="rect">
            <a:avLst/>
          </a:prstGeom>
        </p:spPr>
        <p:txBody>
          <a:bodyPr wrap="square" lIns="0" tIns="0" rIns="0" bIns="0" rtlCol="0" anchor="t">
            <a:spAutoFit/>
          </a:bodyPr>
          <a:lstStyle/>
          <a:p>
            <a:pPr algn="ctr">
              <a:spcBef>
                <a:spcPct val="0"/>
              </a:spcBef>
            </a:pPr>
            <a:r>
              <a:rPr lang="mn-MN" sz="1400" dirty="0">
                <a:solidFill>
                  <a:srgbClr val="2E2F31"/>
                </a:solidFill>
                <a:latin typeface="Arial"/>
              </a:rPr>
              <a:t>Урьдчилан сэргийлэх, соён гэгээрүүлэх хэлтэс</a:t>
            </a:r>
            <a:endParaRPr lang="en-US" sz="1400" dirty="0">
              <a:solidFill>
                <a:srgbClr val="2E2F31"/>
              </a:solidFill>
              <a:latin typeface="Arial"/>
            </a:endParaRPr>
          </a:p>
        </p:txBody>
      </p:sp>
      <p:cxnSp>
        <p:nvCxnSpPr>
          <p:cNvPr id="84" name="Straight Connector 83">
            <a:extLst>
              <a:ext uri="{FF2B5EF4-FFF2-40B4-BE49-F238E27FC236}">
                <a16:creationId xmlns:a16="http://schemas.microsoft.com/office/drawing/2014/main" id="{B9B30B1C-3BC3-C522-808F-4A2E052DC799}"/>
              </a:ext>
            </a:extLst>
          </p:cNvPr>
          <p:cNvCxnSpPr>
            <a:cxnSpLocks/>
          </p:cNvCxnSpPr>
          <p:nvPr/>
        </p:nvCxnSpPr>
        <p:spPr>
          <a:xfrm>
            <a:off x="6549560" y="2400818"/>
            <a:ext cx="3943803" cy="0"/>
          </a:xfrm>
          <a:prstGeom prst="line">
            <a:avLst/>
          </a:prstGeom>
          <a:ln w="41275" cmpd="thickThi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87" name="Group 24">
            <a:extLst>
              <a:ext uri="{FF2B5EF4-FFF2-40B4-BE49-F238E27FC236}">
                <a16:creationId xmlns:a16="http://schemas.microsoft.com/office/drawing/2014/main" id="{803B6DE4-52E7-9B41-C37C-5A7DB0FFFAD7}"/>
              </a:ext>
            </a:extLst>
          </p:cNvPr>
          <p:cNvGrpSpPr/>
          <p:nvPr/>
        </p:nvGrpSpPr>
        <p:grpSpPr>
          <a:xfrm>
            <a:off x="7482707" y="5906275"/>
            <a:ext cx="2077509" cy="719154"/>
            <a:chOff x="0" y="0"/>
            <a:chExt cx="6701749" cy="2319890"/>
          </a:xfrm>
        </p:grpSpPr>
        <p:sp>
          <p:nvSpPr>
            <p:cNvPr id="88" name="Freeform 25">
              <a:extLst>
                <a:ext uri="{FF2B5EF4-FFF2-40B4-BE49-F238E27FC236}">
                  <a16:creationId xmlns:a16="http://schemas.microsoft.com/office/drawing/2014/main" id="{8A83DF8E-40F6-FF25-AB83-DBEFA8256B78}"/>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4" cstate="email">
                <a:extLst>
                  <a:ext uri="{28A0092B-C50C-407E-A947-70E740481C1C}">
                    <a14:useLocalDpi xmlns:a14="http://schemas.microsoft.com/office/drawing/2010/main"/>
                  </a:ext>
                </a:extLst>
              </a:blip>
              <a:stretch>
                <a:fillRect l="-47719" t="-64927" r="-49022" b="-51283"/>
              </a:stretch>
            </a:blipFill>
          </p:spPr>
        </p:sp>
        <p:sp>
          <p:nvSpPr>
            <p:cNvPr id="89" name="Freeform 26">
              <a:extLst>
                <a:ext uri="{FF2B5EF4-FFF2-40B4-BE49-F238E27FC236}">
                  <a16:creationId xmlns:a16="http://schemas.microsoft.com/office/drawing/2014/main" id="{247F82E3-ED75-35EE-3B96-643F2558685D}"/>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grpSp>
      <p:grpSp>
        <p:nvGrpSpPr>
          <p:cNvPr id="93" name="Group 7">
            <a:extLst>
              <a:ext uri="{FF2B5EF4-FFF2-40B4-BE49-F238E27FC236}">
                <a16:creationId xmlns:a16="http://schemas.microsoft.com/office/drawing/2014/main" id="{D774E3D1-A3D7-EB8C-DAEF-54AD62643159}"/>
              </a:ext>
            </a:extLst>
          </p:cNvPr>
          <p:cNvGrpSpPr/>
          <p:nvPr/>
        </p:nvGrpSpPr>
        <p:grpSpPr>
          <a:xfrm>
            <a:off x="7328741" y="3479616"/>
            <a:ext cx="589792" cy="589792"/>
            <a:chOff x="0" y="0"/>
            <a:chExt cx="812800" cy="812800"/>
          </a:xfrm>
        </p:grpSpPr>
        <p:sp>
          <p:nvSpPr>
            <p:cNvPr id="103" name="Freeform 8">
              <a:extLst>
                <a:ext uri="{FF2B5EF4-FFF2-40B4-BE49-F238E27FC236}">
                  <a16:creationId xmlns:a16="http://schemas.microsoft.com/office/drawing/2014/main" id="{A2A39BED-C5AE-B624-B950-E40AF84C0F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sp>
          <p:nvSpPr>
            <p:cNvPr id="104" name="TextBox 9">
              <a:extLst>
                <a:ext uri="{FF2B5EF4-FFF2-40B4-BE49-F238E27FC236}">
                  <a16:creationId xmlns:a16="http://schemas.microsoft.com/office/drawing/2014/main" id="{BB0ABB6C-785F-3EF1-CBF5-1B8EF5E2F36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5" name="Group 11">
            <a:extLst>
              <a:ext uri="{FF2B5EF4-FFF2-40B4-BE49-F238E27FC236}">
                <a16:creationId xmlns:a16="http://schemas.microsoft.com/office/drawing/2014/main" id="{24C82B10-28EE-AF23-2B46-54727FF437ED}"/>
              </a:ext>
            </a:extLst>
          </p:cNvPr>
          <p:cNvGrpSpPr/>
          <p:nvPr/>
        </p:nvGrpSpPr>
        <p:grpSpPr>
          <a:xfrm>
            <a:off x="8226565" y="3479616"/>
            <a:ext cx="589792" cy="589792"/>
            <a:chOff x="0" y="0"/>
            <a:chExt cx="812800" cy="812800"/>
          </a:xfrm>
        </p:grpSpPr>
        <p:sp>
          <p:nvSpPr>
            <p:cNvPr id="101" name="Freeform 12">
              <a:extLst>
                <a:ext uri="{FF2B5EF4-FFF2-40B4-BE49-F238E27FC236}">
                  <a16:creationId xmlns:a16="http://schemas.microsoft.com/office/drawing/2014/main" id="{0F361344-7521-063B-C189-5ED9D5C3D3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sp>
          <p:nvSpPr>
            <p:cNvPr id="102" name="TextBox 13">
              <a:extLst>
                <a:ext uri="{FF2B5EF4-FFF2-40B4-BE49-F238E27FC236}">
                  <a16:creationId xmlns:a16="http://schemas.microsoft.com/office/drawing/2014/main" id="{327D57D3-6D8B-8F1F-2B50-1BCF09A2D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7" name="Group 15">
            <a:extLst>
              <a:ext uri="{FF2B5EF4-FFF2-40B4-BE49-F238E27FC236}">
                <a16:creationId xmlns:a16="http://schemas.microsoft.com/office/drawing/2014/main" id="{B5C34838-6221-3A70-6F83-670268135B20}"/>
              </a:ext>
            </a:extLst>
          </p:cNvPr>
          <p:cNvGrpSpPr/>
          <p:nvPr/>
        </p:nvGrpSpPr>
        <p:grpSpPr>
          <a:xfrm>
            <a:off x="9124389" y="3479616"/>
            <a:ext cx="589792" cy="589792"/>
            <a:chOff x="0" y="0"/>
            <a:chExt cx="812800" cy="812800"/>
          </a:xfrm>
        </p:grpSpPr>
        <p:sp>
          <p:nvSpPr>
            <p:cNvPr id="99" name="Freeform 16">
              <a:extLst>
                <a:ext uri="{FF2B5EF4-FFF2-40B4-BE49-F238E27FC236}">
                  <a16:creationId xmlns:a16="http://schemas.microsoft.com/office/drawing/2014/main" id="{5AE57EC9-8480-A7DE-8466-5E7EC1AE4F1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sp>
          <p:nvSpPr>
            <p:cNvPr id="100" name="TextBox 17">
              <a:extLst>
                <a:ext uri="{FF2B5EF4-FFF2-40B4-BE49-F238E27FC236}">
                  <a16:creationId xmlns:a16="http://schemas.microsoft.com/office/drawing/2014/main" id="{BF768530-BB0F-5754-76C5-A0F3A6DCDD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3" name="Graphic 2" descr="Clapper board with solid fill">
            <a:extLst>
              <a:ext uri="{FF2B5EF4-FFF2-40B4-BE49-F238E27FC236}">
                <a16:creationId xmlns:a16="http://schemas.microsoft.com/office/drawing/2014/main" id="{E53C358E-F1C1-C687-EF47-612F85B26A1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47451" y="3602678"/>
            <a:ext cx="343667" cy="343667"/>
          </a:xfrm>
          <a:prstGeom prst="rect">
            <a:avLst/>
          </a:prstGeom>
        </p:spPr>
      </p:pic>
      <p:pic>
        <p:nvPicPr>
          <p:cNvPr id="5" name="Graphic 4" descr="Boardroom with solid fill">
            <a:extLst>
              <a:ext uri="{FF2B5EF4-FFF2-40B4-BE49-F238E27FC236}">
                <a16:creationId xmlns:a16="http://schemas.microsoft.com/office/drawing/2014/main" id="{BE76CEA7-41BC-7107-E899-F4C378DC27D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84034" y="3534908"/>
            <a:ext cx="479206" cy="479206"/>
          </a:xfrm>
          <a:prstGeom prst="rect">
            <a:avLst/>
          </a:prstGeom>
        </p:spPr>
      </p:pic>
      <p:pic>
        <p:nvPicPr>
          <p:cNvPr id="7" name="Graphic 6" descr="Classroom with solid fill">
            <a:extLst>
              <a:ext uri="{FF2B5EF4-FFF2-40B4-BE49-F238E27FC236}">
                <a16:creationId xmlns:a16="http://schemas.microsoft.com/office/drawing/2014/main" id="{C705E150-32E7-D6D7-DA31-C5621D4FC0C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376745" y="3568529"/>
            <a:ext cx="384319" cy="384319"/>
          </a:xfrm>
          <a:prstGeom prst="rect">
            <a:avLst/>
          </a:prstGeom>
        </p:spPr>
      </p:pic>
    </p:spTree>
    <p:extLst>
      <p:ext uri="{BB962C8B-B14F-4D97-AF65-F5344CB8AC3E}">
        <p14:creationId xmlns:p14="http://schemas.microsoft.com/office/powerpoint/2010/main" val="45200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D370F-CEB1-8572-3141-EB7F52433B8B}"/>
              </a:ext>
            </a:extLst>
          </p:cNvPr>
          <p:cNvSpPr txBox="1"/>
          <p:nvPr/>
        </p:nvSpPr>
        <p:spPr>
          <a:xfrm>
            <a:off x="435005" y="695789"/>
            <a:ext cx="4518735" cy="3462807"/>
          </a:xfrm>
          <a:prstGeom prst="rect">
            <a:avLst/>
          </a:prstGeom>
          <a:noFill/>
        </p:spPr>
        <p:txBody>
          <a:bodyPr wrap="square">
            <a:spAutoFit/>
          </a:bodyPr>
          <a:lstStyle/>
          <a:p>
            <a:pPr algn="just">
              <a:lnSpc>
                <a:spcPct val="107000"/>
              </a:lnSpc>
              <a:spcAft>
                <a:spcPts val="800"/>
              </a:spcAft>
            </a:pPr>
            <a:r>
              <a:rPr lang="mn-MN" sz="1800" kern="0" dirty="0">
                <a:solidFill>
                  <a:srgbClr val="FF0000"/>
                </a:solidFill>
                <a:effectLst/>
                <a:latin typeface="Arial" panose="020B0604020202020204" pitchFamily="34" charset="0"/>
                <a:ea typeface="Calibri" panose="020F0502020204030204" pitchFamily="34" charset="0"/>
              </a:rPr>
              <a:t>Зураг төсөвгүй ажлууд хамгийн их батлагддаг салбарууд:  </a:t>
            </a:r>
            <a:endParaRPr lang="mn-MN"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sz="1800" dirty="0">
                <a:effectLst/>
                <a:latin typeface="Arial" panose="020B0604020202020204" pitchFamily="34" charset="0"/>
                <a:ea typeface="Calibri" panose="020F0502020204030204" pitchFamily="34" charset="0"/>
                <a:cs typeface="Times New Roman" panose="02020603050405020304" pitchFamily="18" charset="0"/>
              </a:rPr>
              <a:t>Боловсрол</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sz="1800" dirty="0">
                <a:effectLst/>
                <a:latin typeface="Arial" panose="020B0604020202020204" pitchFamily="34" charset="0"/>
                <a:ea typeface="Calibri" panose="020F0502020204030204" pitchFamily="34" charset="0"/>
                <a:cs typeface="Times New Roman" panose="02020603050405020304" pitchFamily="18" charset="0"/>
              </a:rPr>
              <a:t>Эрүүл мэнд</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dirty="0">
                <a:latin typeface="Arial" panose="020B0604020202020204" pitchFamily="34" charset="0"/>
                <a:ea typeface="Calibri" panose="020F0502020204030204" pitchFamily="34" charset="0"/>
                <a:cs typeface="Times New Roman" panose="02020603050405020304" pitchFamily="18" charset="0"/>
              </a:rPr>
              <a:t>Б</a:t>
            </a:r>
            <a:r>
              <a:rPr lang="mn-MN" sz="1800" dirty="0">
                <a:effectLst/>
                <a:latin typeface="Arial" panose="020B0604020202020204" pitchFamily="34" charset="0"/>
                <a:ea typeface="Calibri" panose="020F0502020204030204" pitchFamily="34" charset="0"/>
                <a:cs typeface="Times New Roman" panose="02020603050405020304" pitchFamily="18" charset="0"/>
              </a:rPr>
              <a:t>арилга</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dirty="0">
                <a:latin typeface="Arial" panose="020B0604020202020204" pitchFamily="34" charset="0"/>
                <a:ea typeface="Calibri" panose="020F0502020204030204" pitchFamily="34" charset="0"/>
                <a:cs typeface="Times New Roman" panose="02020603050405020304" pitchFamily="18" charset="0"/>
              </a:rPr>
              <a:t>Х</a:t>
            </a:r>
            <a:r>
              <a:rPr lang="mn-MN" sz="1800" dirty="0">
                <a:effectLst/>
                <a:latin typeface="Arial" panose="020B0604020202020204" pitchFamily="34" charset="0"/>
                <a:ea typeface="Calibri" panose="020F0502020204030204" pitchFamily="34" charset="0"/>
                <a:cs typeface="Times New Roman" panose="02020603050405020304" pitchFamily="18" charset="0"/>
              </a:rPr>
              <a:t>өдөлмөр нийгмийн хамгаалал</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dirty="0">
                <a:latin typeface="Arial" panose="020B0604020202020204" pitchFamily="34" charset="0"/>
                <a:ea typeface="Calibri" panose="020F0502020204030204" pitchFamily="34" charset="0"/>
                <a:cs typeface="Times New Roman" panose="02020603050405020304" pitchFamily="18" charset="0"/>
              </a:rPr>
              <a:t>Э</a:t>
            </a:r>
            <a:r>
              <a:rPr lang="mn-MN" sz="1800" dirty="0">
                <a:effectLst/>
                <a:latin typeface="Arial" panose="020B0604020202020204" pitchFamily="34" charset="0"/>
                <a:ea typeface="Calibri" panose="020F0502020204030204" pitchFamily="34" charset="0"/>
                <a:cs typeface="Times New Roman" panose="02020603050405020304" pitchFamily="18" charset="0"/>
              </a:rPr>
              <a:t>дийн засаг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dirty="0">
                <a:latin typeface="Arial" panose="020B0604020202020204" pitchFamily="34" charset="0"/>
                <a:ea typeface="Calibri" panose="020F0502020204030204" pitchFamily="34" charset="0"/>
                <a:cs typeface="Times New Roman" panose="02020603050405020304" pitchFamily="18" charset="0"/>
              </a:rPr>
              <a:t>Х</a:t>
            </a:r>
            <a:r>
              <a:rPr lang="mn-MN" sz="1800" dirty="0">
                <a:effectLst/>
                <a:latin typeface="Arial" panose="020B0604020202020204" pitchFamily="34" charset="0"/>
                <a:ea typeface="Calibri" panose="020F0502020204030204" pitchFamily="34" charset="0"/>
                <a:cs typeface="Times New Roman" panose="02020603050405020304" pitchFamily="18" charset="0"/>
              </a:rPr>
              <a:t>үнс хөдөө аж ахуй</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mn-MN"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mn-MN" dirty="0">
                <a:latin typeface="Arial" panose="020B0604020202020204" pitchFamily="34" charset="0"/>
                <a:ea typeface="Calibri" panose="020F0502020204030204" pitchFamily="34" charset="0"/>
                <a:cs typeface="Times New Roman" panose="02020603050405020304" pitchFamily="18" charset="0"/>
              </a:rPr>
              <a:t>Б</a:t>
            </a:r>
            <a:r>
              <a:rPr lang="mn-MN" sz="1800" dirty="0">
                <a:effectLst/>
                <a:latin typeface="Arial" panose="020B0604020202020204" pitchFamily="34" charset="0"/>
                <a:ea typeface="Calibri" panose="020F0502020204030204" pitchFamily="34" charset="0"/>
                <a:cs typeface="Times New Roman" panose="02020603050405020304" pitchFamily="18" charset="0"/>
              </a:rPr>
              <a:t>айгаль орчны салбар</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mn-MN"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5780727-5985-5FB7-8C92-2A7184CEAE65}"/>
              </a:ext>
            </a:extLst>
          </p:cNvPr>
          <p:cNvSpPr txBox="1"/>
          <p:nvPr/>
        </p:nvSpPr>
        <p:spPr>
          <a:xfrm>
            <a:off x="3048740" y="4454063"/>
            <a:ext cx="6094520" cy="2031325"/>
          </a:xfrm>
          <a:prstGeom prst="rect">
            <a:avLst/>
          </a:prstGeom>
          <a:noFill/>
        </p:spPr>
        <p:txBody>
          <a:bodyPr wrap="square">
            <a:spAutoFit/>
          </a:bodyPr>
          <a:lstStyle/>
          <a:p>
            <a:pPr marL="285750" indent="-285750" algn="just">
              <a:buFont typeface="Arial" panose="020B0604020202020204" pitchFamily="34" charset="0"/>
              <a:buChar char="•"/>
            </a:pPr>
            <a:r>
              <a:rPr lang="mn-MN" dirty="0">
                <a:solidFill>
                  <a:srgbClr val="FF0000"/>
                </a:solidFill>
                <a:latin typeface="Arial" panose="020B0604020202020204" pitchFamily="34" charset="0"/>
                <a:cs typeface="Arial" panose="020B0604020202020204" pitchFamily="34" charset="0"/>
              </a:rPr>
              <a:t>Зургийг нөхөн хийлгэж магадлалаар оруулдаг</a:t>
            </a:r>
            <a:r>
              <a:rPr lang="en-US" dirty="0">
                <a:solidFill>
                  <a:srgbClr val="FF0000"/>
                </a:solidFill>
                <a:latin typeface="Arial" panose="020B0604020202020204" pitchFamily="34" charset="0"/>
                <a:cs typeface="Arial" panose="020B0604020202020204" pitchFamily="34" charset="0"/>
              </a:rPr>
              <a:t>;</a:t>
            </a:r>
            <a:endParaRPr lang="mn-MN"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mn-MN" dirty="0">
                <a:solidFill>
                  <a:srgbClr val="FF0000"/>
                </a:solidFill>
                <a:latin typeface="Arial" panose="020B0604020202020204" pitchFamily="34" charset="0"/>
                <a:cs typeface="Arial" panose="020B0604020202020204" pitchFamily="34" charset="0"/>
              </a:rPr>
              <a:t>Урьдчилан төсвийг тооцоолж хийгээгүй улмаас төсөвт өртөг нэмэгдэх</a:t>
            </a:r>
            <a:endParaRPr lang="en-US"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mn-MN" dirty="0">
                <a:solidFill>
                  <a:srgbClr val="FF0000"/>
                </a:solidFill>
                <a:latin typeface="Arial" panose="020B0604020202020204" pitchFamily="34" charset="0"/>
                <a:cs typeface="Arial" panose="020B0604020202020204" pitchFamily="34" charset="0"/>
              </a:rPr>
              <a:t>Дараа жилийн төсөвт дахин зардлыг тусгуулан он дамжсан барилгууд бий болгодог</a:t>
            </a:r>
            <a:r>
              <a:rPr lang="en-US" dirty="0">
                <a:solidFill>
                  <a:srgbClr val="FF0000"/>
                </a:solidFill>
                <a:latin typeface="Arial" panose="020B0604020202020204" pitchFamily="34" charset="0"/>
                <a:cs typeface="Arial" panose="020B0604020202020204" pitchFamily="34" charset="0"/>
              </a:rPr>
              <a:t>;</a:t>
            </a:r>
            <a:endParaRPr lang="mn-MN"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mn-MN" dirty="0">
                <a:solidFill>
                  <a:srgbClr val="FF0000"/>
                </a:solidFill>
                <a:latin typeface="Arial" panose="020B0604020202020204" pitchFamily="34" charset="0"/>
                <a:cs typeface="Arial" panose="020B0604020202020204" pitchFamily="34" charset="0"/>
              </a:rPr>
              <a:t>Төсвийн үргүй зардал</a:t>
            </a:r>
            <a:r>
              <a:rPr lang="en-US" dirty="0">
                <a:solidFill>
                  <a:srgbClr val="FF0000"/>
                </a:solidFill>
                <a:latin typeface="Arial" panose="020B0604020202020204" pitchFamily="34" charset="0"/>
                <a:cs typeface="Arial" panose="020B0604020202020204" pitchFamily="34" charset="0"/>
              </a:rPr>
              <a:t>;</a:t>
            </a:r>
            <a:endParaRPr lang="mn-MN" dirty="0">
              <a:solidFill>
                <a:srgbClr val="FF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mn-MN" dirty="0">
                <a:solidFill>
                  <a:srgbClr val="FF0000"/>
                </a:solidFill>
                <a:latin typeface="Arial" panose="020B0604020202020204" pitchFamily="34" charset="0"/>
                <a:cs typeface="Arial" panose="020B0604020202020204" pitchFamily="34" charset="0"/>
              </a:rPr>
              <a:t>Авлигын гэмт хэрэг үйлдэгдэх</a:t>
            </a:r>
            <a:r>
              <a:rPr lang="en-US" dirty="0">
                <a:solidFill>
                  <a:srgbClr val="FF0000"/>
                </a:solidFill>
                <a:latin typeface="Arial" panose="020B0604020202020204" pitchFamily="34" charset="0"/>
                <a:cs typeface="Arial" panose="020B0604020202020204" pitchFamily="34" charset="0"/>
              </a:rPr>
              <a:t>.</a:t>
            </a:r>
          </a:p>
        </p:txBody>
      </p:sp>
      <p:pic>
        <p:nvPicPr>
          <p:cNvPr id="4" name="Picture 2" descr="Барилга бүтээн байгуулалтын ажил тусгай горимоор явагдах боломжтой">
            <a:extLst>
              <a:ext uri="{FF2B5EF4-FFF2-40B4-BE49-F238E27FC236}">
                <a16:creationId xmlns:a16="http://schemas.microsoft.com/office/drawing/2014/main" id="{DCC68778-DC31-A469-8A4D-A60867868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740" y="372612"/>
            <a:ext cx="6883615" cy="399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6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7"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2" name="Group 1">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1" name="Oval 10">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34"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48" name="Rectangle 47">
              <a:extLst>
                <a:ext uri="{FF2B5EF4-FFF2-40B4-BE49-F238E27FC236}">
                  <a16:creationId xmlns:a16="http://schemas.microsoft.com/office/drawing/2014/main" id="{F9A1F1FC-94D4-F513-827F-F434DC13E8C1}"/>
                </a:ext>
              </a:extLst>
            </p:cNvPr>
            <p:cNvSpPr/>
            <p:nvPr/>
          </p:nvSpPr>
          <p:spPr>
            <a:xfrm>
              <a:off x="8182192" y="648352"/>
              <a:ext cx="3767237" cy="307777"/>
            </a:xfrm>
            <a:prstGeom prst="rect">
              <a:avLst/>
            </a:prstGeom>
          </p:spPr>
          <p:txBody>
            <a:bodyPr wrap="square">
              <a:spAutoFit/>
            </a:bodyPr>
            <a:lstStyle/>
            <a:p>
              <a:r>
                <a:rPr lang="mn-MN" sz="1400" dirty="0" smtClean="0"/>
                <a:t>УРЬДЧИЛАН СЭРГИЙЛЭХ</a:t>
              </a:r>
              <a:endParaRPr lang="en-US" sz="1400" b="0" dirty="0"/>
            </a:p>
          </p:txBody>
        </p:sp>
      </p:grpSp>
      <p:grpSp>
        <p:nvGrpSpPr>
          <p:cNvPr id="109" name="Group 24">
            <a:extLst>
              <a:ext uri="{FF2B5EF4-FFF2-40B4-BE49-F238E27FC236}">
                <a16:creationId xmlns:a16="http://schemas.microsoft.com/office/drawing/2014/main" id="{02B35662-EA13-CDAB-99BA-2398CB73BEAA}"/>
              </a:ext>
            </a:extLst>
          </p:cNvPr>
          <p:cNvGrpSpPr/>
          <p:nvPr/>
        </p:nvGrpSpPr>
        <p:grpSpPr>
          <a:xfrm>
            <a:off x="9868895" y="5980923"/>
            <a:ext cx="2077509" cy="719154"/>
            <a:chOff x="0" y="0"/>
            <a:chExt cx="6701749" cy="2319890"/>
          </a:xfrm>
        </p:grpSpPr>
        <p:sp>
          <p:nvSpPr>
            <p:cNvPr id="110" name="Freeform 25">
              <a:extLst>
                <a:ext uri="{FF2B5EF4-FFF2-40B4-BE49-F238E27FC236}">
                  <a16:creationId xmlns:a16="http://schemas.microsoft.com/office/drawing/2014/main" id="{7BF8D30A-F715-8BC7-15CD-905A7A6EFB8A}"/>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3" cstate="email">
                <a:extLst>
                  <a:ext uri="{28A0092B-C50C-407E-A947-70E740481C1C}">
                    <a14:useLocalDpi xmlns:a14="http://schemas.microsoft.com/office/drawing/2010/main"/>
                  </a:ext>
                </a:extLst>
              </a:blip>
              <a:stretch>
                <a:fillRect l="-47719" t="-64927" r="-49022" b="-51283"/>
              </a:stretch>
            </a:blipFill>
          </p:spPr>
        </p:sp>
        <p:sp>
          <p:nvSpPr>
            <p:cNvPr id="111" name="Freeform 26">
              <a:extLst>
                <a:ext uri="{FF2B5EF4-FFF2-40B4-BE49-F238E27FC236}">
                  <a16:creationId xmlns:a16="http://schemas.microsoft.com/office/drawing/2014/main" id="{CA810880-6730-E6BF-DEDB-1172E7F2C846}"/>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pic>
        <p:nvPicPr>
          <p:cNvPr id="17" name="Graphic 16" descr="Clapper board with solid fill">
            <a:extLst>
              <a:ext uri="{FF2B5EF4-FFF2-40B4-BE49-F238E27FC236}">
                <a16:creationId xmlns:a16="http://schemas.microsoft.com/office/drawing/2014/main" id="{EBE242D1-D8CC-A815-8966-12E175060AD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98823" y="315369"/>
            <a:ext cx="343667" cy="343667"/>
          </a:xfrm>
          <a:prstGeom prst="rect">
            <a:avLst/>
          </a:prstGeom>
        </p:spPr>
      </p:pic>
      <p:pic>
        <p:nvPicPr>
          <p:cNvPr id="27" name="Picture 26">
            <a:extLst>
              <a:ext uri="{FF2B5EF4-FFF2-40B4-BE49-F238E27FC236}">
                <a16:creationId xmlns:a16="http://schemas.microsoft.com/office/drawing/2014/main" id="{A2F98FC1-7320-6EA4-D2DA-5FF371839D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001" y="3936597"/>
            <a:ext cx="790032" cy="790032"/>
          </a:xfrm>
          <a:prstGeom prst="rect">
            <a:avLst/>
          </a:prstGeom>
        </p:spPr>
      </p:pic>
      <p:sp>
        <p:nvSpPr>
          <p:cNvPr id="28" name="TextBox 27">
            <a:extLst>
              <a:ext uri="{FF2B5EF4-FFF2-40B4-BE49-F238E27FC236}">
                <a16:creationId xmlns:a16="http://schemas.microsoft.com/office/drawing/2014/main" id="{3BF0FF3C-CD05-B1CB-1838-6EF7A98292ED}"/>
              </a:ext>
            </a:extLst>
          </p:cNvPr>
          <p:cNvSpPr txBox="1"/>
          <p:nvPr/>
        </p:nvSpPr>
        <p:spPr>
          <a:xfrm>
            <a:off x="581481" y="4131558"/>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a:t>
            </a:r>
          </a:p>
        </p:txBody>
      </p:sp>
      <p:pic>
        <p:nvPicPr>
          <p:cNvPr id="30" name="Picture 29">
            <a:extLst>
              <a:ext uri="{FF2B5EF4-FFF2-40B4-BE49-F238E27FC236}">
                <a16:creationId xmlns:a16="http://schemas.microsoft.com/office/drawing/2014/main" id="{A9BEDA20-1DA6-5A16-DF3E-87FF2E41E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8150" y="3128118"/>
            <a:ext cx="790032" cy="790032"/>
          </a:xfrm>
          <a:prstGeom prst="rect">
            <a:avLst/>
          </a:prstGeom>
        </p:spPr>
      </p:pic>
      <p:sp>
        <p:nvSpPr>
          <p:cNvPr id="31" name="TextBox 30">
            <a:extLst>
              <a:ext uri="{FF2B5EF4-FFF2-40B4-BE49-F238E27FC236}">
                <a16:creationId xmlns:a16="http://schemas.microsoft.com/office/drawing/2014/main" id="{5A3E4A04-71FD-66F2-E670-1844BEF0712D}"/>
              </a:ext>
            </a:extLst>
          </p:cNvPr>
          <p:cNvSpPr txBox="1"/>
          <p:nvPr/>
        </p:nvSpPr>
        <p:spPr>
          <a:xfrm>
            <a:off x="1514812" y="3297791"/>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2</a:t>
            </a:r>
          </a:p>
        </p:txBody>
      </p:sp>
      <p:pic>
        <p:nvPicPr>
          <p:cNvPr id="33" name="Picture 32">
            <a:extLst>
              <a:ext uri="{FF2B5EF4-FFF2-40B4-BE49-F238E27FC236}">
                <a16:creationId xmlns:a16="http://schemas.microsoft.com/office/drawing/2014/main" id="{183EE383-6302-433D-0A36-C6B952079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7700" y="2947301"/>
            <a:ext cx="790032" cy="790032"/>
          </a:xfrm>
          <a:prstGeom prst="rect">
            <a:avLst/>
          </a:prstGeom>
        </p:spPr>
      </p:pic>
      <p:sp>
        <p:nvSpPr>
          <p:cNvPr id="35" name="TextBox 34">
            <a:extLst>
              <a:ext uri="{FF2B5EF4-FFF2-40B4-BE49-F238E27FC236}">
                <a16:creationId xmlns:a16="http://schemas.microsoft.com/office/drawing/2014/main" id="{632AA372-028C-8067-754A-30D674E02A76}"/>
              </a:ext>
            </a:extLst>
          </p:cNvPr>
          <p:cNvSpPr txBox="1"/>
          <p:nvPr/>
        </p:nvSpPr>
        <p:spPr>
          <a:xfrm>
            <a:off x="2850942" y="3118266"/>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3</a:t>
            </a:r>
          </a:p>
        </p:txBody>
      </p:sp>
      <p:pic>
        <p:nvPicPr>
          <p:cNvPr id="37" name="Picture 36">
            <a:extLst>
              <a:ext uri="{FF2B5EF4-FFF2-40B4-BE49-F238E27FC236}">
                <a16:creationId xmlns:a16="http://schemas.microsoft.com/office/drawing/2014/main" id="{A19A23F1-CA11-0FB5-E813-3F91ADD2D9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173" y="2885994"/>
            <a:ext cx="790032" cy="790032"/>
          </a:xfrm>
          <a:prstGeom prst="rect">
            <a:avLst/>
          </a:prstGeom>
        </p:spPr>
      </p:pic>
      <p:sp>
        <p:nvSpPr>
          <p:cNvPr id="38" name="TextBox 37">
            <a:extLst>
              <a:ext uri="{FF2B5EF4-FFF2-40B4-BE49-F238E27FC236}">
                <a16:creationId xmlns:a16="http://schemas.microsoft.com/office/drawing/2014/main" id="{D20050C5-7CEE-7B82-23F9-71395EAEE18F}"/>
              </a:ext>
            </a:extLst>
          </p:cNvPr>
          <p:cNvSpPr txBox="1"/>
          <p:nvPr/>
        </p:nvSpPr>
        <p:spPr>
          <a:xfrm>
            <a:off x="4157109" y="3055667"/>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4</a:t>
            </a:r>
          </a:p>
        </p:txBody>
      </p:sp>
      <p:pic>
        <p:nvPicPr>
          <p:cNvPr id="40" name="Picture 39">
            <a:extLst>
              <a:ext uri="{FF2B5EF4-FFF2-40B4-BE49-F238E27FC236}">
                <a16:creationId xmlns:a16="http://schemas.microsoft.com/office/drawing/2014/main" id="{A36411DA-09A4-DB75-C096-6098A1D78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3593" y="2580458"/>
            <a:ext cx="790032" cy="790032"/>
          </a:xfrm>
          <a:prstGeom prst="rect">
            <a:avLst/>
          </a:prstGeom>
        </p:spPr>
      </p:pic>
      <p:sp>
        <p:nvSpPr>
          <p:cNvPr id="41" name="TextBox 40">
            <a:extLst>
              <a:ext uri="{FF2B5EF4-FFF2-40B4-BE49-F238E27FC236}">
                <a16:creationId xmlns:a16="http://schemas.microsoft.com/office/drawing/2014/main" id="{2252B02A-5E73-2B90-A636-A21EED9489E6}"/>
              </a:ext>
            </a:extLst>
          </p:cNvPr>
          <p:cNvSpPr txBox="1"/>
          <p:nvPr/>
        </p:nvSpPr>
        <p:spPr>
          <a:xfrm>
            <a:off x="5458166" y="2750131"/>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5</a:t>
            </a:r>
          </a:p>
        </p:txBody>
      </p:sp>
      <p:pic>
        <p:nvPicPr>
          <p:cNvPr id="43" name="Picture 42">
            <a:extLst>
              <a:ext uri="{FF2B5EF4-FFF2-40B4-BE49-F238E27FC236}">
                <a16:creationId xmlns:a16="http://schemas.microsoft.com/office/drawing/2014/main" id="{741F3E71-3C36-6C0D-FA1B-A090466510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3429" y="2689313"/>
            <a:ext cx="790032" cy="790032"/>
          </a:xfrm>
          <a:prstGeom prst="rect">
            <a:avLst/>
          </a:prstGeom>
        </p:spPr>
      </p:pic>
      <p:sp>
        <p:nvSpPr>
          <p:cNvPr id="44" name="TextBox 43">
            <a:extLst>
              <a:ext uri="{FF2B5EF4-FFF2-40B4-BE49-F238E27FC236}">
                <a16:creationId xmlns:a16="http://schemas.microsoft.com/office/drawing/2014/main" id="{80BB19C7-7CA8-15CF-1F64-1F968A7FF55C}"/>
              </a:ext>
            </a:extLst>
          </p:cNvPr>
          <p:cNvSpPr txBox="1"/>
          <p:nvPr/>
        </p:nvSpPr>
        <p:spPr>
          <a:xfrm>
            <a:off x="6900639" y="2858986"/>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6</a:t>
            </a:r>
          </a:p>
        </p:txBody>
      </p:sp>
      <p:pic>
        <p:nvPicPr>
          <p:cNvPr id="46" name="Picture 45">
            <a:extLst>
              <a:ext uri="{FF2B5EF4-FFF2-40B4-BE49-F238E27FC236}">
                <a16:creationId xmlns:a16="http://schemas.microsoft.com/office/drawing/2014/main" id="{5FFDF780-E07F-E726-A7CC-2D863EA5AA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3931" y="2336595"/>
            <a:ext cx="790032" cy="790032"/>
          </a:xfrm>
          <a:prstGeom prst="rect">
            <a:avLst/>
          </a:prstGeom>
        </p:spPr>
      </p:pic>
      <p:sp>
        <p:nvSpPr>
          <p:cNvPr id="47" name="TextBox 46">
            <a:extLst>
              <a:ext uri="{FF2B5EF4-FFF2-40B4-BE49-F238E27FC236}">
                <a16:creationId xmlns:a16="http://schemas.microsoft.com/office/drawing/2014/main" id="{19B7CACA-E141-0266-E0A7-B248540F8110}"/>
              </a:ext>
            </a:extLst>
          </p:cNvPr>
          <p:cNvSpPr txBox="1"/>
          <p:nvPr/>
        </p:nvSpPr>
        <p:spPr>
          <a:xfrm>
            <a:off x="8153778" y="2506268"/>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7</a:t>
            </a:r>
          </a:p>
        </p:txBody>
      </p:sp>
      <p:pic>
        <p:nvPicPr>
          <p:cNvPr id="53" name="Picture 52">
            <a:extLst>
              <a:ext uri="{FF2B5EF4-FFF2-40B4-BE49-F238E27FC236}">
                <a16:creationId xmlns:a16="http://schemas.microsoft.com/office/drawing/2014/main" id="{A71FF327-A52C-F8EA-88EE-9236E0702B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8376" y="2598905"/>
            <a:ext cx="790032" cy="790032"/>
          </a:xfrm>
          <a:prstGeom prst="rect">
            <a:avLst/>
          </a:prstGeom>
        </p:spPr>
      </p:pic>
      <p:sp>
        <p:nvSpPr>
          <p:cNvPr id="55" name="TextBox 54">
            <a:extLst>
              <a:ext uri="{FF2B5EF4-FFF2-40B4-BE49-F238E27FC236}">
                <a16:creationId xmlns:a16="http://schemas.microsoft.com/office/drawing/2014/main" id="{7CB83A36-154A-EC00-13B0-9FAB496C3428}"/>
              </a:ext>
            </a:extLst>
          </p:cNvPr>
          <p:cNvSpPr txBox="1"/>
          <p:nvPr/>
        </p:nvSpPr>
        <p:spPr>
          <a:xfrm>
            <a:off x="9540860" y="2768578"/>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8</a:t>
            </a:r>
          </a:p>
        </p:txBody>
      </p:sp>
      <p:pic>
        <p:nvPicPr>
          <p:cNvPr id="58" name="Picture 57">
            <a:extLst>
              <a:ext uri="{FF2B5EF4-FFF2-40B4-BE49-F238E27FC236}">
                <a16:creationId xmlns:a16="http://schemas.microsoft.com/office/drawing/2014/main" id="{4CD0AD3A-BA93-6380-12E9-52290F2DC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2693" y="2231208"/>
            <a:ext cx="790032" cy="790032"/>
          </a:xfrm>
          <a:prstGeom prst="rect">
            <a:avLst/>
          </a:prstGeom>
        </p:spPr>
      </p:pic>
      <p:sp>
        <p:nvSpPr>
          <p:cNvPr id="59" name="TextBox 58">
            <a:extLst>
              <a:ext uri="{FF2B5EF4-FFF2-40B4-BE49-F238E27FC236}">
                <a16:creationId xmlns:a16="http://schemas.microsoft.com/office/drawing/2014/main" id="{40BAD90C-782C-8F82-124E-EFA0E5147EC7}"/>
              </a:ext>
            </a:extLst>
          </p:cNvPr>
          <p:cNvSpPr txBox="1"/>
          <p:nvPr/>
        </p:nvSpPr>
        <p:spPr>
          <a:xfrm>
            <a:off x="10897815" y="2400881"/>
            <a:ext cx="384200"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9</a:t>
            </a:r>
          </a:p>
        </p:txBody>
      </p:sp>
      <p:pic>
        <p:nvPicPr>
          <p:cNvPr id="62" name="Picture 61">
            <a:extLst>
              <a:ext uri="{FF2B5EF4-FFF2-40B4-BE49-F238E27FC236}">
                <a16:creationId xmlns:a16="http://schemas.microsoft.com/office/drawing/2014/main" id="{F4CEE6B7-580D-46B6-48EB-388B1E35E4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560" y="5144606"/>
            <a:ext cx="790032" cy="790032"/>
          </a:xfrm>
          <a:prstGeom prst="rect">
            <a:avLst/>
          </a:prstGeom>
        </p:spPr>
      </p:pic>
      <p:sp>
        <p:nvSpPr>
          <p:cNvPr id="63" name="TextBox 62">
            <a:extLst>
              <a:ext uri="{FF2B5EF4-FFF2-40B4-BE49-F238E27FC236}">
                <a16:creationId xmlns:a16="http://schemas.microsoft.com/office/drawing/2014/main" id="{16B4AFAE-DA2A-EAD2-28C2-B6E6EED7A3F5}"/>
              </a:ext>
            </a:extLst>
          </p:cNvPr>
          <p:cNvSpPr txBox="1"/>
          <p:nvPr/>
        </p:nvSpPr>
        <p:spPr>
          <a:xfrm>
            <a:off x="571663" y="5322667"/>
            <a:ext cx="626177" cy="400110"/>
          </a:xfrm>
          <a:prstGeom prst="rect">
            <a:avLst/>
          </a:prstGeom>
          <a:noFill/>
        </p:spPr>
        <p:txBody>
          <a:bodyPr wrap="square" rtlCol="0">
            <a:spAutoFit/>
          </a:bodyPr>
          <a:lstStyle/>
          <a:p>
            <a:r>
              <a:rPr lang="en-US" sz="2000" b="1" dirty="0">
                <a:solidFill>
                  <a:schemeClr val="bg2">
                    <a:lumMod val="50000"/>
                  </a:schemeClr>
                </a:solidFill>
                <a:latin typeface="Arial" panose="020B0604020202020204" pitchFamily="34" charset="0"/>
                <a:cs typeface="Arial" panose="020B0604020202020204" pitchFamily="34" charset="0"/>
              </a:rPr>
              <a:t>17</a:t>
            </a:r>
          </a:p>
        </p:txBody>
      </p:sp>
      <p:pic>
        <p:nvPicPr>
          <p:cNvPr id="65" name="Picture 64">
            <a:extLst>
              <a:ext uri="{FF2B5EF4-FFF2-40B4-BE49-F238E27FC236}">
                <a16:creationId xmlns:a16="http://schemas.microsoft.com/office/drawing/2014/main" id="{FB09EE93-B303-66E6-1BDA-0DDFC6278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977" y="4444262"/>
            <a:ext cx="790032" cy="790032"/>
          </a:xfrm>
          <a:prstGeom prst="rect">
            <a:avLst/>
          </a:prstGeom>
        </p:spPr>
      </p:pic>
      <p:sp>
        <p:nvSpPr>
          <p:cNvPr id="66" name="TextBox 65">
            <a:extLst>
              <a:ext uri="{FF2B5EF4-FFF2-40B4-BE49-F238E27FC236}">
                <a16:creationId xmlns:a16="http://schemas.microsoft.com/office/drawing/2014/main" id="{0E9FDA93-EF2F-DDFD-5831-4B03FA3F1D24}"/>
              </a:ext>
            </a:extLst>
          </p:cNvPr>
          <p:cNvSpPr txBox="1"/>
          <p:nvPr/>
        </p:nvSpPr>
        <p:spPr>
          <a:xfrm>
            <a:off x="1898832" y="4622323"/>
            <a:ext cx="626177" cy="400110"/>
          </a:xfrm>
          <a:prstGeom prst="rect">
            <a:avLst/>
          </a:prstGeom>
          <a:noFill/>
        </p:spPr>
        <p:txBody>
          <a:bodyPr wrap="square" rtlCol="0">
            <a:spAutoFit/>
          </a:bodyPr>
          <a:lstStyle/>
          <a:p>
            <a:r>
              <a:rPr lang="en-US" sz="2000" b="1" dirty="0">
                <a:solidFill>
                  <a:schemeClr val="bg2">
                    <a:lumMod val="50000"/>
                  </a:schemeClr>
                </a:solidFill>
                <a:latin typeface="Arial" panose="020B0604020202020204" pitchFamily="34" charset="0"/>
                <a:cs typeface="Arial" panose="020B0604020202020204" pitchFamily="34" charset="0"/>
              </a:rPr>
              <a:t>16</a:t>
            </a:r>
          </a:p>
        </p:txBody>
      </p:sp>
      <p:pic>
        <p:nvPicPr>
          <p:cNvPr id="68" name="Picture 67">
            <a:extLst>
              <a:ext uri="{FF2B5EF4-FFF2-40B4-BE49-F238E27FC236}">
                <a16:creationId xmlns:a16="http://schemas.microsoft.com/office/drawing/2014/main" id="{29F5781C-9450-6802-FBE1-84DE15BA9B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0004" y="4726629"/>
            <a:ext cx="790032" cy="790032"/>
          </a:xfrm>
          <a:prstGeom prst="rect">
            <a:avLst/>
          </a:prstGeom>
        </p:spPr>
      </p:pic>
      <p:sp>
        <p:nvSpPr>
          <p:cNvPr id="69" name="TextBox 68">
            <a:extLst>
              <a:ext uri="{FF2B5EF4-FFF2-40B4-BE49-F238E27FC236}">
                <a16:creationId xmlns:a16="http://schemas.microsoft.com/office/drawing/2014/main" id="{32803476-C95F-4434-7A62-CDAA3F377A7D}"/>
              </a:ext>
            </a:extLst>
          </p:cNvPr>
          <p:cNvSpPr txBox="1"/>
          <p:nvPr/>
        </p:nvSpPr>
        <p:spPr>
          <a:xfrm>
            <a:off x="3062611" y="4904690"/>
            <a:ext cx="626177" cy="400110"/>
          </a:xfrm>
          <a:prstGeom prst="rect">
            <a:avLst/>
          </a:prstGeom>
          <a:noFill/>
        </p:spPr>
        <p:txBody>
          <a:bodyPr wrap="square" rtlCol="0">
            <a:spAutoFit/>
          </a:bodyPr>
          <a:lstStyle/>
          <a:p>
            <a:r>
              <a:rPr lang="en-US" sz="2000" b="1" dirty="0">
                <a:solidFill>
                  <a:schemeClr val="bg2">
                    <a:lumMod val="50000"/>
                  </a:schemeClr>
                </a:solidFill>
                <a:latin typeface="Arial" panose="020B0604020202020204" pitchFamily="34" charset="0"/>
                <a:cs typeface="Arial" panose="020B0604020202020204" pitchFamily="34" charset="0"/>
              </a:rPr>
              <a:t>15</a:t>
            </a:r>
          </a:p>
        </p:txBody>
      </p:sp>
      <p:pic>
        <p:nvPicPr>
          <p:cNvPr id="71" name="Picture 70">
            <a:extLst>
              <a:ext uri="{FF2B5EF4-FFF2-40B4-BE49-F238E27FC236}">
                <a16:creationId xmlns:a16="http://schemas.microsoft.com/office/drawing/2014/main" id="{90B93408-B411-8489-CC29-26F0C00431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9956" y="4089496"/>
            <a:ext cx="790032" cy="790032"/>
          </a:xfrm>
          <a:prstGeom prst="rect">
            <a:avLst/>
          </a:prstGeom>
        </p:spPr>
      </p:pic>
      <p:sp>
        <p:nvSpPr>
          <p:cNvPr id="72" name="TextBox 71">
            <a:extLst>
              <a:ext uri="{FF2B5EF4-FFF2-40B4-BE49-F238E27FC236}">
                <a16:creationId xmlns:a16="http://schemas.microsoft.com/office/drawing/2014/main" id="{4278C87F-D362-F734-EA7C-03879C41C070}"/>
              </a:ext>
            </a:extLst>
          </p:cNvPr>
          <p:cNvSpPr txBox="1"/>
          <p:nvPr/>
        </p:nvSpPr>
        <p:spPr>
          <a:xfrm>
            <a:off x="4780315" y="4267557"/>
            <a:ext cx="626177"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14</a:t>
            </a:r>
          </a:p>
        </p:txBody>
      </p:sp>
      <p:pic>
        <p:nvPicPr>
          <p:cNvPr id="76" name="Picture 75">
            <a:extLst>
              <a:ext uri="{FF2B5EF4-FFF2-40B4-BE49-F238E27FC236}">
                <a16:creationId xmlns:a16="http://schemas.microsoft.com/office/drawing/2014/main" id="{7DBB3A49-3D1F-9059-06F9-0645214150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3270" y="4106396"/>
            <a:ext cx="790032" cy="790032"/>
          </a:xfrm>
          <a:prstGeom prst="rect">
            <a:avLst/>
          </a:prstGeom>
        </p:spPr>
      </p:pic>
      <p:sp>
        <p:nvSpPr>
          <p:cNvPr id="77" name="TextBox 76">
            <a:extLst>
              <a:ext uri="{FF2B5EF4-FFF2-40B4-BE49-F238E27FC236}">
                <a16:creationId xmlns:a16="http://schemas.microsoft.com/office/drawing/2014/main" id="{54A9DB40-604F-1E22-42FB-2C2511059714}"/>
              </a:ext>
            </a:extLst>
          </p:cNvPr>
          <p:cNvSpPr txBox="1"/>
          <p:nvPr/>
        </p:nvSpPr>
        <p:spPr>
          <a:xfrm>
            <a:off x="6311381" y="4284457"/>
            <a:ext cx="626177"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13</a:t>
            </a:r>
          </a:p>
        </p:txBody>
      </p:sp>
      <p:pic>
        <p:nvPicPr>
          <p:cNvPr id="79" name="Picture 78">
            <a:extLst>
              <a:ext uri="{FF2B5EF4-FFF2-40B4-BE49-F238E27FC236}">
                <a16:creationId xmlns:a16="http://schemas.microsoft.com/office/drawing/2014/main" id="{CA32CB96-40E6-32D8-4D50-16F0388F80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3998" y="3779075"/>
            <a:ext cx="790032" cy="790032"/>
          </a:xfrm>
          <a:prstGeom prst="rect">
            <a:avLst/>
          </a:prstGeom>
        </p:spPr>
      </p:pic>
      <p:sp>
        <p:nvSpPr>
          <p:cNvPr id="80" name="TextBox 79">
            <a:extLst>
              <a:ext uri="{FF2B5EF4-FFF2-40B4-BE49-F238E27FC236}">
                <a16:creationId xmlns:a16="http://schemas.microsoft.com/office/drawing/2014/main" id="{F7826B77-F225-98A4-90AA-D809E6C3A6F3}"/>
              </a:ext>
            </a:extLst>
          </p:cNvPr>
          <p:cNvSpPr txBox="1"/>
          <p:nvPr/>
        </p:nvSpPr>
        <p:spPr>
          <a:xfrm>
            <a:off x="7829861" y="3957136"/>
            <a:ext cx="626177"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12</a:t>
            </a:r>
          </a:p>
        </p:txBody>
      </p:sp>
      <p:pic>
        <p:nvPicPr>
          <p:cNvPr id="82" name="Picture 81">
            <a:extLst>
              <a:ext uri="{FF2B5EF4-FFF2-40B4-BE49-F238E27FC236}">
                <a16:creationId xmlns:a16="http://schemas.microsoft.com/office/drawing/2014/main" id="{C060C19B-09E0-CF89-37A3-33C0FBDF55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6026" y="4066146"/>
            <a:ext cx="790032" cy="790032"/>
          </a:xfrm>
          <a:prstGeom prst="rect">
            <a:avLst/>
          </a:prstGeom>
        </p:spPr>
      </p:pic>
      <p:sp>
        <p:nvSpPr>
          <p:cNvPr id="83" name="TextBox 82">
            <a:extLst>
              <a:ext uri="{FF2B5EF4-FFF2-40B4-BE49-F238E27FC236}">
                <a16:creationId xmlns:a16="http://schemas.microsoft.com/office/drawing/2014/main" id="{83CE28D8-592C-24C2-E7FE-3C9AE514143C}"/>
              </a:ext>
            </a:extLst>
          </p:cNvPr>
          <p:cNvSpPr txBox="1"/>
          <p:nvPr/>
        </p:nvSpPr>
        <p:spPr>
          <a:xfrm>
            <a:off x="9369641" y="4244207"/>
            <a:ext cx="602177"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11</a:t>
            </a:r>
          </a:p>
        </p:txBody>
      </p:sp>
      <p:pic>
        <p:nvPicPr>
          <p:cNvPr id="85" name="Picture 84">
            <a:extLst>
              <a:ext uri="{FF2B5EF4-FFF2-40B4-BE49-F238E27FC236}">
                <a16:creationId xmlns:a16="http://schemas.microsoft.com/office/drawing/2014/main" id="{93F07716-986A-C1C1-DD04-4D5D5E11E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2449" y="3875600"/>
            <a:ext cx="790032" cy="790032"/>
          </a:xfrm>
          <a:prstGeom prst="rect">
            <a:avLst/>
          </a:prstGeom>
        </p:spPr>
      </p:pic>
      <p:sp>
        <p:nvSpPr>
          <p:cNvPr id="86" name="TextBox 85">
            <a:extLst>
              <a:ext uri="{FF2B5EF4-FFF2-40B4-BE49-F238E27FC236}">
                <a16:creationId xmlns:a16="http://schemas.microsoft.com/office/drawing/2014/main" id="{CCBFAF8F-097C-8318-674F-5F2CF4413AB8}"/>
              </a:ext>
            </a:extLst>
          </p:cNvPr>
          <p:cNvSpPr txBox="1"/>
          <p:nvPr/>
        </p:nvSpPr>
        <p:spPr>
          <a:xfrm>
            <a:off x="10889814" y="4053661"/>
            <a:ext cx="626177" cy="400110"/>
          </a:xfrm>
          <a:prstGeom prst="rect">
            <a:avLst/>
          </a:prstGeom>
          <a:noFill/>
        </p:spPr>
        <p:txBody>
          <a:bodyPr wrap="square" rtlCol="0">
            <a:spAutoFit/>
          </a:bodyPr>
          <a:lstStyle/>
          <a:p>
            <a:r>
              <a:rPr lang="en-US" sz="2000" b="1" dirty="0">
                <a:solidFill>
                  <a:schemeClr val="bg2">
                    <a:lumMod val="10000"/>
                  </a:schemeClr>
                </a:solidFill>
                <a:latin typeface="Arial" panose="020B0604020202020204" pitchFamily="34" charset="0"/>
                <a:cs typeface="Arial" panose="020B0604020202020204" pitchFamily="34" charset="0"/>
              </a:rPr>
              <a:t>10</a:t>
            </a:r>
          </a:p>
        </p:txBody>
      </p:sp>
      <p:cxnSp>
        <p:nvCxnSpPr>
          <p:cNvPr id="87" name="Connector: Curved 80">
            <a:extLst>
              <a:ext uri="{FF2B5EF4-FFF2-40B4-BE49-F238E27FC236}">
                <a16:creationId xmlns:a16="http://schemas.microsoft.com/office/drawing/2014/main" id="{6B379715-2C51-AD38-8B8F-7B283F4E5DD0}"/>
              </a:ext>
            </a:extLst>
          </p:cNvPr>
          <p:cNvCxnSpPr>
            <a:cxnSpLocks/>
            <a:stCxn id="27" idx="3"/>
            <a:endCxn id="30" idx="2"/>
          </p:cNvCxnSpPr>
          <p:nvPr/>
        </p:nvCxnSpPr>
        <p:spPr>
          <a:xfrm flipV="1">
            <a:off x="1151033" y="3918150"/>
            <a:ext cx="562133" cy="413463"/>
          </a:xfrm>
          <a:prstGeom prst="curvedConnector2">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Connector: Curved 86">
            <a:extLst>
              <a:ext uri="{FF2B5EF4-FFF2-40B4-BE49-F238E27FC236}">
                <a16:creationId xmlns:a16="http://schemas.microsoft.com/office/drawing/2014/main" id="{DD4B0DB1-7947-B2F7-6D32-A6C599E43904}"/>
              </a:ext>
            </a:extLst>
          </p:cNvPr>
          <p:cNvCxnSpPr>
            <a:stCxn id="30" idx="3"/>
            <a:endCxn id="33" idx="2"/>
          </p:cNvCxnSpPr>
          <p:nvPr/>
        </p:nvCxnSpPr>
        <p:spPr>
          <a:xfrm>
            <a:off x="2108182" y="3523134"/>
            <a:ext cx="924534" cy="214199"/>
          </a:xfrm>
          <a:prstGeom prst="curvedConnector4">
            <a:avLst>
              <a:gd name="adj1" fmla="val 28637"/>
              <a:gd name="adj2" fmla="val 206723"/>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AB933E11-A2F1-3AE5-5C4C-87D99122F2AE}"/>
              </a:ext>
            </a:extLst>
          </p:cNvPr>
          <p:cNvCxnSpPr>
            <a:stCxn id="33" idx="3"/>
            <a:endCxn id="37" idx="2"/>
          </p:cNvCxnSpPr>
          <p:nvPr/>
        </p:nvCxnSpPr>
        <p:spPr>
          <a:xfrm>
            <a:off x="3427732" y="3342317"/>
            <a:ext cx="922457" cy="333709"/>
          </a:xfrm>
          <a:prstGeom prst="curvedConnector4">
            <a:avLst>
              <a:gd name="adj1" fmla="val 28589"/>
              <a:gd name="adj2" fmla="val 168503"/>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0" name="Connector: Curved 90">
            <a:extLst>
              <a:ext uri="{FF2B5EF4-FFF2-40B4-BE49-F238E27FC236}">
                <a16:creationId xmlns:a16="http://schemas.microsoft.com/office/drawing/2014/main" id="{F9884DC3-E8A7-B121-43B3-7A96665D83A4}"/>
              </a:ext>
            </a:extLst>
          </p:cNvPr>
          <p:cNvCxnSpPr>
            <a:stCxn id="37" idx="3"/>
            <a:endCxn id="40" idx="2"/>
          </p:cNvCxnSpPr>
          <p:nvPr/>
        </p:nvCxnSpPr>
        <p:spPr>
          <a:xfrm>
            <a:off x="4745205" y="3281010"/>
            <a:ext cx="903404" cy="89480"/>
          </a:xfrm>
          <a:prstGeom prst="curvedConnector4">
            <a:avLst>
              <a:gd name="adj1" fmla="val 28137"/>
              <a:gd name="adj2" fmla="val 355476"/>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1" name="Connector: Curved 92">
            <a:extLst>
              <a:ext uri="{FF2B5EF4-FFF2-40B4-BE49-F238E27FC236}">
                <a16:creationId xmlns:a16="http://schemas.microsoft.com/office/drawing/2014/main" id="{1E509269-6F0A-A34D-E47C-66A82339C015}"/>
              </a:ext>
            </a:extLst>
          </p:cNvPr>
          <p:cNvCxnSpPr>
            <a:stCxn id="40" idx="3"/>
            <a:endCxn id="43" idx="2"/>
          </p:cNvCxnSpPr>
          <p:nvPr/>
        </p:nvCxnSpPr>
        <p:spPr>
          <a:xfrm>
            <a:off x="6043625" y="2975474"/>
            <a:ext cx="1044820" cy="503871"/>
          </a:xfrm>
          <a:prstGeom prst="curvedConnector4">
            <a:avLst>
              <a:gd name="adj1" fmla="val 31096"/>
              <a:gd name="adj2" fmla="val 145369"/>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Connector: Curved 94">
            <a:extLst>
              <a:ext uri="{FF2B5EF4-FFF2-40B4-BE49-F238E27FC236}">
                <a16:creationId xmlns:a16="http://schemas.microsoft.com/office/drawing/2014/main" id="{C8C8657F-9987-C5CC-3D5E-93BD992AC244}"/>
              </a:ext>
            </a:extLst>
          </p:cNvPr>
          <p:cNvCxnSpPr>
            <a:stCxn id="43" idx="3"/>
            <a:endCxn id="46" idx="2"/>
          </p:cNvCxnSpPr>
          <p:nvPr/>
        </p:nvCxnSpPr>
        <p:spPr>
          <a:xfrm>
            <a:off x="7483461" y="3084329"/>
            <a:ext cx="855486" cy="42298"/>
          </a:xfrm>
          <a:prstGeom prst="curvedConnector4">
            <a:avLst>
              <a:gd name="adj1" fmla="val 26913"/>
              <a:gd name="adj2" fmla="val 640451"/>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Connector: Curved 96">
            <a:extLst>
              <a:ext uri="{FF2B5EF4-FFF2-40B4-BE49-F238E27FC236}">
                <a16:creationId xmlns:a16="http://schemas.microsoft.com/office/drawing/2014/main" id="{DAD8A902-B47D-11B1-2687-28AA369EE399}"/>
              </a:ext>
            </a:extLst>
          </p:cNvPr>
          <p:cNvCxnSpPr>
            <a:stCxn id="46" idx="3"/>
            <a:endCxn id="53" idx="2"/>
          </p:cNvCxnSpPr>
          <p:nvPr/>
        </p:nvCxnSpPr>
        <p:spPr>
          <a:xfrm>
            <a:off x="8733963" y="2731611"/>
            <a:ext cx="989429" cy="657326"/>
          </a:xfrm>
          <a:prstGeom prst="curvedConnector4">
            <a:avLst>
              <a:gd name="adj1" fmla="val 30038"/>
              <a:gd name="adj2" fmla="val 134777"/>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Connector: Curved 98">
            <a:extLst>
              <a:ext uri="{FF2B5EF4-FFF2-40B4-BE49-F238E27FC236}">
                <a16:creationId xmlns:a16="http://schemas.microsoft.com/office/drawing/2014/main" id="{3ED959E5-E9A7-F7E1-D008-071CD161FA0B}"/>
              </a:ext>
            </a:extLst>
          </p:cNvPr>
          <p:cNvCxnSpPr>
            <a:stCxn id="53" idx="3"/>
            <a:endCxn id="58" idx="2"/>
          </p:cNvCxnSpPr>
          <p:nvPr/>
        </p:nvCxnSpPr>
        <p:spPr>
          <a:xfrm>
            <a:off x="10118408" y="2993921"/>
            <a:ext cx="959301" cy="27319"/>
          </a:xfrm>
          <a:prstGeom prst="curvedConnector4">
            <a:avLst>
              <a:gd name="adj1" fmla="val 29411"/>
              <a:gd name="adj2" fmla="val 936780"/>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100">
            <a:extLst>
              <a:ext uri="{FF2B5EF4-FFF2-40B4-BE49-F238E27FC236}">
                <a16:creationId xmlns:a16="http://schemas.microsoft.com/office/drawing/2014/main" id="{FC048DA4-52FF-EDC1-D333-8FAD25A4E39B}"/>
              </a:ext>
            </a:extLst>
          </p:cNvPr>
          <p:cNvCxnSpPr>
            <a:stCxn id="58" idx="3"/>
            <a:endCxn id="85" idx="3"/>
          </p:cNvCxnSpPr>
          <p:nvPr/>
        </p:nvCxnSpPr>
        <p:spPr>
          <a:xfrm>
            <a:off x="11472725" y="2626224"/>
            <a:ext cx="49756" cy="1644392"/>
          </a:xfrm>
          <a:prstGeom prst="curvedConnector3">
            <a:avLst>
              <a:gd name="adj1" fmla="val 559442"/>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6" name="Connector: Curved 102">
            <a:extLst>
              <a:ext uri="{FF2B5EF4-FFF2-40B4-BE49-F238E27FC236}">
                <a16:creationId xmlns:a16="http://schemas.microsoft.com/office/drawing/2014/main" id="{29845C92-2E26-17B2-FBBC-2ABD975FD204}"/>
              </a:ext>
            </a:extLst>
          </p:cNvPr>
          <p:cNvCxnSpPr>
            <a:cxnSpLocks/>
            <a:stCxn id="85" idx="0"/>
            <a:endCxn id="82" idx="3"/>
          </p:cNvCxnSpPr>
          <p:nvPr/>
        </p:nvCxnSpPr>
        <p:spPr>
          <a:xfrm rot="16200000" flipH="1" flipV="1">
            <a:off x="10263981" y="3597677"/>
            <a:ext cx="585562" cy="1141407"/>
          </a:xfrm>
          <a:prstGeom prst="curvedConnector4">
            <a:avLst>
              <a:gd name="adj1" fmla="val -39039"/>
              <a:gd name="adj2" fmla="val 67304"/>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7" name="Connector: Curved 104">
            <a:extLst>
              <a:ext uri="{FF2B5EF4-FFF2-40B4-BE49-F238E27FC236}">
                <a16:creationId xmlns:a16="http://schemas.microsoft.com/office/drawing/2014/main" id="{D148A217-55DF-2CA5-22F1-17AAF052D005}"/>
              </a:ext>
            </a:extLst>
          </p:cNvPr>
          <p:cNvCxnSpPr>
            <a:cxnSpLocks/>
            <a:stCxn id="82" idx="0"/>
            <a:endCxn id="79" idx="3"/>
          </p:cNvCxnSpPr>
          <p:nvPr/>
        </p:nvCxnSpPr>
        <p:spPr>
          <a:xfrm rot="16200000" flipH="1" flipV="1">
            <a:off x="8968563" y="3551612"/>
            <a:ext cx="107945" cy="1137012"/>
          </a:xfrm>
          <a:prstGeom prst="curvedConnector4">
            <a:avLst>
              <a:gd name="adj1" fmla="val -211775"/>
              <a:gd name="adj2" fmla="val 67371"/>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106">
            <a:extLst>
              <a:ext uri="{FF2B5EF4-FFF2-40B4-BE49-F238E27FC236}">
                <a16:creationId xmlns:a16="http://schemas.microsoft.com/office/drawing/2014/main" id="{ECF85027-DD24-4090-EA10-2AE6FC828C03}"/>
              </a:ext>
            </a:extLst>
          </p:cNvPr>
          <p:cNvCxnSpPr>
            <a:cxnSpLocks/>
            <a:stCxn id="79" idx="0"/>
            <a:endCxn id="76" idx="3"/>
          </p:cNvCxnSpPr>
          <p:nvPr/>
        </p:nvCxnSpPr>
        <p:spPr>
          <a:xfrm rot="16200000" flipH="1" flipV="1">
            <a:off x="7139989" y="3582387"/>
            <a:ext cx="722337" cy="1115712"/>
          </a:xfrm>
          <a:prstGeom prst="curvedConnector4">
            <a:avLst>
              <a:gd name="adj1" fmla="val -31647"/>
              <a:gd name="adj2" fmla="val 67702"/>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Connector: Curved 108">
            <a:extLst>
              <a:ext uri="{FF2B5EF4-FFF2-40B4-BE49-F238E27FC236}">
                <a16:creationId xmlns:a16="http://schemas.microsoft.com/office/drawing/2014/main" id="{AFD6C5FC-395A-B205-DAF6-3ECECA402770}"/>
              </a:ext>
            </a:extLst>
          </p:cNvPr>
          <p:cNvCxnSpPr>
            <a:cxnSpLocks/>
            <a:stCxn id="76" idx="0"/>
            <a:endCxn id="71" idx="3"/>
          </p:cNvCxnSpPr>
          <p:nvPr/>
        </p:nvCxnSpPr>
        <p:spPr>
          <a:xfrm rot="16200000" flipH="1" flipV="1">
            <a:off x="5795079" y="3731305"/>
            <a:ext cx="378116" cy="1128298"/>
          </a:xfrm>
          <a:prstGeom prst="curvedConnector4">
            <a:avLst>
              <a:gd name="adj1" fmla="val -60458"/>
              <a:gd name="adj2" fmla="val 67505"/>
            </a:avLst>
          </a:prstGeom>
          <a:ln w="19050">
            <a:solidFill>
              <a:schemeClr val="bg2">
                <a:lumMod val="1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110">
            <a:extLst>
              <a:ext uri="{FF2B5EF4-FFF2-40B4-BE49-F238E27FC236}">
                <a16:creationId xmlns:a16="http://schemas.microsoft.com/office/drawing/2014/main" id="{5E34F737-B4E3-0AAF-4A2B-E0BF394FB583}"/>
              </a:ext>
            </a:extLst>
          </p:cNvPr>
          <p:cNvCxnSpPr>
            <a:cxnSpLocks/>
            <a:stCxn id="71" idx="0"/>
            <a:endCxn id="68" idx="3"/>
          </p:cNvCxnSpPr>
          <p:nvPr/>
        </p:nvCxnSpPr>
        <p:spPr>
          <a:xfrm rot="16200000" flipH="1" flipV="1">
            <a:off x="3851429" y="3948102"/>
            <a:ext cx="1032149" cy="1314936"/>
          </a:xfrm>
          <a:prstGeom prst="curvedConnector4">
            <a:avLst>
              <a:gd name="adj1" fmla="val -22148"/>
              <a:gd name="adj2" fmla="val 65020"/>
            </a:avLst>
          </a:prstGeom>
          <a:ln w="19050">
            <a:solidFill>
              <a:schemeClr val="bg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1" name="Connector: Curved 112">
            <a:extLst>
              <a:ext uri="{FF2B5EF4-FFF2-40B4-BE49-F238E27FC236}">
                <a16:creationId xmlns:a16="http://schemas.microsoft.com/office/drawing/2014/main" id="{54E9C0AF-7597-082C-9A99-51FE99402D43}"/>
              </a:ext>
            </a:extLst>
          </p:cNvPr>
          <p:cNvCxnSpPr>
            <a:cxnSpLocks/>
            <a:stCxn id="68" idx="0"/>
            <a:endCxn id="65" idx="3"/>
          </p:cNvCxnSpPr>
          <p:nvPr/>
        </p:nvCxnSpPr>
        <p:spPr>
          <a:xfrm rot="16200000" flipH="1" flipV="1">
            <a:off x="2878190" y="4402447"/>
            <a:ext cx="112649" cy="761011"/>
          </a:xfrm>
          <a:prstGeom prst="curvedConnector4">
            <a:avLst>
              <a:gd name="adj1" fmla="val -202931"/>
              <a:gd name="adj2" fmla="val 75953"/>
            </a:avLst>
          </a:prstGeom>
          <a:ln w="19050">
            <a:solidFill>
              <a:schemeClr val="bg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2" name="Connector: Curved 114">
            <a:extLst>
              <a:ext uri="{FF2B5EF4-FFF2-40B4-BE49-F238E27FC236}">
                <a16:creationId xmlns:a16="http://schemas.microsoft.com/office/drawing/2014/main" id="{B19C67DA-9008-6460-D0D4-4B208E10E461}"/>
              </a:ext>
            </a:extLst>
          </p:cNvPr>
          <p:cNvCxnSpPr>
            <a:cxnSpLocks/>
            <a:stCxn id="65" idx="0"/>
            <a:endCxn id="62" idx="3"/>
          </p:cNvCxnSpPr>
          <p:nvPr/>
        </p:nvCxnSpPr>
        <p:spPr>
          <a:xfrm rot="16200000" flipH="1" flipV="1">
            <a:off x="1149113" y="4529741"/>
            <a:ext cx="1095360" cy="924401"/>
          </a:xfrm>
          <a:prstGeom prst="curvedConnector4">
            <a:avLst>
              <a:gd name="adj1" fmla="val -20870"/>
              <a:gd name="adj2" fmla="val 71366"/>
            </a:avLst>
          </a:prstGeom>
          <a:ln w="19050">
            <a:solidFill>
              <a:schemeClr val="bg2">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FD2D0FC-3F3B-2BF7-E0FA-011F435E6563}"/>
              </a:ext>
            </a:extLst>
          </p:cNvPr>
          <p:cNvSpPr txBox="1"/>
          <p:nvPr/>
        </p:nvSpPr>
        <p:spPr>
          <a:xfrm>
            <a:off x="305309" y="2609391"/>
            <a:ext cx="894651" cy="103715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 ахуйн нэгж байгуулах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Улсын бүртгэлийн ерөнхий газар,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10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4" name="TextBox 103">
            <a:extLst>
              <a:ext uri="{FF2B5EF4-FFF2-40B4-BE49-F238E27FC236}">
                <a16:creationId xmlns:a16="http://schemas.microsoft.com/office/drawing/2014/main" id="{94137708-2F0C-34BC-13DC-00609567990A}"/>
              </a:ext>
            </a:extLst>
          </p:cNvPr>
          <p:cNvSpPr txBox="1"/>
          <p:nvPr/>
        </p:nvSpPr>
        <p:spPr>
          <a:xfrm>
            <a:off x="1197841" y="1276634"/>
            <a:ext cx="1393354" cy="1518940"/>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Кадастрын зураг, газрын захирамж, гэрчилгээ авах </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Аймаг, нийслэл, сум, дүүргийн Засаг дарга</a:t>
            </a: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газрын нэгдсэн төлөвлөгөөнд тусгагдсан бол </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хуанлын 30 хоног,</a:t>
            </a: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төлөвлөгөөнд тусгагдаагүй бол ирэх жилийн төлөвлөгөөнд тусгуулан хүлээх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105" name="TextBox 104">
            <a:extLst>
              <a:ext uri="{FF2B5EF4-FFF2-40B4-BE49-F238E27FC236}">
                <a16:creationId xmlns:a16="http://schemas.microsoft.com/office/drawing/2014/main" id="{917D4064-2DE1-9D69-530E-064CE49B9F5B}"/>
              </a:ext>
            </a:extLst>
          </p:cNvPr>
          <p:cNvSpPr txBox="1"/>
          <p:nvPr/>
        </p:nvSpPr>
        <p:spPr>
          <a:xfrm>
            <a:off x="2731887" y="1333371"/>
            <a:ext cx="1080883" cy="1055608"/>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Газрын зориулалтын дагуу хүсэлт гаргана, “А” даалгавар авах</a:t>
            </a:r>
            <a:r>
              <a:rPr lang="en-US" sz="700"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 байгуулалт, хөгжлийн газар,</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ажлын 10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6" name="TextBox 105">
            <a:extLst>
              <a:ext uri="{FF2B5EF4-FFF2-40B4-BE49-F238E27FC236}">
                <a16:creationId xmlns:a16="http://schemas.microsoft.com/office/drawing/2014/main" id="{12BE0709-A707-4881-9411-C97A7BD4DF4E}"/>
              </a:ext>
            </a:extLst>
          </p:cNvPr>
          <p:cNvSpPr txBox="1"/>
          <p:nvPr/>
        </p:nvSpPr>
        <p:spPr>
          <a:xfrm>
            <a:off x="6271737" y="1701179"/>
            <a:ext cx="1277177" cy="69806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зураг хийлгэх</a:t>
            </a:r>
            <a:r>
              <a:rPr lang="en-US" sz="700"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Тусгай зөвшөөрөлтэй хувийн компаниар хийлгэнэ</a:t>
            </a:r>
            <a:r>
              <a:rPr lang="en-US" sz="700" b="1"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хугацаагүй</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7" name="TextBox 106">
            <a:extLst>
              <a:ext uri="{FF2B5EF4-FFF2-40B4-BE49-F238E27FC236}">
                <a16:creationId xmlns:a16="http://schemas.microsoft.com/office/drawing/2014/main" id="{416CF120-2667-91A3-740D-98546C84C583}"/>
              </a:ext>
            </a:extLst>
          </p:cNvPr>
          <p:cNvSpPr txBox="1"/>
          <p:nvPr/>
        </p:nvSpPr>
        <p:spPr>
          <a:xfrm>
            <a:off x="5298601" y="683461"/>
            <a:ext cx="1902911" cy="936427"/>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Техникийн нөхцөл авах </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/УСУГ-ын техникийн нөхцөл авах, УБДС ХК-иас техникийн нөхцөл авах, УБЦТС ХК-иас техникийн нөхцөл авах, УБТЗ болон бусад хувийн компани, МХСГ-аас техникийн нөхцөл авах/</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30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8" name="TextBox 107">
            <a:extLst>
              <a:ext uri="{FF2B5EF4-FFF2-40B4-BE49-F238E27FC236}">
                <a16:creationId xmlns:a16="http://schemas.microsoft.com/office/drawing/2014/main" id="{9963D392-2035-B6A1-B649-B2C7C58D77A2}"/>
              </a:ext>
            </a:extLst>
          </p:cNvPr>
          <p:cNvSpPr txBox="1"/>
          <p:nvPr/>
        </p:nvSpPr>
        <p:spPr>
          <a:xfrm>
            <a:off x="3912910" y="1506733"/>
            <a:ext cx="1680227" cy="1055608"/>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Загвар зураг батлуулах</a:t>
            </a:r>
            <a:b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 байгуулалт, хөгжлийн газар,</a:t>
            </a: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/аймаг, нийслэлийн ерөнхий архитектур баталсан байх/</a:t>
            </a:r>
            <a:b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10 хоногт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мэргэжлийн зөвлөлийн хурлаар ордог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2" name="TextBox 111">
            <a:extLst>
              <a:ext uri="{FF2B5EF4-FFF2-40B4-BE49-F238E27FC236}">
                <a16:creationId xmlns:a16="http://schemas.microsoft.com/office/drawing/2014/main" id="{611914D3-AC07-8BD7-F7A4-D3C9D7ABCBD6}"/>
              </a:ext>
            </a:extLst>
          </p:cNvPr>
          <p:cNvSpPr txBox="1"/>
          <p:nvPr/>
        </p:nvSpPr>
        <p:spPr>
          <a:xfrm>
            <a:off x="7754233" y="1556651"/>
            <a:ext cx="1262320" cy="69806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Эрүүл ахуйн дүгнэлт гаргуулах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эрүүл мэндийн газар,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30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3" name="TextBox 112">
            <a:extLst>
              <a:ext uri="{FF2B5EF4-FFF2-40B4-BE49-F238E27FC236}">
                <a16:creationId xmlns:a16="http://schemas.microsoft.com/office/drawing/2014/main" id="{B58FD64A-4A16-DE4B-7309-37E5D98457E8}"/>
              </a:ext>
            </a:extLst>
          </p:cNvPr>
          <p:cNvSpPr txBox="1"/>
          <p:nvPr/>
        </p:nvSpPr>
        <p:spPr>
          <a:xfrm>
            <a:off x="9061594" y="1869787"/>
            <a:ext cx="924464" cy="69806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Галын дүгнэлт гаргуулах</a:t>
            </a:r>
            <a:b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ОБЕГ </a:t>
            </a:r>
            <a:b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10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4" name="TextBox 113">
            <a:extLst>
              <a:ext uri="{FF2B5EF4-FFF2-40B4-BE49-F238E27FC236}">
                <a16:creationId xmlns:a16="http://schemas.microsoft.com/office/drawing/2014/main" id="{F423EF63-EEEF-9EFC-B8AA-F993E907B36C}"/>
              </a:ext>
            </a:extLst>
          </p:cNvPr>
          <p:cNvSpPr txBox="1"/>
          <p:nvPr/>
        </p:nvSpPr>
        <p:spPr>
          <a:xfrm>
            <a:off x="10126750" y="1439736"/>
            <a:ext cx="1421903" cy="69806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Шаардлагатай бол “Байгаль орчинд нөлөөлөх байдлын үнэлгээ гаргуулах” </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Байгаль орчны газар,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30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5" name="TextBox 114">
            <a:extLst>
              <a:ext uri="{FF2B5EF4-FFF2-40B4-BE49-F238E27FC236}">
                <a16:creationId xmlns:a16="http://schemas.microsoft.com/office/drawing/2014/main" id="{450179E3-DC6F-EC72-6C72-299652DA7E66}"/>
              </a:ext>
            </a:extLst>
          </p:cNvPr>
          <p:cNvSpPr txBox="1"/>
          <p:nvPr/>
        </p:nvSpPr>
        <p:spPr>
          <a:xfrm>
            <a:off x="10691227" y="4949703"/>
            <a:ext cx="1308560" cy="578882"/>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Магадлал хийлгэх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Барилгын хөгжлийн төв” ТӨҮГ </a:t>
            </a:r>
            <a:b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45 хоног</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116" name="TextBox 115">
            <a:extLst>
              <a:ext uri="{FF2B5EF4-FFF2-40B4-BE49-F238E27FC236}">
                <a16:creationId xmlns:a16="http://schemas.microsoft.com/office/drawing/2014/main" id="{C5F41905-3785-B4F4-0BFD-06F202552E54}"/>
              </a:ext>
            </a:extLst>
          </p:cNvPr>
          <p:cNvSpPr txBox="1"/>
          <p:nvPr/>
        </p:nvSpPr>
        <p:spPr>
          <a:xfrm>
            <a:off x="9167886" y="5001987"/>
            <a:ext cx="1468127" cy="936427"/>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Тэг тэнхлэгийн акт гаргах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Улаан шугам хувийн компаниар хийлгэж,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 байгуулалт, хөгжлийн газар акт гардаг,</a:t>
            </a: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5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7" name="TextBox 116">
            <a:extLst>
              <a:ext uri="{FF2B5EF4-FFF2-40B4-BE49-F238E27FC236}">
                <a16:creationId xmlns:a16="http://schemas.microsoft.com/office/drawing/2014/main" id="{466A671D-C703-B3DC-158E-A23DEF03C732}"/>
              </a:ext>
            </a:extLst>
          </p:cNvPr>
          <p:cNvSpPr txBox="1"/>
          <p:nvPr/>
        </p:nvSpPr>
        <p:spPr>
          <a:xfrm>
            <a:off x="7352570" y="5031476"/>
            <a:ext cx="1684263" cy="1293971"/>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Барилга угсралтын гүйцэтгэгч компани гэнэтийн ослын болон хариуцлагын даатгал, талбай зохион байгуулалтын зураг, ажил гүйцэтгэх график төлөвлөгөөг бүрдүүлэн өгч, хүсэлт гаргах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 байгуулалт, хөгжлийн газарт хүсэлт өгснөөс</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10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8" name="TextBox 117">
            <a:extLst>
              <a:ext uri="{FF2B5EF4-FFF2-40B4-BE49-F238E27FC236}">
                <a16:creationId xmlns:a16="http://schemas.microsoft.com/office/drawing/2014/main" id="{11A3A64C-65D0-78DE-8B09-56688F4B9E60}"/>
              </a:ext>
            </a:extLst>
          </p:cNvPr>
          <p:cNvSpPr txBox="1"/>
          <p:nvPr/>
        </p:nvSpPr>
        <p:spPr>
          <a:xfrm>
            <a:off x="5551194" y="5168648"/>
            <a:ext cx="1686150" cy="1174790"/>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Барилга эхлэх, үргэлжлүүлэх зөвшөөрөл авах /</a:t>
            </a:r>
            <a:r>
              <a:rPr lang="mn-MN" sz="700" i="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барилгын тэнхлэг улаан шугам тавих, барилга угсралт заслын ажил гүйцэтгэх, барилгын талбайн бэлтгэл ажлууд хийгдэх/</a:t>
            </a:r>
            <a:r>
              <a:rPr lang="en-US" sz="700" i="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i="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 байгуулалт, хөгжлийн газар ажлын 10 хоногт гэрчилгээ гардаг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9" name="TextBox 118">
            <a:extLst>
              <a:ext uri="{FF2B5EF4-FFF2-40B4-BE49-F238E27FC236}">
                <a16:creationId xmlns:a16="http://schemas.microsoft.com/office/drawing/2014/main" id="{D49F35E6-C03E-83BD-1BFD-B571D599A387}"/>
              </a:ext>
            </a:extLst>
          </p:cNvPr>
          <p:cNvSpPr txBox="1"/>
          <p:nvPr/>
        </p:nvSpPr>
        <p:spPr>
          <a:xfrm>
            <a:off x="4051073" y="5124446"/>
            <a:ext cx="1306217" cy="698063"/>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Улсын комисс ажиллах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Нийслэлийн хотын стандарт, хяналтын газар </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ажлын 14 хоног</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0" name="TextBox 119">
            <a:extLst>
              <a:ext uri="{FF2B5EF4-FFF2-40B4-BE49-F238E27FC236}">
                <a16:creationId xmlns:a16="http://schemas.microsoft.com/office/drawing/2014/main" id="{CC2421B6-DC5C-2E27-7A8F-A1F0D92A5ADC}"/>
              </a:ext>
            </a:extLst>
          </p:cNvPr>
          <p:cNvSpPr txBox="1"/>
          <p:nvPr/>
        </p:nvSpPr>
        <p:spPr>
          <a:xfrm>
            <a:off x="3045672" y="5861385"/>
            <a:ext cx="1559182" cy="817245"/>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Оршин суугчдад хүлээлгэн өгөх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Захиалагч, гүйцэтгэгч компани хүлээлгэн өгөх, ашиглалт эхэлсэн бол комисс хүлээн авахгүй</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1" name="TextBox 120">
            <a:extLst>
              <a:ext uri="{FF2B5EF4-FFF2-40B4-BE49-F238E27FC236}">
                <a16:creationId xmlns:a16="http://schemas.microsoft.com/office/drawing/2014/main" id="{E02E3856-AB67-1601-D55A-13DE855CDB96}"/>
              </a:ext>
            </a:extLst>
          </p:cNvPr>
          <p:cNvSpPr txBox="1"/>
          <p:nvPr/>
        </p:nvSpPr>
        <p:spPr>
          <a:xfrm>
            <a:off x="1705990" y="5717683"/>
            <a:ext cx="1152226" cy="936427"/>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Зохих албан байгууллагад ашиглалтыг хариуцуулан өгөх</a:t>
            </a:r>
            <a: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
            </a:r>
            <a:br>
              <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b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Компани, СӨХ тухай захилагч компани</a:t>
            </a:r>
            <a:r>
              <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a:t>
            </a:r>
            <a:endParaRPr lang="en-US" sz="700"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2" name="TextBox 121">
            <a:extLst>
              <a:ext uri="{FF2B5EF4-FFF2-40B4-BE49-F238E27FC236}">
                <a16:creationId xmlns:a16="http://schemas.microsoft.com/office/drawing/2014/main" id="{C40A5609-13F2-3C6F-6344-0D5F6FBC267B}"/>
              </a:ext>
            </a:extLst>
          </p:cNvPr>
          <p:cNvSpPr txBox="1"/>
          <p:nvPr/>
        </p:nvSpPr>
        <p:spPr>
          <a:xfrm>
            <a:off x="399999" y="6105650"/>
            <a:ext cx="1201363" cy="340519"/>
          </a:xfrm>
          <a:prstGeom prst="roundRect">
            <a:avLst/>
          </a:prstGeom>
          <a:ln>
            <a:solidFill>
              <a:srgbClr val="FFC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Aft>
                <a:spcPts val="800"/>
              </a:spcAft>
            </a:pPr>
            <a:r>
              <a:rPr lang="mn-MN"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rPr>
              <a:t>Үйл ажиллагаа үйлчилгээ эхлэх.</a:t>
            </a:r>
            <a:endParaRPr lang="en-US" sz="700" b="1" kern="100" dirty="0">
              <a:solidFill>
                <a:schemeClr val="bg2">
                  <a:lumMod val="25000"/>
                </a:schemeClr>
              </a:solidFill>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23" name="Straight Arrow Connector 122">
            <a:extLst>
              <a:ext uri="{FF2B5EF4-FFF2-40B4-BE49-F238E27FC236}">
                <a16:creationId xmlns:a16="http://schemas.microsoft.com/office/drawing/2014/main" id="{87984739-66F2-CE82-9F1D-F85B5298AA0F}"/>
              </a:ext>
            </a:extLst>
          </p:cNvPr>
          <p:cNvCxnSpPr>
            <a:cxnSpLocks/>
            <a:stCxn id="27" idx="0"/>
          </p:cNvCxnSpPr>
          <p:nvPr/>
        </p:nvCxnSpPr>
        <p:spPr>
          <a:xfrm flipH="1" flipV="1">
            <a:off x="752635" y="3646544"/>
            <a:ext cx="3382" cy="290053"/>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72E9012E-366C-2C47-9C66-4247DB987FEA}"/>
              </a:ext>
            </a:extLst>
          </p:cNvPr>
          <p:cNvCxnSpPr>
            <a:cxnSpLocks/>
            <a:stCxn id="30" idx="0"/>
            <a:endCxn id="104" idx="2"/>
          </p:cNvCxnSpPr>
          <p:nvPr/>
        </p:nvCxnSpPr>
        <p:spPr>
          <a:xfrm flipV="1">
            <a:off x="1713166" y="2795574"/>
            <a:ext cx="181352" cy="332544"/>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CC64B85-81E3-D878-FCC1-80AB37581C48}"/>
              </a:ext>
            </a:extLst>
          </p:cNvPr>
          <p:cNvCxnSpPr>
            <a:cxnSpLocks/>
            <a:endCxn id="105" idx="2"/>
          </p:cNvCxnSpPr>
          <p:nvPr/>
        </p:nvCxnSpPr>
        <p:spPr>
          <a:xfrm flipV="1">
            <a:off x="3032716" y="2388979"/>
            <a:ext cx="239613" cy="558321"/>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0831F74E-12DF-A621-9BE0-F1C1385855D1}"/>
              </a:ext>
            </a:extLst>
          </p:cNvPr>
          <p:cNvCxnSpPr>
            <a:cxnSpLocks/>
            <a:stCxn id="37" idx="0"/>
            <a:endCxn id="108" idx="2"/>
          </p:cNvCxnSpPr>
          <p:nvPr/>
        </p:nvCxnSpPr>
        <p:spPr>
          <a:xfrm flipV="1">
            <a:off x="4350189" y="2562341"/>
            <a:ext cx="402835" cy="323653"/>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EAB8C545-3455-3A37-2DA2-6CE5462E5C2F}"/>
              </a:ext>
            </a:extLst>
          </p:cNvPr>
          <p:cNvCxnSpPr>
            <a:cxnSpLocks/>
            <a:endCxn id="107" idx="2"/>
          </p:cNvCxnSpPr>
          <p:nvPr/>
        </p:nvCxnSpPr>
        <p:spPr>
          <a:xfrm flipV="1">
            <a:off x="5639272" y="1619888"/>
            <a:ext cx="610785" cy="980638"/>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C073CFFB-B44A-5A3A-C4C2-0D618063C62B}"/>
              </a:ext>
            </a:extLst>
          </p:cNvPr>
          <p:cNvCxnSpPr>
            <a:cxnSpLocks/>
            <a:endCxn id="106" idx="2"/>
          </p:cNvCxnSpPr>
          <p:nvPr/>
        </p:nvCxnSpPr>
        <p:spPr>
          <a:xfrm flipH="1" flipV="1">
            <a:off x="6910326" y="2399242"/>
            <a:ext cx="144316" cy="270774"/>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3764C3EF-A49E-440F-1ED9-01275A2D9488}"/>
              </a:ext>
            </a:extLst>
          </p:cNvPr>
          <p:cNvCxnSpPr>
            <a:cxnSpLocks/>
            <a:stCxn id="46" idx="0"/>
          </p:cNvCxnSpPr>
          <p:nvPr/>
        </p:nvCxnSpPr>
        <p:spPr>
          <a:xfrm flipH="1" flipV="1">
            <a:off x="7943931" y="2261267"/>
            <a:ext cx="395016" cy="75328"/>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69AA271F-4525-4405-9CBD-DD2BC5F5B39A}"/>
              </a:ext>
            </a:extLst>
          </p:cNvPr>
          <p:cNvCxnSpPr>
            <a:cxnSpLocks/>
            <a:stCxn id="53" idx="0"/>
          </p:cNvCxnSpPr>
          <p:nvPr/>
        </p:nvCxnSpPr>
        <p:spPr>
          <a:xfrm flipH="1" flipV="1">
            <a:off x="9523826" y="2567850"/>
            <a:ext cx="199566" cy="31055"/>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6F5177D0-8B8C-DE14-E8B0-EF12FC096AE1}"/>
              </a:ext>
            </a:extLst>
          </p:cNvPr>
          <p:cNvCxnSpPr>
            <a:cxnSpLocks/>
            <a:stCxn id="58" idx="0"/>
          </p:cNvCxnSpPr>
          <p:nvPr/>
        </p:nvCxnSpPr>
        <p:spPr>
          <a:xfrm flipH="1" flipV="1">
            <a:off x="10837702" y="2137799"/>
            <a:ext cx="240007" cy="93409"/>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94E5C1CE-62D5-EE14-8940-322375195319}"/>
              </a:ext>
            </a:extLst>
          </p:cNvPr>
          <p:cNvCxnSpPr>
            <a:cxnSpLocks/>
            <a:stCxn id="85" idx="2"/>
            <a:endCxn id="115" idx="0"/>
          </p:cNvCxnSpPr>
          <p:nvPr/>
        </p:nvCxnSpPr>
        <p:spPr>
          <a:xfrm>
            <a:off x="11127465" y="4665632"/>
            <a:ext cx="218042" cy="284071"/>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23250176-E30A-D5D4-179A-5FF3F67D9E8E}"/>
              </a:ext>
            </a:extLst>
          </p:cNvPr>
          <p:cNvCxnSpPr>
            <a:cxnSpLocks/>
            <a:stCxn id="82" idx="2"/>
            <a:endCxn id="116" idx="0"/>
          </p:cNvCxnSpPr>
          <p:nvPr/>
        </p:nvCxnSpPr>
        <p:spPr>
          <a:xfrm>
            <a:off x="9591042" y="4856178"/>
            <a:ext cx="310908" cy="145809"/>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C563F7F4-00EC-DDD8-D0DC-4334AFFED3B3}"/>
              </a:ext>
            </a:extLst>
          </p:cNvPr>
          <p:cNvCxnSpPr>
            <a:stCxn id="62" idx="2"/>
          </p:cNvCxnSpPr>
          <p:nvPr/>
        </p:nvCxnSpPr>
        <p:spPr>
          <a:xfrm>
            <a:off x="839576" y="5934638"/>
            <a:ext cx="161105" cy="171012"/>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097944A6-72B5-05B2-0633-FB82C0C5141A}"/>
              </a:ext>
            </a:extLst>
          </p:cNvPr>
          <p:cNvCxnSpPr>
            <a:cxnSpLocks/>
            <a:stCxn id="79" idx="2"/>
          </p:cNvCxnSpPr>
          <p:nvPr/>
        </p:nvCxnSpPr>
        <p:spPr>
          <a:xfrm flipH="1">
            <a:off x="8052174" y="4569107"/>
            <a:ext cx="6840" cy="462369"/>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A12F9FAE-1848-2525-6E86-56E15BA257F7}"/>
              </a:ext>
            </a:extLst>
          </p:cNvPr>
          <p:cNvCxnSpPr>
            <a:cxnSpLocks/>
            <a:endCxn id="76" idx="2"/>
          </p:cNvCxnSpPr>
          <p:nvPr/>
        </p:nvCxnSpPr>
        <p:spPr>
          <a:xfrm flipV="1">
            <a:off x="6196983" y="4896428"/>
            <a:ext cx="351303" cy="272220"/>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6D754B20-BEF7-E25F-F7D4-87063F073784}"/>
              </a:ext>
            </a:extLst>
          </p:cNvPr>
          <p:cNvCxnSpPr>
            <a:cxnSpLocks/>
            <a:stCxn id="71" idx="2"/>
          </p:cNvCxnSpPr>
          <p:nvPr/>
        </p:nvCxnSpPr>
        <p:spPr>
          <a:xfrm flipH="1">
            <a:off x="4652673" y="4879528"/>
            <a:ext cx="372299" cy="244918"/>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9F1910AE-2CD7-B7DB-1E01-2560CF928235}"/>
              </a:ext>
            </a:extLst>
          </p:cNvPr>
          <p:cNvCxnSpPr>
            <a:cxnSpLocks/>
            <a:stCxn id="68" idx="2"/>
          </p:cNvCxnSpPr>
          <p:nvPr/>
        </p:nvCxnSpPr>
        <p:spPr>
          <a:xfrm>
            <a:off x="3315020" y="5516661"/>
            <a:ext cx="510243" cy="344724"/>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A00BF48-B3EA-9DBE-9A84-7A7FB6D9803B}"/>
              </a:ext>
            </a:extLst>
          </p:cNvPr>
          <p:cNvCxnSpPr>
            <a:cxnSpLocks/>
            <a:stCxn id="65" idx="2"/>
          </p:cNvCxnSpPr>
          <p:nvPr/>
        </p:nvCxnSpPr>
        <p:spPr>
          <a:xfrm>
            <a:off x="2158993" y="5234294"/>
            <a:ext cx="123110" cy="483389"/>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9387643C-4D03-21BA-5596-A04CA358B2BE}"/>
              </a:ext>
            </a:extLst>
          </p:cNvPr>
          <p:cNvSpPr txBox="1"/>
          <p:nvPr/>
        </p:nvSpPr>
        <p:spPr>
          <a:xfrm>
            <a:off x="7567480" y="800533"/>
            <a:ext cx="4160114" cy="646331"/>
          </a:xfrm>
          <a:prstGeom prst="rect">
            <a:avLst/>
          </a:prstGeom>
          <a:noFill/>
        </p:spPr>
        <p:txBody>
          <a:bodyPr vert="horz" wrap="none" rtlCol="0">
            <a:spAutoFit/>
          </a:bodyPr>
          <a:lstStyle/>
          <a:p>
            <a:pPr algn="ctr"/>
            <a:r>
              <a:rPr lang="mn-MN" sz="1800" b="1" kern="0" dirty="0">
                <a:solidFill>
                  <a:schemeClr val="bg2">
                    <a:lumMod val="25000"/>
                  </a:schemeClr>
                </a:solidFill>
                <a:effectLst/>
                <a:latin typeface="Arial" panose="020B0604020202020204" pitchFamily="34" charset="0"/>
                <a:ea typeface="Times New Roman" panose="02020603050405020304" pitchFamily="18" charset="0"/>
              </a:rPr>
              <a:t>Барилгын ажлыг эхлэхээс дуусах </a:t>
            </a:r>
            <a:endParaRPr lang="en-US" b="1" kern="0" dirty="0">
              <a:solidFill>
                <a:schemeClr val="bg2">
                  <a:lumMod val="25000"/>
                </a:schemeClr>
              </a:solidFill>
              <a:latin typeface="Arial" panose="020B0604020202020204" pitchFamily="34" charset="0"/>
              <a:ea typeface="Times New Roman" panose="02020603050405020304" pitchFamily="18" charset="0"/>
            </a:endParaRPr>
          </a:p>
          <a:p>
            <a:pPr algn="ctr"/>
            <a:r>
              <a:rPr lang="mn-MN" sz="1800" b="1" kern="0" dirty="0">
                <a:solidFill>
                  <a:schemeClr val="bg2">
                    <a:lumMod val="25000"/>
                  </a:schemeClr>
                </a:solidFill>
                <a:effectLst/>
                <a:latin typeface="Arial" panose="020B0604020202020204" pitchFamily="34" charset="0"/>
                <a:ea typeface="Times New Roman" panose="02020603050405020304" pitchFamily="18" charset="0"/>
              </a:rPr>
              <a:t>Хүртлэх</a:t>
            </a:r>
            <a:r>
              <a:rPr lang="en-US" sz="1800" b="1" kern="0" dirty="0">
                <a:solidFill>
                  <a:schemeClr val="bg2">
                    <a:lumMod val="25000"/>
                  </a:schemeClr>
                </a:solidFill>
                <a:effectLst/>
                <a:latin typeface="Arial" panose="020B0604020202020204" pitchFamily="34" charset="0"/>
                <a:ea typeface="Times New Roman" panose="02020603050405020304" pitchFamily="18" charset="0"/>
              </a:rPr>
              <a:t> </a:t>
            </a:r>
            <a:r>
              <a:rPr lang="mn-MN" sz="1800" b="1" kern="0" dirty="0">
                <a:solidFill>
                  <a:schemeClr val="bg2">
                    <a:lumMod val="25000"/>
                  </a:schemeClr>
                </a:solidFill>
                <a:effectLst/>
                <a:latin typeface="Arial" panose="020B0604020202020204" pitchFamily="34" charset="0"/>
                <a:ea typeface="Times New Roman" panose="02020603050405020304" pitchFamily="18" charset="0"/>
              </a:rPr>
              <a:t>ажлын зураглал </a:t>
            </a:r>
            <a:endParaRPr lang="en-US" b="1" dirty="0">
              <a:solidFill>
                <a:schemeClr val="bg2">
                  <a:lumMod val="25000"/>
                </a:schemeClr>
              </a:solidFill>
            </a:endParaRPr>
          </a:p>
        </p:txBody>
      </p:sp>
    </p:spTree>
    <p:extLst>
      <p:ext uri="{BB962C8B-B14F-4D97-AF65-F5344CB8AC3E}">
        <p14:creationId xmlns:p14="http://schemas.microsoft.com/office/powerpoint/2010/main" val="22454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7"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2" name="Group 1">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1" name="Oval 10">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34"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48" name="Rectangle 47">
              <a:extLst>
                <a:ext uri="{FF2B5EF4-FFF2-40B4-BE49-F238E27FC236}">
                  <a16:creationId xmlns:a16="http://schemas.microsoft.com/office/drawing/2014/main" id="{F9A1F1FC-94D4-F513-827F-F434DC13E8C1}"/>
                </a:ext>
              </a:extLst>
            </p:cNvPr>
            <p:cNvSpPr/>
            <p:nvPr/>
          </p:nvSpPr>
          <p:spPr>
            <a:xfrm>
              <a:off x="8182192" y="648352"/>
              <a:ext cx="3767237" cy="307777"/>
            </a:xfrm>
            <a:prstGeom prst="rect">
              <a:avLst/>
            </a:prstGeom>
          </p:spPr>
          <p:txBody>
            <a:bodyPr wrap="square">
              <a:spAutoFit/>
            </a:bodyPr>
            <a:lstStyle/>
            <a:p>
              <a:r>
                <a:rPr lang="mn-MN" sz="1400" dirty="0" smtClean="0"/>
                <a:t>УРЬДЧИЛАН СЭРГИЙЛЭХ </a:t>
              </a:r>
              <a:endParaRPr lang="en-US" sz="1400" b="0" dirty="0"/>
            </a:p>
          </p:txBody>
        </p:sp>
      </p:grpSp>
      <p:grpSp>
        <p:nvGrpSpPr>
          <p:cNvPr id="3" name="Group 2">
            <a:extLst>
              <a:ext uri="{FF2B5EF4-FFF2-40B4-BE49-F238E27FC236}">
                <a16:creationId xmlns:a16="http://schemas.microsoft.com/office/drawing/2014/main" id="{EBDFC4D8-4812-5C66-7A05-70D24C311ADE}"/>
              </a:ext>
            </a:extLst>
          </p:cNvPr>
          <p:cNvGrpSpPr/>
          <p:nvPr/>
        </p:nvGrpSpPr>
        <p:grpSpPr>
          <a:xfrm>
            <a:off x="1809750" y="2133600"/>
            <a:ext cx="8343900" cy="4377346"/>
            <a:chOff x="1147764" y="1342000"/>
            <a:chExt cx="9844940" cy="5164816"/>
          </a:xfrm>
        </p:grpSpPr>
        <p:pic>
          <p:nvPicPr>
            <p:cNvPr id="142" name="Picture 141">
              <a:extLst>
                <a:ext uri="{FF2B5EF4-FFF2-40B4-BE49-F238E27FC236}">
                  <a16:creationId xmlns:a16="http://schemas.microsoft.com/office/drawing/2014/main" id="{3AB6916B-14D7-F7DC-DF0B-0AFD7DC7C10F}"/>
                </a:ext>
              </a:extLst>
            </p:cNvPr>
            <p:cNvPicPr/>
            <p:nvPr/>
          </p:nvPicPr>
          <p:blipFill rotWithShape="1">
            <a:blip r:embed="rId3">
              <a:extLst>
                <a:ext uri="{28A0092B-C50C-407E-A947-70E740481C1C}">
                  <a14:useLocalDpi xmlns:a14="http://schemas.microsoft.com/office/drawing/2010/main" val="0"/>
                </a:ext>
              </a:extLst>
            </a:blip>
            <a:srcRect l="857" t="610" r="994" b="1553"/>
            <a:stretch/>
          </p:blipFill>
          <p:spPr bwMode="auto">
            <a:xfrm>
              <a:off x="1147764" y="1342000"/>
              <a:ext cx="9844940" cy="5164816"/>
            </a:xfrm>
            <a:prstGeom prst="rect">
              <a:avLst/>
            </a:prstGeom>
            <a:noFill/>
            <a:ln>
              <a:noFill/>
            </a:ln>
          </p:spPr>
        </p:pic>
        <p:sp>
          <p:nvSpPr>
            <p:cNvPr id="143" name="Oval 142">
              <a:extLst>
                <a:ext uri="{FF2B5EF4-FFF2-40B4-BE49-F238E27FC236}">
                  <a16:creationId xmlns:a16="http://schemas.microsoft.com/office/drawing/2014/main" id="{D48E108E-D6B1-0242-5CEB-C50AA39353DA}"/>
                </a:ext>
              </a:extLst>
            </p:cNvPr>
            <p:cNvSpPr/>
            <p:nvPr/>
          </p:nvSpPr>
          <p:spPr>
            <a:xfrm>
              <a:off x="2717563" y="5093293"/>
              <a:ext cx="393106" cy="529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144" name="Oval 143">
              <a:extLst>
                <a:ext uri="{FF2B5EF4-FFF2-40B4-BE49-F238E27FC236}">
                  <a16:creationId xmlns:a16="http://schemas.microsoft.com/office/drawing/2014/main" id="{5F3A9D2C-9EE9-AEE1-2571-99C2CA20AB74}"/>
                </a:ext>
              </a:extLst>
            </p:cNvPr>
            <p:cNvSpPr/>
            <p:nvPr/>
          </p:nvSpPr>
          <p:spPr>
            <a:xfrm>
              <a:off x="5050565" y="2545222"/>
              <a:ext cx="470018" cy="529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145" name="Oval 144">
              <a:extLst>
                <a:ext uri="{FF2B5EF4-FFF2-40B4-BE49-F238E27FC236}">
                  <a16:creationId xmlns:a16="http://schemas.microsoft.com/office/drawing/2014/main" id="{0CAEE8EF-7145-12DD-7DAB-41A6DD29D368}"/>
                </a:ext>
              </a:extLst>
            </p:cNvPr>
            <p:cNvSpPr/>
            <p:nvPr/>
          </p:nvSpPr>
          <p:spPr>
            <a:xfrm>
              <a:off x="7601485" y="2159237"/>
              <a:ext cx="470018" cy="5298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146" name="Rectangle 145">
              <a:extLst>
                <a:ext uri="{FF2B5EF4-FFF2-40B4-BE49-F238E27FC236}">
                  <a16:creationId xmlns:a16="http://schemas.microsoft.com/office/drawing/2014/main" id="{69976562-9172-14F5-F57A-A1FF0C86EFEE}"/>
                </a:ext>
              </a:extLst>
            </p:cNvPr>
            <p:cNvSpPr/>
            <p:nvPr/>
          </p:nvSpPr>
          <p:spPr>
            <a:xfrm>
              <a:off x="2469735" y="5809380"/>
              <a:ext cx="709301" cy="1555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47" name="Rectangle 146">
              <a:extLst>
                <a:ext uri="{FF2B5EF4-FFF2-40B4-BE49-F238E27FC236}">
                  <a16:creationId xmlns:a16="http://schemas.microsoft.com/office/drawing/2014/main" id="{FF23B4E7-2099-E3B7-2BAA-C29EFCA8862D}"/>
                </a:ext>
              </a:extLst>
            </p:cNvPr>
            <p:cNvSpPr/>
            <p:nvPr/>
          </p:nvSpPr>
          <p:spPr>
            <a:xfrm>
              <a:off x="2824385" y="5947872"/>
              <a:ext cx="709301" cy="1555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48" name="Rectangle 147">
              <a:extLst>
                <a:ext uri="{FF2B5EF4-FFF2-40B4-BE49-F238E27FC236}">
                  <a16:creationId xmlns:a16="http://schemas.microsoft.com/office/drawing/2014/main" id="{186DBD5A-C1E1-2815-186F-3C0585558542}"/>
                </a:ext>
              </a:extLst>
            </p:cNvPr>
            <p:cNvSpPr/>
            <p:nvPr/>
          </p:nvSpPr>
          <p:spPr>
            <a:xfrm>
              <a:off x="5165932" y="3586050"/>
              <a:ext cx="709301" cy="1555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49" name="Rectangle 148">
              <a:extLst>
                <a:ext uri="{FF2B5EF4-FFF2-40B4-BE49-F238E27FC236}">
                  <a16:creationId xmlns:a16="http://schemas.microsoft.com/office/drawing/2014/main" id="{972673E8-B821-8579-C240-50F57DE1F256}"/>
                </a:ext>
              </a:extLst>
            </p:cNvPr>
            <p:cNvSpPr/>
            <p:nvPr/>
          </p:nvSpPr>
          <p:spPr>
            <a:xfrm>
              <a:off x="7481843" y="3082184"/>
              <a:ext cx="807578" cy="1652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50" name="Rectangle 149">
              <a:extLst>
                <a:ext uri="{FF2B5EF4-FFF2-40B4-BE49-F238E27FC236}">
                  <a16:creationId xmlns:a16="http://schemas.microsoft.com/office/drawing/2014/main" id="{393250C1-5532-6004-B9C7-A4C6B421CB51}"/>
                </a:ext>
              </a:extLst>
            </p:cNvPr>
            <p:cNvSpPr/>
            <p:nvPr/>
          </p:nvSpPr>
          <p:spPr>
            <a:xfrm>
              <a:off x="7263925" y="2916966"/>
              <a:ext cx="807578" cy="1652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51" name="Rectangle 150">
              <a:extLst>
                <a:ext uri="{FF2B5EF4-FFF2-40B4-BE49-F238E27FC236}">
                  <a16:creationId xmlns:a16="http://schemas.microsoft.com/office/drawing/2014/main" id="{BDAB07CD-FABD-713A-D24C-DA99AF1277B8}"/>
                </a:ext>
              </a:extLst>
            </p:cNvPr>
            <p:cNvSpPr/>
            <p:nvPr/>
          </p:nvSpPr>
          <p:spPr>
            <a:xfrm>
              <a:off x="5984905" y="1610883"/>
              <a:ext cx="860276" cy="2521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sp>
          <p:nvSpPr>
            <p:cNvPr id="152" name="Rectangle 151">
              <a:extLst>
                <a:ext uri="{FF2B5EF4-FFF2-40B4-BE49-F238E27FC236}">
                  <a16:creationId xmlns:a16="http://schemas.microsoft.com/office/drawing/2014/main" id="{0B97382F-3928-533A-52B5-21B44F8F24BD}"/>
                </a:ext>
              </a:extLst>
            </p:cNvPr>
            <p:cNvSpPr/>
            <p:nvPr/>
          </p:nvSpPr>
          <p:spPr>
            <a:xfrm>
              <a:off x="9856148" y="1445665"/>
              <a:ext cx="877369" cy="2464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t>с</a:t>
              </a:r>
            </a:p>
          </p:txBody>
        </p:sp>
      </p:grpSp>
      <p:grpSp>
        <p:nvGrpSpPr>
          <p:cNvPr id="109" name="Group 24">
            <a:extLst>
              <a:ext uri="{FF2B5EF4-FFF2-40B4-BE49-F238E27FC236}">
                <a16:creationId xmlns:a16="http://schemas.microsoft.com/office/drawing/2014/main" id="{02B35662-EA13-CDAB-99BA-2398CB73BEAA}"/>
              </a:ext>
            </a:extLst>
          </p:cNvPr>
          <p:cNvGrpSpPr/>
          <p:nvPr/>
        </p:nvGrpSpPr>
        <p:grpSpPr>
          <a:xfrm>
            <a:off x="9868895" y="5980923"/>
            <a:ext cx="2077509" cy="719154"/>
            <a:chOff x="0" y="0"/>
            <a:chExt cx="6701749" cy="2319890"/>
          </a:xfrm>
        </p:grpSpPr>
        <p:sp>
          <p:nvSpPr>
            <p:cNvPr id="110" name="Freeform 25">
              <a:extLst>
                <a:ext uri="{FF2B5EF4-FFF2-40B4-BE49-F238E27FC236}">
                  <a16:creationId xmlns:a16="http://schemas.microsoft.com/office/drawing/2014/main" id="{7BF8D30A-F715-8BC7-15CD-905A7A6EFB8A}"/>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4" cstate="email">
                <a:extLst>
                  <a:ext uri="{28A0092B-C50C-407E-A947-70E740481C1C}">
                    <a14:useLocalDpi xmlns:a14="http://schemas.microsoft.com/office/drawing/2010/main"/>
                  </a:ext>
                </a:extLst>
              </a:blip>
              <a:stretch>
                <a:fillRect l="-47719" t="-64927" r="-49022" b="-51283"/>
              </a:stretch>
            </a:blipFill>
          </p:spPr>
        </p:sp>
        <p:sp>
          <p:nvSpPr>
            <p:cNvPr id="111" name="Freeform 26">
              <a:extLst>
                <a:ext uri="{FF2B5EF4-FFF2-40B4-BE49-F238E27FC236}">
                  <a16:creationId xmlns:a16="http://schemas.microsoft.com/office/drawing/2014/main" id="{CA810880-6730-E6BF-DEDB-1172E7F2C846}"/>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grpSp>
      <p:pic>
        <p:nvPicPr>
          <p:cNvPr id="17" name="Graphic 16" descr="Clapper board with solid fill">
            <a:extLst>
              <a:ext uri="{FF2B5EF4-FFF2-40B4-BE49-F238E27FC236}">
                <a16:creationId xmlns:a16="http://schemas.microsoft.com/office/drawing/2014/main" id="{EBE242D1-D8CC-A815-8966-12E175060AD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698823" y="315369"/>
            <a:ext cx="343667" cy="343667"/>
          </a:xfrm>
          <a:prstGeom prst="rect">
            <a:avLst/>
          </a:prstGeom>
        </p:spPr>
      </p:pic>
      <p:sp>
        <p:nvSpPr>
          <p:cNvPr id="141" name="TextBox 140">
            <a:extLst>
              <a:ext uri="{FF2B5EF4-FFF2-40B4-BE49-F238E27FC236}">
                <a16:creationId xmlns:a16="http://schemas.microsoft.com/office/drawing/2014/main" id="{E1C998A5-47D7-A04C-EFFF-778DB1B2FD68}"/>
              </a:ext>
            </a:extLst>
          </p:cNvPr>
          <p:cNvSpPr txBox="1"/>
          <p:nvPr/>
        </p:nvSpPr>
        <p:spPr>
          <a:xfrm>
            <a:off x="1398573" y="1334814"/>
            <a:ext cx="9394853" cy="646331"/>
          </a:xfrm>
          <a:prstGeom prst="rect">
            <a:avLst/>
          </a:prstGeom>
          <a:noFill/>
        </p:spPr>
        <p:txBody>
          <a:bodyPr wrap="square">
            <a:spAutoFit/>
          </a:bodyPr>
          <a:lstStyle/>
          <a:p>
            <a:pPr algn="ctr"/>
            <a:r>
              <a:rPr lang="mn-MN" dirty="0">
                <a:solidFill>
                  <a:schemeClr val="bg2">
                    <a:lumMod val="25000"/>
                  </a:schemeClr>
                </a:solidFill>
                <a:latin typeface="Arial" panose="020B0604020202020204" pitchFamily="34" charset="0"/>
                <a:cs typeface="Arial" panose="020B0604020202020204" pitchFamily="34" charset="0"/>
              </a:rPr>
              <a:t>БАРИЛГА ХҮЛЭЭЖ АВАХ КОМИССЫН ҮЙЛ АЖИЛЛАГАА СУДАЛЖ, </a:t>
            </a:r>
          </a:p>
          <a:p>
            <a:pPr algn="ctr"/>
            <a:r>
              <a:rPr lang="mn-MN" dirty="0">
                <a:solidFill>
                  <a:schemeClr val="bg2">
                    <a:lumMod val="25000"/>
                  </a:schemeClr>
                </a:solidFill>
                <a:latin typeface="Arial" panose="020B0604020202020204" pitchFamily="34" charset="0"/>
                <a:cs typeface="Arial" panose="020B0604020202020204" pitchFamily="34" charset="0"/>
              </a:rPr>
              <a:t>АВЛИГА ГАРАХ ЭРСДЭЛИЙГ АРИЛГАХААР АЖИЛЛАЖ БАЙНА. </a:t>
            </a:r>
            <a:endParaRPr lang="en-US"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19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2" name="Group 24">
            <a:extLst>
              <a:ext uri="{FF2B5EF4-FFF2-40B4-BE49-F238E27FC236}">
                <a16:creationId xmlns:a16="http://schemas.microsoft.com/office/drawing/2014/main" id="{E87F8078-667F-8DD6-A62F-9B922B321145}"/>
              </a:ext>
            </a:extLst>
          </p:cNvPr>
          <p:cNvGrpSpPr/>
          <p:nvPr/>
        </p:nvGrpSpPr>
        <p:grpSpPr>
          <a:xfrm>
            <a:off x="9868895" y="5980923"/>
            <a:ext cx="2077509" cy="719154"/>
            <a:chOff x="0" y="0"/>
            <a:chExt cx="6701749" cy="2319890"/>
          </a:xfrm>
        </p:grpSpPr>
        <p:sp>
          <p:nvSpPr>
            <p:cNvPr id="13" name="Freeform 25">
              <a:extLst>
                <a:ext uri="{FF2B5EF4-FFF2-40B4-BE49-F238E27FC236}">
                  <a16:creationId xmlns:a16="http://schemas.microsoft.com/office/drawing/2014/main" id="{44D5AA8B-760E-E0FF-805E-FA733F8AC58C}"/>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3" cstate="email">
                <a:extLst>
                  <a:ext uri="{28A0092B-C50C-407E-A947-70E740481C1C}">
                    <a14:useLocalDpi xmlns:a14="http://schemas.microsoft.com/office/drawing/2010/main"/>
                  </a:ext>
                </a:extLst>
              </a:blip>
              <a:stretch>
                <a:fillRect l="-47719" t="-64927" r="-49022" b="-51283"/>
              </a:stretch>
            </a:blipFill>
          </p:spPr>
        </p:sp>
        <p:sp>
          <p:nvSpPr>
            <p:cNvPr id="14" name="Freeform 26">
              <a:extLst>
                <a:ext uri="{FF2B5EF4-FFF2-40B4-BE49-F238E27FC236}">
                  <a16:creationId xmlns:a16="http://schemas.microsoft.com/office/drawing/2014/main" id="{7C93D15A-D099-2666-368B-92328D1566B7}"/>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sp>
        <p:nvSpPr>
          <p:cNvPr id="16" name="Rectangle: Top Corners Rounded 15">
            <a:extLst>
              <a:ext uri="{FF2B5EF4-FFF2-40B4-BE49-F238E27FC236}">
                <a16:creationId xmlns:a16="http://schemas.microsoft.com/office/drawing/2014/main" id="{B8C15CE0-5923-2713-C909-B6CCCD05B699}"/>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17" name="Group 16">
            <a:extLst>
              <a:ext uri="{FF2B5EF4-FFF2-40B4-BE49-F238E27FC236}">
                <a16:creationId xmlns:a16="http://schemas.microsoft.com/office/drawing/2014/main" id="{A0FCD41A-23C5-C3EA-3028-4196CB85A726}"/>
              </a:ext>
            </a:extLst>
          </p:cNvPr>
          <p:cNvGrpSpPr/>
          <p:nvPr/>
        </p:nvGrpSpPr>
        <p:grpSpPr>
          <a:xfrm>
            <a:off x="7603069" y="551806"/>
            <a:ext cx="546339" cy="546339"/>
            <a:chOff x="6993964" y="588105"/>
            <a:chExt cx="776287" cy="776287"/>
          </a:xfrm>
        </p:grpSpPr>
        <p:sp>
          <p:nvSpPr>
            <p:cNvPr id="19" name="Oval 18">
              <a:extLst>
                <a:ext uri="{FF2B5EF4-FFF2-40B4-BE49-F238E27FC236}">
                  <a16:creationId xmlns:a16="http://schemas.microsoft.com/office/drawing/2014/main" id="{362BD773-6060-F54A-B801-A47934F6744D}"/>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20" name="Freeform 8">
              <a:extLst>
                <a:ext uri="{FF2B5EF4-FFF2-40B4-BE49-F238E27FC236}">
                  <a16:creationId xmlns:a16="http://schemas.microsoft.com/office/drawing/2014/main" id="{182BE700-1B24-9EAA-DE1B-F4D4116F603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18" name="Rectangle 17">
            <a:extLst>
              <a:ext uri="{FF2B5EF4-FFF2-40B4-BE49-F238E27FC236}">
                <a16:creationId xmlns:a16="http://schemas.microsoft.com/office/drawing/2014/main" id="{D14F1E5D-9D95-E896-1D57-20B9C6EDEEDF}"/>
              </a:ext>
            </a:extLst>
          </p:cNvPr>
          <p:cNvSpPr/>
          <p:nvPr/>
        </p:nvSpPr>
        <p:spPr>
          <a:xfrm>
            <a:off x="8165375" y="577782"/>
            <a:ext cx="3702696" cy="461665"/>
          </a:xfrm>
          <a:prstGeom prst="rect">
            <a:avLst/>
          </a:prstGeom>
        </p:spPr>
        <p:txBody>
          <a:bodyPr wrap="square">
            <a:spAutoFit/>
          </a:bodyPr>
          <a:lstStyle/>
          <a:p>
            <a:pPr algn="ctr"/>
            <a:r>
              <a:rPr lang="mn-MN" sz="1200" dirty="0">
                <a:solidFill>
                  <a:srgbClr val="404040"/>
                </a:solidFill>
                <a:latin typeface="Arial" panose="020B0604020202020204" pitchFamily="34" charset="0"/>
                <a:cs typeface="Arial" panose="020B0604020202020204" pitchFamily="34" charset="0"/>
              </a:rPr>
              <a:t>УРЬДЧИЛАН СЭРГИЙЛЭХ, СОЁН ГЭГЭЭРҮҮЛЭХ ЧИГЛЭЛИЙН ОНЦЛОХ АЖИЛ /2023/ </a:t>
            </a:r>
            <a:endParaRPr lang="en-US" sz="1200" dirty="0">
              <a:solidFill>
                <a:srgbClr val="40404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182F77F-2F9A-2906-F163-10582A1456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43692" y="654187"/>
            <a:ext cx="250312" cy="308857"/>
          </a:xfrm>
          <a:prstGeom prst="rect">
            <a:avLst/>
          </a:prstGeom>
        </p:spPr>
      </p:pic>
      <p:graphicFrame>
        <p:nvGraphicFramePr>
          <p:cNvPr id="42" name="Content Placeholder 3">
            <a:extLst>
              <a:ext uri="{FF2B5EF4-FFF2-40B4-BE49-F238E27FC236}">
                <a16:creationId xmlns:a16="http://schemas.microsoft.com/office/drawing/2014/main" id="{5CED6ECE-6171-A8EE-0917-94A432AFEAB8}"/>
              </a:ext>
            </a:extLst>
          </p:cNvPr>
          <p:cNvGraphicFramePr>
            <a:graphicFrameLocks/>
          </p:cNvGraphicFramePr>
          <p:nvPr>
            <p:extLst>
              <p:ext uri="{D42A27DB-BD31-4B8C-83A1-F6EECF244321}">
                <p14:modId xmlns:p14="http://schemas.microsoft.com/office/powerpoint/2010/main" val="2999741369"/>
              </p:ext>
            </p:extLst>
          </p:nvPr>
        </p:nvGraphicFramePr>
        <p:xfrm>
          <a:off x="685610" y="1218174"/>
          <a:ext cx="10744579" cy="4701418"/>
        </p:xfrm>
        <a:graphic>
          <a:graphicData uri="http://schemas.openxmlformats.org/drawingml/2006/table">
            <a:tbl>
              <a:tblPr firstRow="1" bandRow="1">
                <a:tableStyleId>{5C22544A-7EE6-4342-B048-85BDC9FD1C3A}</a:tableStyleId>
              </a:tblPr>
              <a:tblGrid>
                <a:gridCol w="506443">
                  <a:extLst>
                    <a:ext uri="{9D8B030D-6E8A-4147-A177-3AD203B41FA5}">
                      <a16:colId xmlns:a16="http://schemas.microsoft.com/office/drawing/2014/main" val="1342909679"/>
                    </a:ext>
                  </a:extLst>
                </a:gridCol>
                <a:gridCol w="4865846">
                  <a:extLst>
                    <a:ext uri="{9D8B030D-6E8A-4147-A177-3AD203B41FA5}">
                      <a16:colId xmlns:a16="http://schemas.microsoft.com/office/drawing/2014/main" val="3184263922"/>
                    </a:ext>
                  </a:extLst>
                </a:gridCol>
                <a:gridCol w="2686145">
                  <a:extLst>
                    <a:ext uri="{9D8B030D-6E8A-4147-A177-3AD203B41FA5}">
                      <a16:colId xmlns:a16="http://schemas.microsoft.com/office/drawing/2014/main" val="7108256"/>
                    </a:ext>
                  </a:extLst>
                </a:gridCol>
                <a:gridCol w="2686145">
                  <a:extLst>
                    <a:ext uri="{9D8B030D-6E8A-4147-A177-3AD203B41FA5}">
                      <a16:colId xmlns:a16="http://schemas.microsoft.com/office/drawing/2014/main" val="2224091222"/>
                    </a:ext>
                  </a:extLst>
                </a:gridCol>
              </a:tblGrid>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C000"/>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Урьдчилан сэргийлсэн ажил</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C000"/>
                    </a:solidFill>
                  </a:tcPr>
                </a:tc>
                <a:tc>
                  <a:txBody>
                    <a:bodyPr/>
                    <a:lstStyle/>
                    <a:p>
                      <a:pPr algn="ctr"/>
                      <a:r>
                        <a:rPr lang="mn-MN" sz="1800" dirty="0">
                          <a:solidFill>
                            <a:schemeClr val="bg2">
                              <a:lumMod val="25000"/>
                            </a:schemeClr>
                          </a:solidFill>
                          <a:latin typeface="Arial" panose="020B0604020202020204" pitchFamily="34" charset="0"/>
                          <a:cs typeface="Arial" panose="020B0604020202020204" pitchFamily="34" charset="0"/>
                        </a:rPr>
                        <a:t>2022 он </a:t>
                      </a:r>
                      <a:endParaRPr lang="en-US" sz="1800" dirty="0">
                        <a:solidFill>
                          <a:schemeClr val="bg2">
                            <a:lumMod val="25000"/>
                          </a:schemeClr>
                        </a:solidFill>
                        <a:latin typeface="Arial" panose="020B0604020202020204" pitchFamily="34" charset="0"/>
                        <a:cs typeface="Arial" panose="020B0604020202020204" pitchFamily="34" charset="0"/>
                      </a:endParaRPr>
                    </a:p>
                  </a:txBody>
                  <a:tcPr>
                    <a:solidFill>
                      <a:srgbClr val="FFC000"/>
                    </a:solidFill>
                  </a:tcPr>
                </a:tc>
                <a:tc>
                  <a:txBody>
                    <a:bodyPr/>
                    <a:lstStyle/>
                    <a:p>
                      <a:pPr algn="ctr"/>
                      <a:r>
                        <a:rPr lang="mn-MN" sz="1800" dirty="0">
                          <a:solidFill>
                            <a:schemeClr val="bg2">
                              <a:lumMod val="25000"/>
                            </a:schemeClr>
                          </a:solidFill>
                          <a:latin typeface="Arial" panose="020B0604020202020204" pitchFamily="34" charset="0"/>
                          <a:cs typeface="Arial" panose="020B0604020202020204" pitchFamily="34" charset="0"/>
                        </a:rPr>
                        <a:t>2023 он</a:t>
                      </a:r>
                      <a:endParaRPr lang="en-US" sz="1800" dirty="0">
                        <a:solidFill>
                          <a:schemeClr val="bg2">
                            <a:lumMod val="25000"/>
                          </a:schemeClr>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4001452702"/>
                  </a:ext>
                </a:extLst>
              </a:tr>
              <a:tr h="890158">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1</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Соён гэгээрүүлэх чиглэлээр аж ахуйн нэгжүүдээр үнэ төлбөргүй сурталчилгаа явуулсан дүн </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kern="1200" dirty="0">
                          <a:solidFill>
                            <a:schemeClr val="bg2">
                              <a:lumMod val="25000"/>
                            </a:schemeClr>
                          </a:solidFill>
                          <a:effectLst/>
                          <a:latin typeface="Arial" panose="020B0604020202020204" pitchFamily="34" charset="0"/>
                          <a:ea typeface="+mn-ea"/>
                          <a:cs typeface="Arial" panose="020B0604020202020204" pitchFamily="34" charset="0"/>
                        </a:rPr>
                        <a:t>65,640,000 төгрөг</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169,910,000 төгрөг</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extLst>
                  <a:ext uri="{0D108BD9-81ED-4DB2-BD59-A6C34878D82A}">
                    <a16:rowId xmlns:a16="http://schemas.microsoft.com/office/drawing/2014/main" val="4201555680"/>
                  </a:ext>
                </a:extLst>
              </a:tr>
              <a:tr h="593438">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2</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just">
                        <a:lnSpc>
                          <a:spcPct val="107000"/>
                        </a:lnSpc>
                        <a:spcAft>
                          <a:spcPts val="800"/>
                        </a:spcAft>
                      </a:pPr>
                      <a:r>
                        <a:rPr lang="mn-MN" sz="1800" b="1" dirty="0">
                          <a:solidFill>
                            <a:schemeClr val="bg2">
                              <a:lumMod val="25000"/>
                            </a:schemeClr>
                          </a:solidFill>
                          <a:effectLst/>
                          <a:latin typeface="Arial" panose="020B0604020202020204" pitchFamily="34" charset="0"/>
                          <a:cs typeface="Arial" panose="020B0604020202020204" pitchFamily="34" charset="0"/>
                        </a:rPr>
                        <a:t>Урьдчилан сэргийлэх чиглэлээр хийсэн ажлын үнийн дүн </a:t>
                      </a:r>
                      <a:endParaRPr lang="en-US" sz="18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en-US" sz="18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70</a:t>
                      </a:r>
                      <a:r>
                        <a:rPr lang="mn-MN" sz="18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,3 тэрбум төгрөг</a:t>
                      </a:r>
                      <a:endParaRPr lang="en-US" sz="18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b="1" dirty="0">
                          <a:solidFill>
                            <a:schemeClr val="bg2">
                              <a:lumMod val="25000"/>
                            </a:schemeClr>
                          </a:solidFill>
                          <a:effectLst/>
                          <a:latin typeface="Arial" panose="020B0604020202020204" pitchFamily="34" charset="0"/>
                          <a:cs typeface="Arial" panose="020B0604020202020204" pitchFamily="34" charset="0"/>
                        </a:rPr>
                        <a:t>90,5 тэрбум төгрөг</a:t>
                      </a:r>
                      <a:endParaRPr lang="en-US" sz="18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extLst>
                  <a:ext uri="{0D108BD9-81ED-4DB2-BD59-A6C34878D82A}">
                    <a16:rowId xmlns:a16="http://schemas.microsoft.com/office/drawing/2014/main" val="3609092961"/>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3</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Дүрэм, журам хянасан тоо</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42</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63</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extLst>
                  <a:ext uri="{0D108BD9-81ED-4DB2-BD59-A6C34878D82A}">
                    <a16:rowId xmlns:a16="http://schemas.microsoft.com/office/drawing/2014/main" val="1171555466"/>
                  </a:ext>
                </a:extLst>
              </a:tr>
              <a:tr h="593438">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4</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Хүнд суртал, чирэгдэлтэй төрийн үйлчилгээг арилгасан тоо</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32</a:t>
                      </a: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30 ажил</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extLst>
                  <a:ext uri="{0D108BD9-81ED-4DB2-BD59-A6C34878D82A}">
                    <a16:rowId xmlns:a16="http://schemas.microsoft.com/office/drawing/2014/main" val="2399378002"/>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5</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Зөвлөмж хүргүүлсэн тоо</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47</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45 </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extLst>
                  <a:ext uri="{0D108BD9-81ED-4DB2-BD59-A6C34878D82A}">
                    <a16:rowId xmlns:a16="http://schemas.microsoft.com/office/drawing/2014/main" val="3574184335"/>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6</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Сургалтад хамрагдсан хүний тоо</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53,183</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31,005</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extLst>
                  <a:ext uri="{0D108BD9-81ED-4DB2-BD59-A6C34878D82A}">
                    <a16:rowId xmlns:a16="http://schemas.microsoft.com/office/drawing/2014/main" val="431027170"/>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7</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Ёс зүйн дүрмийн төсөлд өгсөн санал</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11</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12 </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extLst>
                  <a:ext uri="{0D108BD9-81ED-4DB2-BD59-A6C34878D82A}">
                    <a16:rowId xmlns:a16="http://schemas.microsoft.com/office/drawing/2014/main" val="2195722661"/>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8</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Гомдол шийдвэрлэсэн шалгасан тоо</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a:t>
                      </a:r>
                      <a:r>
                        <a:rPr lang="en-US" sz="1800" dirty="0">
                          <a:solidFill>
                            <a:schemeClr val="bg2">
                              <a:lumMod val="25000"/>
                            </a:schemeClr>
                          </a:solidFill>
                          <a:effectLst/>
                          <a:latin typeface="Arial" panose="020B0604020202020204" pitchFamily="34" charset="0"/>
                          <a:cs typeface="Arial" panose="020B0604020202020204" pitchFamily="34" charset="0"/>
                        </a:rPr>
                        <a:t>117</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237 </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CA7"/>
                    </a:solidFill>
                  </a:tcPr>
                </a:tc>
                <a:extLst>
                  <a:ext uri="{0D108BD9-81ED-4DB2-BD59-A6C34878D82A}">
                    <a16:rowId xmlns:a16="http://schemas.microsoft.com/office/drawing/2014/main" val="2775901481"/>
                  </a:ext>
                </a:extLst>
              </a:tr>
              <a:tr h="374912">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9</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just">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Хариуцлага тооцсон байдал</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 </a:t>
                      </a:r>
                      <a:r>
                        <a:rPr lang="en-US" sz="1800" dirty="0">
                          <a:solidFill>
                            <a:schemeClr val="bg2">
                              <a:lumMod val="25000"/>
                            </a:schemeClr>
                          </a:solidFill>
                          <a:effectLst/>
                          <a:latin typeface="Arial" panose="020B0604020202020204" pitchFamily="34" charset="0"/>
                          <a:cs typeface="Arial" panose="020B0604020202020204" pitchFamily="34" charset="0"/>
                        </a:rPr>
                        <a:t>23</a:t>
                      </a:r>
                      <a:endParaRPr lang="en-US" sz="180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44944" marR="44944" marT="0" marB="0">
                    <a:solidFill>
                      <a:srgbClr val="FFE171"/>
                    </a:solidFill>
                  </a:tcPr>
                </a:tc>
                <a:tc>
                  <a:txBody>
                    <a:bodyPr/>
                    <a:lstStyle/>
                    <a:p>
                      <a:pPr algn="ctr">
                        <a:lnSpc>
                          <a:spcPct val="107000"/>
                        </a:lnSpc>
                        <a:spcAft>
                          <a:spcPts val="800"/>
                        </a:spcAft>
                      </a:pPr>
                      <a:r>
                        <a:rPr lang="mn-MN" sz="1800" dirty="0">
                          <a:solidFill>
                            <a:schemeClr val="bg2">
                              <a:lumMod val="25000"/>
                            </a:schemeClr>
                          </a:solidFill>
                          <a:effectLst/>
                          <a:latin typeface="Arial" panose="020B0604020202020204" pitchFamily="34" charset="0"/>
                          <a:cs typeface="Arial" panose="020B0604020202020204" pitchFamily="34" charset="0"/>
                        </a:rPr>
                        <a:t>16 </a:t>
                      </a:r>
                      <a:endParaRPr lang="en-US" sz="1800" dirty="0">
                        <a:solidFill>
                          <a:schemeClr val="bg2">
                            <a:lumMod val="25000"/>
                          </a:schemeClr>
                        </a:solidFill>
                        <a:effectLst/>
                        <a:latin typeface="Arial" panose="020B0604020202020204" pitchFamily="34" charset="0"/>
                        <a:cs typeface="Arial" panose="020B0604020202020204" pitchFamily="34" charset="0"/>
                      </a:endParaRPr>
                    </a:p>
                  </a:txBody>
                  <a:tcPr marL="44944" marR="44944" marT="0" marB="0">
                    <a:solidFill>
                      <a:srgbClr val="FFE171"/>
                    </a:solidFill>
                  </a:tcPr>
                </a:tc>
                <a:extLst>
                  <a:ext uri="{0D108BD9-81ED-4DB2-BD59-A6C34878D82A}">
                    <a16:rowId xmlns:a16="http://schemas.microsoft.com/office/drawing/2014/main" val="1653444952"/>
                  </a:ext>
                </a:extLst>
              </a:tr>
            </a:tbl>
          </a:graphicData>
        </a:graphic>
      </p:graphicFrame>
    </p:spTree>
    <p:extLst>
      <p:ext uri="{BB962C8B-B14F-4D97-AF65-F5344CB8AC3E}">
        <p14:creationId xmlns:p14="http://schemas.microsoft.com/office/powerpoint/2010/main" val="3197476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1B87B40-2A23-9114-F868-DD57849AD98D}"/>
              </a:ext>
            </a:extLst>
          </p:cNvPr>
          <p:cNvGrpSpPr/>
          <p:nvPr/>
        </p:nvGrpSpPr>
        <p:grpSpPr>
          <a:xfrm>
            <a:off x="632566" y="3478825"/>
            <a:ext cx="3384471" cy="1171574"/>
            <a:chOff x="0" y="0"/>
            <a:chExt cx="8239840" cy="2852318"/>
          </a:xfrm>
        </p:grpSpPr>
        <p:sp>
          <p:nvSpPr>
            <p:cNvPr id="3" name="Freeform 5">
              <a:extLst>
                <a:ext uri="{FF2B5EF4-FFF2-40B4-BE49-F238E27FC236}">
                  <a16:creationId xmlns:a16="http://schemas.microsoft.com/office/drawing/2014/main" id="{713CCEA5-1585-E9D0-FC06-DC000A012838}"/>
                </a:ext>
              </a:extLst>
            </p:cNvPr>
            <p:cNvSpPr/>
            <p:nvPr/>
          </p:nvSpPr>
          <p:spPr>
            <a:xfrm>
              <a:off x="0" y="0"/>
              <a:ext cx="8239840" cy="2852318"/>
            </a:xfrm>
            <a:custGeom>
              <a:avLst/>
              <a:gdLst/>
              <a:ahLst/>
              <a:cxnLst/>
              <a:rect l="l" t="t" r="r" b="b"/>
              <a:pathLst>
                <a:path w="8239840" h="2852318">
                  <a:moveTo>
                    <a:pt x="0" y="0"/>
                  </a:moveTo>
                  <a:lnTo>
                    <a:pt x="8239840" y="0"/>
                  </a:lnTo>
                  <a:lnTo>
                    <a:pt x="8239840" y="2852318"/>
                  </a:lnTo>
                  <a:lnTo>
                    <a:pt x="0" y="2852318"/>
                  </a:lnTo>
                  <a:lnTo>
                    <a:pt x="0" y="0"/>
                  </a:lnTo>
                  <a:close/>
                </a:path>
              </a:pathLst>
            </a:custGeom>
            <a:blipFill>
              <a:blip r:embed="rId2"/>
              <a:stretch>
                <a:fillRect l="-47719" t="-64927" r="-49022" b="-51283"/>
              </a:stretch>
            </a:blipFill>
          </p:spPr>
        </p:sp>
        <p:sp>
          <p:nvSpPr>
            <p:cNvPr id="4" name="Freeform 6">
              <a:extLst>
                <a:ext uri="{FF2B5EF4-FFF2-40B4-BE49-F238E27FC236}">
                  <a16:creationId xmlns:a16="http://schemas.microsoft.com/office/drawing/2014/main" id="{39A20537-EC9D-EE7E-C49E-2812BF42495C}"/>
                </a:ext>
              </a:extLst>
            </p:cNvPr>
            <p:cNvSpPr/>
            <p:nvPr/>
          </p:nvSpPr>
          <p:spPr>
            <a:xfrm>
              <a:off x="1637075" y="2221376"/>
              <a:ext cx="6430354" cy="473553"/>
            </a:xfrm>
            <a:custGeom>
              <a:avLst/>
              <a:gdLst/>
              <a:ahLst/>
              <a:cxnLst/>
              <a:rect l="l" t="t" r="r" b="b"/>
              <a:pathLst>
                <a:path w="6430354" h="473553">
                  <a:moveTo>
                    <a:pt x="0" y="0"/>
                  </a:moveTo>
                  <a:lnTo>
                    <a:pt x="6430354" y="0"/>
                  </a:lnTo>
                  <a:lnTo>
                    <a:pt x="6430354" y="473553"/>
                  </a:lnTo>
                  <a:lnTo>
                    <a:pt x="0" y="473553"/>
                  </a:lnTo>
                  <a:lnTo>
                    <a:pt x="0" y="0"/>
                  </a:lnTo>
                  <a:close/>
                </a:path>
              </a:pathLst>
            </a:custGeom>
            <a:blipFill>
              <a:blip r:embed="rId3"/>
              <a:stretch>
                <a:fillRect/>
              </a:stretch>
            </a:blipFill>
          </p:spPr>
        </p:sp>
      </p:grpSp>
      <p:sp>
        <p:nvSpPr>
          <p:cNvPr id="10" name="TextBox 12">
            <a:extLst>
              <a:ext uri="{FF2B5EF4-FFF2-40B4-BE49-F238E27FC236}">
                <a16:creationId xmlns:a16="http://schemas.microsoft.com/office/drawing/2014/main" id="{ED4EADD3-F145-4B77-21AE-B01639C76232}"/>
              </a:ext>
            </a:extLst>
          </p:cNvPr>
          <p:cNvSpPr txBox="1"/>
          <p:nvPr/>
        </p:nvSpPr>
        <p:spPr>
          <a:xfrm>
            <a:off x="4368930" y="3787613"/>
            <a:ext cx="3454141" cy="553998"/>
          </a:xfrm>
          <a:prstGeom prst="rect">
            <a:avLst/>
          </a:prstGeom>
        </p:spPr>
        <p:txBody>
          <a:bodyPr wrap="square" lIns="0" tIns="0" rIns="0" bIns="0" rtlCol="0" anchor="t">
            <a:spAutoFit/>
          </a:bodyPr>
          <a:lstStyle/>
          <a:p>
            <a:pPr algn="ctr"/>
            <a:r>
              <a:rPr lang="ru-RU" dirty="0">
                <a:solidFill>
                  <a:schemeClr val="bg2">
                    <a:lumMod val="25000"/>
                  </a:schemeClr>
                </a:solidFill>
                <a:latin typeface="Arial"/>
              </a:rPr>
              <a:t>Анхааран сонссон </a:t>
            </a:r>
          </a:p>
          <a:p>
            <a:pPr algn="ctr"/>
            <a:r>
              <a:rPr lang="ru-RU" b="1" dirty="0">
                <a:solidFill>
                  <a:schemeClr val="bg2">
                    <a:lumMod val="25000"/>
                  </a:schemeClr>
                </a:solidFill>
                <a:latin typeface="Arial"/>
              </a:rPr>
              <a:t>ЭРХЭМ ТАНД БАЯРЛАЛАА</a:t>
            </a:r>
            <a:endParaRPr lang="en-US" b="1" dirty="0">
              <a:solidFill>
                <a:schemeClr val="bg2">
                  <a:lumMod val="25000"/>
                </a:schemeClr>
              </a:solidFill>
              <a:latin typeface="Arial Bold"/>
            </a:endParaRPr>
          </a:p>
        </p:txBody>
      </p:sp>
      <p:sp>
        <p:nvSpPr>
          <p:cNvPr id="7" name="Freeform 9">
            <a:extLst>
              <a:ext uri="{FF2B5EF4-FFF2-40B4-BE49-F238E27FC236}">
                <a16:creationId xmlns:a16="http://schemas.microsoft.com/office/drawing/2014/main" id="{61F87DD3-DCB3-9EF8-A7A2-C59930268815}"/>
              </a:ext>
            </a:extLst>
          </p:cNvPr>
          <p:cNvSpPr/>
          <p:nvPr/>
        </p:nvSpPr>
        <p:spPr>
          <a:xfrm>
            <a:off x="8372475" y="2884701"/>
            <a:ext cx="2359822" cy="2359822"/>
          </a:xfrm>
          <a:custGeom>
            <a:avLst/>
            <a:gdLst/>
            <a:ahLst/>
            <a:cxnLst/>
            <a:rect l="l" t="t" r="r" b="b"/>
            <a:pathLst>
              <a:path w="2572043" h="2572043">
                <a:moveTo>
                  <a:pt x="0" y="0"/>
                </a:moveTo>
                <a:lnTo>
                  <a:pt x="2572044" y="0"/>
                </a:lnTo>
                <a:lnTo>
                  <a:pt x="2572044" y="2572044"/>
                </a:lnTo>
                <a:lnTo>
                  <a:pt x="0" y="2572044"/>
                </a:lnTo>
                <a:lnTo>
                  <a:pt x="0" y="0"/>
                </a:lnTo>
                <a:close/>
              </a:path>
            </a:pathLst>
          </a:custGeom>
          <a:blipFill>
            <a:blip r:embed="rId4"/>
            <a:stretch>
              <a:fillRect/>
            </a:stretch>
          </a:blipFill>
        </p:spPr>
      </p:sp>
      <p:sp>
        <p:nvSpPr>
          <p:cNvPr id="14" name="Freeform 7">
            <a:extLst>
              <a:ext uri="{FF2B5EF4-FFF2-40B4-BE49-F238E27FC236}">
                <a16:creationId xmlns:a16="http://schemas.microsoft.com/office/drawing/2014/main" id="{F477E9CE-0067-C2EF-B519-8EB945242E0E}"/>
              </a:ext>
            </a:extLst>
          </p:cNvPr>
          <p:cNvSpPr/>
          <p:nvPr/>
        </p:nvSpPr>
        <p:spPr>
          <a:xfrm>
            <a:off x="5546409" y="895088"/>
            <a:ext cx="1011968" cy="967754"/>
          </a:xfrm>
          <a:custGeom>
            <a:avLst/>
            <a:gdLst/>
            <a:ahLst/>
            <a:cxnLst/>
            <a:rect l="l" t="t" r="r" b="b"/>
            <a:pathLst>
              <a:path w="1661985" h="1589371">
                <a:moveTo>
                  <a:pt x="0" y="0"/>
                </a:moveTo>
                <a:lnTo>
                  <a:pt x="1661984" y="0"/>
                </a:lnTo>
                <a:lnTo>
                  <a:pt x="1661984" y="1589371"/>
                </a:lnTo>
                <a:lnTo>
                  <a:pt x="0" y="1589371"/>
                </a:lnTo>
                <a:lnTo>
                  <a:pt x="0" y="0"/>
                </a:lnTo>
                <a:close/>
              </a:path>
            </a:pathLst>
          </a:custGeom>
          <a:blipFill>
            <a:blip r:embed="rId5"/>
            <a:stretch>
              <a:fillRect l="-18706" r="-15199"/>
            </a:stretch>
          </a:blipFill>
        </p:spPr>
      </p:sp>
      <p:sp>
        <p:nvSpPr>
          <p:cNvPr id="15" name="AutoShape 8">
            <a:extLst>
              <a:ext uri="{FF2B5EF4-FFF2-40B4-BE49-F238E27FC236}">
                <a16:creationId xmlns:a16="http://schemas.microsoft.com/office/drawing/2014/main" id="{E3BB28F2-82FE-AFC2-DE9C-FB27726F823D}"/>
              </a:ext>
            </a:extLst>
          </p:cNvPr>
          <p:cNvSpPr/>
          <p:nvPr/>
        </p:nvSpPr>
        <p:spPr>
          <a:xfrm>
            <a:off x="4261903" y="2149855"/>
            <a:ext cx="3580981" cy="0"/>
          </a:xfrm>
          <a:prstGeom prst="line">
            <a:avLst/>
          </a:prstGeom>
          <a:ln w="19050" cap="flat">
            <a:solidFill>
              <a:srgbClr val="404040"/>
            </a:solidFill>
            <a:prstDash val="solid"/>
            <a:headEnd type="none" w="sm" len="sm"/>
            <a:tailEnd type="none" w="sm" len="sm"/>
          </a:ln>
        </p:spPr>
      </p:sp>
      <p:sp>
        <p:nvSpPr>
          <p:cNvPr id="16" name="TextBox 10">
            <a:extLst>
              <a:ext uri="{FF2B5EF4-FFF2-40B4-BE49-F238E27FC236}">
                <a16:creationId xmlns:a16="http://schemas.microsoft.com/office/drawing/2014/main" id="{193306DE-D59D-8DD1-A636-8FDE6E79D99F}"/>
              </a:ext>
            </a:extLst>
          </p:cNvPr>
          <p:cNvSpPr txBox="1"/>
          <p:nvPr/>
        </p:nvSpPr>
        <p:spPr>
          <a:xfrm>
            <a:off x="4360126" y="1868560"/>
            <a:ext cx="3384535" cy="281295"/>
          </a:xfrm>
          <a:prstGeom prst="rect">
            <a:avLst/>
          </a:prstGeom>
        </p:spPr>
        <p:txBody>
          <a:bodyPr lIns="0" tIns="0" rIns="0" bIns="0" rtlCol="0" anchor="t">
            <a:spAutoFit/>
          </a:bodyPr>
          <a:lstStyle/>
          <a:p>
            <a:pPr algn="ctr">
              <a:lnSpc>
                <a:spcPts val="2515"/>
              </a:lnSpc>
              <a:spcBef>
                <a:spcPct val="0"/>
              </a:spcBef>
            </a:pPr>
            <a:r>
              <a:rPr lang="mn-MN" sz="1200" dirty="0">
                <a:solidFill>
                  <a:schemeClr val="bg2">
                    <a:lumMod val="25000"/>
                  </a:schemeClr>
                </a:solidFill>
                <a:latin typeface="Arial Bold"/>
              </a:rPr>
              <a:t>АВЛИГАТАЙ ТЭМЦЭХ ГАЗАР</a:t>
            </a:r>
            <a:endParaRPr lang="en-US" sz="1200" dirty="0">
              <a:solidFill>
                <a:schemeClr val="bg2">
                  <a:lumMod val="25000"/>
                </a:schemeClr>
              </a:solidFill>
              <a:latin typeface="Arial Bold"/>
            </a:endParaRPr>
          </a:p>
        </p:txBody>
      </p:sp>
      <p:sp>
        <p:nvSpPr>
          <p:cNvPr id="17" name="TextBox 11">
            <a:extLst>
              <a:ext uri="{FF2B5EF4-FFF2-40B4-BE49-F238E27FC236}">
                <a16:creationId xmlns:a16="http://schemas.microsoft.com/office/drawing/2014/main" id="{95D9D7DA-E8A0-78B2-BA3A-3AD232317E0D}"/>
              </a:ext>
            </a:extLst>
          </p:cNvPr>
          <p:cNvSpPr txBox="1"/>
          <p:nvPr/>
        </p:nvSpPr>
        <p:spPr>
          <a:xfrm>
            <a:off x="4311014" y="2137361"/>
            <a:ext cx="3482758" cy="198516"/>
          </a:xfrm>
          <a:prstGeom prst="rect">
            <a:avLst/>
          </a:prstGeom>
        </p:spPr>
        <p:txBody>
          <a:bodyPr lIns="0" tIns="0" rIns="0" bIns="0" rtlCol="0" anchor="t">
            <a:spAutoFit/>
          </a:bodyPr>
          <a:lstStyle/>
          <a:p>
            <a:pPr algn="ctr">
              <a:lnSpc>
                <a:spcPts val="1677"/>
              </a:lnSpc>
              <a:spcBef>
                <a:spcPct val="0"/>
              </a:spcBef>
            </a:pPr>
            <a:r>
              <a:rPr lang="mn-MN" sz="1198" dirty="0">
                <a:solidFill>
                  <a:schemeClr val="bg2">
                    <a:lumMod val="25000"/>
                  </a:schemeClr>
                </a:solidFill>
                <a:latin typeface="Arial"/>
              </a:rPr>
              <a:t>Урьдчилан сэргийлэх, соён гэгээрүүлэх хэлтэс</a:t>
            </a:r>
            <a:endParaRPr lang="en-US" sz="1198" dirty="0">
              <a:solidFill>
                <a:schemeClr val="bg2">
                  <a:lumMod val="25000"/>
                </a:schemeClr>
              </a:solidFill>
              <a:latin typeface="Arial"/>
            </a:endParaRPr>
          </a:p>
        </p:txBody>
      </p:sp>
    </p:spTree>
    <p:extLst>
      <p:ext uri="{BB962C8B-B14F-4D97-AF65-F5344CB8AC3E}">
        <p14:creationId xmlns:p14="http://schemas.microsoft.com/office/powerpoint/2010/main" val="129748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2" name="Group 24">
            <a:extLst>
              <a:ext uri="{FF2B5EF4-FFF2-40B4-BE49-F238E27FC236}">
                <a16:creationId xmlns:a16="http://schemas.microsoft.com/office/drawing/2014/main" id="{E87F8078-667F-8DD6-A62F-9B922B321145}"/>
              </a:ext>
            </a:extLst>
          </p:cNvPr>
          <p:cNvGrpSpPr/>
          <p:nvPr/>
        </p:nvGrpSpPr>
        <p:grpSpPr>
          <a:xfrm>
            <a:off x="9868895" y="5980923"/>
            <a:ext cx="2077509" cy="719154"/>
            <a:chOff x="0" y="0"/>
            <a:chExt cx="6701749" cy="2319890"/>
          </a:xfrm>
        </p:grpSpPr>
        <p:sp>
          <p:nvSpPr>
            <p:cNvPr id="13" name="Freeform 25">
              <a:extLst>
                <a:ext uri="{FF2B5EF4-FFF2-40B4-BE49-F238E27FC236}">
                  <a16:creationId xmlns:a16="http://schemas.microsoft.com/office/drawing/2014/main" id="{44D5AA8B-760E-E0FF-805E-FA733F8AC58C}"/>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3" cstate="email">
                <a:extLst>
                  <a:ext uri="{28A0092B-C50C-407E-A947-70E740481C1C}">
                    <a14:useLocalDpi xmlns:a14="http://schemas.microsoft.com/office/drawing/2010/main"/>
                  </a:ext>
                </a:extLst>
              </a:blip>
              <a:stretch>
                <a:fillRect l="-47719" t="-64927" r="-49022" b="-51283"/>
              </a:stretch>
            </a:blipFill>
          </p:spPr>
        </p:sp>
        <p:sp>
          <p:nvSpPr>
            <p:cNvPr id="14" name="Freeform 26">
              <a:extLst>
                <a:ext uri="{FF2B5EF4-FFF2-40B4-BE49-F238E27FC236}">
                  <a16:creationId xmlns:a16="http://schemas.microsoft.com/office/drawing/2014/main" id="{7C93D15A-D099-2666-368B-92328D1566B7}"/>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sp>
        <p:nvSpPr>
          <p:cNvPr id="31" name="TextBox 30">
            <a:extLst>
              <a:ext uri="{FF2B5EF4-FFF2-40B4-BE49-F238E27FC236}">
                <a16:creationId xmlns:a16="http://schemas.microsoft.com/office/drawing/2014/main" id="{4D81EEDB-6801-9BA2-C47C-A9E004B86D0D}"/>
              </a:ext>
            </a:extLst>
          </p:cNvPr>
          <p:cNvSpPr txBox="1"/>
          <p:nvPr/>
        </p:nvSpPr>
        <p:spPr>
          <a:xfrm>
            <a:off x="2479524" y="1203631"/>
            <a:ext cx="7232951" cy="369332"/>
          </a:xfrm>
          <a:prstGeom prst="rect">
            <a:avLst/>
          </a:prstGeom>
          <a:noFill/>
        </p:spPr>
        <p:txBody>
          <a:bodyPr wrap="square">
            <a:spAutoFit/>
          </a:bodyPr>
          <a:lstStyle/>
          <a:p>
            <a:pPr algn="ctr"/>
            <a:r>
              <a:rPr lang="mn-MN" b="1" dirty="0">
                <a:solidFill>
                  <a:schemeClr val="tx1">
                    <a:lumMod val="85000"/>
                    <a:lumOff val="15000"/>
                  </a:schemeClr>
                </a:solidFill>
                <a:latin typeface="Arial" panose="020B0604020202020204" pitchFamily="34" charset="0"/>
                <a:cs typeface="Arial" panose="020B0604020202020204" pitchFamily="34" charset="0"/>
              </a:rPr>
              <a:t>Урьдчилан сэргийлэх, соён гэгээрүүлэх хэлтсийн бүтэц</a:t>
            </a:r>
            <a:endParaRPr lang="mn-MN" dirty="0">
              <a:solidFill>
                <a:schemeClr val="tx1">
                  <a:lumMod val="85000"/>
                  <a:lumOff val="15000"/>
                </a:schemeClr>
              </a:solidFill>
            </a:endParaRPr>
          </a:p>
        </p:txBody>
      </p:sp>
      <p:sp>
        <p:nvSpPr>
          <p:cNvPr id="42" name="Rectangle 41">
            <a:extLst>
              <a:ext uri="{FF2B5EF4-FFF2-40B4-BE49-F238E27FC236}">
                <a16:creationId xmlns:a16="http://schemas.microsoft.com/office/drawing/2014/main" id="{05811F9E-CF9A-5816-D391-8D44FDEC98B9}"/>
              </a:ext>
            </a:extLst>
          </p:cNvPr>
          <p:cNvSpPr/>
          <p:nvPr/>
        </p:nvSpPr>
        <p:spPr>
          <a:xfrm>
            <a:off x="1853757" y="2945699"/>
            <a:ext cx="2251046" cy="570512"/>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dirty="0">
                <a:solidFill>
                  <a:schemeClr val="tx1">
                    <a:lumMod val="85000"/>
                    <a:lumOff val="15000"/>
                  </a:schemeClr>
                </a:solidFill>
                <a:latin typeface="Arial" panose="020B0604020202020204" pitchFamily="34" charset="0"/>
                <a:cs typeface="Arial" panose="020B0604020202020204" pitchFamily="34" charset="0"/>
              </a:rPr>
              <a:t>Ахлах ажилтан, </a:t>
            </a:r>
            <a:r>
              <a:rPr lang="mn-MN" sz="1600" i="1" dirty="0">
                <a:solidFill>
                  <a:schemeClr val="tx1">
                    <a:lumMod val="85000"/>
                    <a:lumOff val="15000"/>
                  </a:schemeClr>
                </a:solidFill>
                <a:latin typeface="Arial" panose="020B0604020202020204" pitchFamily="34" charset="0"/>
                <a:cs typeface="Arial" panose="020B0604020202020204" pitchFamily="34" charset="0"/>
              </a:rPr>
              <a:t>Ахлах комиссар</a:t>
            </a:r>
          </a:p>
        </p:txBody>
      </p:sp>
      <p:sp>
        <p:nvSpPr>
          <p:cNvPr id="44" name="Rectangle 43">
            <a:extLst>
              <a:ext uri="{FF2B5EF4-FFF2-40B4-BE49-F238E27FC236}">
                <a16:creationId xmlns:a16="http://schemas.microsoft.com/office/drawing/2014/main" id="{AA5A74C7-CE32-A005-EADF-4CA782B71EF0}"/>
              </a:ext>
            </a:extLst>
          </p:cNvPr>
          <p:cNvSpPr/>
          <p:nvPr/>
        </p:nvSpPr>
        <p:spPr>
          <a:xfrm>
            <a:off x="4970477" y="2947012"/>
            <a:ext cx="2251046" cy="570513"/>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dirty="0">
                <a:solidFill>
                  <a:schemeClr val="tx1">
                    <a:lumMod val="85000"/>
                    <a:lumOff val="15000"/>
                  </a:schemeClr>
                </a:solidFill>
                <a:latin typeface="Arial" panose="020B0604020202020204" pitchFamily="34" charset="0"/>
                <a:cs typeface="Arial" panose="020B0604020202020204" pitchFamily="34" charset="0"/>
              </a:rPr>
              <a:t>Ахлах ажилтан, </a:t>
            </a:r>
            <a:r>
              <a:rPr lang="mn-MN" sz="1600" i="1" dirty="0">
                <a:solidFill>
                  <a:schemeClr val="tx1">
                    <a:lumMod val="85000"/>
                    <a:lumOff val="15000"/>
                  </a:schemeClr>
                </a:solidFill>
                <a:latin typeface="Arial" panose="020B0604020202020204" pitchFamily="34" charset="0"/>
                <a:cs typeface="Arial" panose="020B0604020202020204" pitchFamily="34" charset="0"/>
              </a:rPr>
              <a:t>Ахлах комиссар</a:t>
            </a:r>
          </a:p>
        </p:txBody>
      </p:sp>
      <p:sp>
        <p:nvSpPr>
          <p:cNvPr id="47" name="Rectangle 46">
            <a:extLst>
              <a:ext uri="{FF2B5EF4-FFF2-40B4-BE49-F238E27FC236}">
                <a16:creationId xmlns:a16="http://schemas.microsoft.com/office/drawing/2014/main" id="{888DF059-B409-3989-54E0-7BAA411BBB28}"/>
              </a:ext>
            </a:extLst>
          </p:cNvPr>
          <p:cNvSpPr/>
          <p:nvPr/>
        </p:nvSpPr>
        <p:spPr>
          <a:xfrm>
            <a:off x="4955446" y="1828803"/>
            <a:ext cx="2281108" cy="648793"/>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dirty="0">
                <a:solidFill>
                  <a:schemeClr val="tx1">
                    <a:lumMod val="85000"/>
                    <a:lumOff val="15000"/>
                  </a:schemeClr>
                </a:solidFill>
                <a:latin typeface="Arial" panose="020B0604020202020204" pitchFamily="34" charset="0"/>
                <a:cs typeface="Arial" panose="020B0604020202020204" pitchFamily="34" charset="0"/>
              </a:rPr>
              <a:t>Хэлтсийн дарга, </a:t>
            </a:r>
            <a:r>
              <a:rPr lang="mn-MN" sz="1600" i="1" dirty="0">
                <a:solidFill>
                  <a:schemeClr val="tx1">
                    <a:lumMod val="85000"/>
                    <a:lumOff val="15000"/>
                  </a:schemeClr>
                </a:solidFill>
                <a:latin typeface="Arial" panose="020B0604020202020204" pitchFamily="34" charset="0"/>
                <a:cs typeface="Arial" panose="020B0604020202020204" pitchFamily="34" charset="0"/>
              </a:rPr>
              <a:t>Эрхэлсэн комиссар </a:t>
            </a:r>
            <a:endParaRPr lang="en-US" sz="1600" i="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824623AA-DA9F-783C-7382-4010349C4CDB}"/>
              </a:ext>
            </a:extLst>
          </p:cNvPr>
          <p:cNvSpPr/>
          <p:nvPr/>
        </p:nvSpPr>
        <p:spPr>
          <a:xfrm>
            <a:off x="8282850" y="2949730"/>
            <a:ext cx="2251046" cy="570513"/>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dirty="0">
                <a:solidFill>
                  <a:schemeClr val="tx1">
                    <a:lumMod val="85000"/>
                    <a:lumOff val="15000"/>
                  </a:schemeClr>
                </a:solidFill>
                <a:latin typeface="Arial" panose="020B0604020202020204" pitchFamily="34" charset="0"/>
                <a:cs typeface="Arial" panose="020B0604020202020204" pitchFamily="34" charset="0"/>
              </a:rPr>
              <a:t>Ахлах ажилтан, </a:t>
            </a:r>
            <a:r>
              <a:rPr lang="mn-MN" sz="1600" i="1" dirty="0">
                <a:solidFill>
                  <a:schemeClr val="tx1">
                    <a:lumMod val="85000"/>
                    <a:lumOff val="15000"/>
                  </a:schemeClr>
                </a:solidFill>
                <a:latin typeface="Arial" panose="020B0604020202020204" pitchFamily="34" charset="0"/>
                <a:cs typeface="Arial" panose="020B0604020202020204" pitchFamily="34" charset="0"/>
              </a:rPr>
              <a:t>Ахлах комиссар</a:t>
            </a:r>
          </a:p>
        </p:txBody>
      </p:sp>
      <p:cxnSp>
        <p:nvCxnSpPr>
          <p:cNvPr id="53" name="Straight Connector 52">
            <a:extLst>
              <a:ext uri="{FF2B5EF4-FFF2-40B4-BE49-F238E27FC236}">
                <a16:creationId xmlns:a16="http://schemas.microsoft.com/office/drawing/2014/main" id="{82A0CF88-EF00-9222-FD84-7FC06C37DF66}"/>
              </a:ext>
            </a:extLst>
          </p:cNvPr>
          <p:cNvCxnSpPr>
            <a:cxnSpLocks/>
            <a:stCxn id="47" idx="2"/>
            <a:endCxn id="44" idx="0"/>
          </p:cNvCxnSpPr>
          <p:nvPr/>
        </p:nvCxnSpPr>
        <p:spPr>
          <a:xfrm>
            <a:off x="6096000" y="2477596"/>
            <a:ext cx="0" cy="469416"/>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F3EF1EF0-E79F-307D-7B94-9CDDCBE8BFF5}"/>
              </a:ext>
            </a:extLst>
          </p:cNvPr>
          <p:cNvCxnSpPr/>
          <p:nvPr/>
        </p:nvCxnSpPr>
        <p:spPr>
          <a:xfrm>
            <a:off x="2979280" y="2772201"/>
            <a:ext cx="6425967" cy="0"/>
          </a:xfrm>
          <a:prstGeom prst="line">
            <a:avLst/>
          </a:prstGeom>
          <a:ln>
            <a:solidFill>
              <a:srgbClr val="FFC7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0214511-620F-8608-675C-636E60C36E92}"/>
              </a:ext>
            </a:extLst>
          </p:cNvPr>
          <p:cNvCxnSpPr>
            <a:cxnSpLocks/>
            <a:endCxn id="52" idx="0"/>
          </p:cNvCxnSpPr>
          <p:nvPr/>
        </p:nvCxnSpPr>
        <p:spPr>
          <a:xfrm>
            <a:off x="9408373" y="2772201"/>
            <a:ext cx="0" cy="177529"/>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sp>
        <p:nvSpPr>
          <p:cNvPr id="57" name="Rectangle 56">
            <a:extLst>
              <a:ext uri="{FF2B5EF4-FFF2-40B4-BE49-F238E27FC236}">
                <a16:creationId xmlns:a16="http://schemas.microsoft.com/office/drawing/2014/main" id="{003598C0-8120-0FF7-6780-EE7EF2B2D432}"/>
              </a:ext>
            </a:extLst>
          </p:cNvPr>
          <p:cNvSpPr/>
          <p:nvPr/>
        </p:nvSpPr>
        <p:spPr>
          <a:xfrm>
            <a:off x="1853757" y="3876494"/>
            <a:ext cx="2251046" cy="1981463"/>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sz="1600" i="1" dirty="0">
                <a:solidFill>
                  <a:schemeClr val="tx1">
                    <a:lumMod val="85000"/>
                    <a:lumOff val="15000"/>
                  </a:schemeClr>
                </a:solidFill>
                <a:latin typeface="Arial" panose="020B0604020202020204" pitchFamily="34" charset="0"/>
                <a:cs typeface="Arial" panose="020B0604020202020204" pitchFamily="34" charset="0"/>
              </a:rPr>
              <a:t>Ажилтан, комиссар</a:t>
            </a:r>
          </a:p>
          <a:p>
            <a:pPr algn="ctr"/>
            <a:r>
              <a:rPr lang="mn-MN" dirty="0">
                <a:solidFill>
                  <a:schemeClr val="tx1">
                    <a:lumMod val="85000"/>
                    <a:lumOff val="15000"/>
                  </a:schemeClr>
                </a:solidFill>
                <a:latin typeface="Arial" panose="020B0604020202020204" pitchFamily="34" charset="0"/>
                <a:cs typeface="Arial" panose="020B0604020202020204" pitchFamily="34" charset="0"/>
              </a:rPr>
              <a:t>Боловсрол, Банк, санхүү, гадаад харилцаа, хүнс хөдөө аж ахуйн  салбар</a:t>
            </a:r>
          </a:p>
        </p:txBody>
      </p:sp>
      <p:sp>
        <p:nvSpPr>
          <p:cNvPr id="58" name="Rectangle 57">
            <a:extLst>
              <a:ext uri="{FF2B5EF4-FFF2-40B4-BE49-F238E27FC236}">
                <a16:creationId xmlns:a16="http://schemas.microsoft.com/office/drawing/2014/main" id="{2DBD4798-D611-774A-E53F-A208F497C0A6}"/>
              </a:ext>
            </a:extLst>
          </p:cNvPr>
          <p:cNvSpPr/>
          <p:nvPr/>
        </p:nvSpPr>
        <p:spPr>
          <a:xfrm>
            <a:off x="4970477" y="3877246"/>
            <a:ext cx="2251046" cy="1981465"/>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sz="1600" i="1" dirty="0">
                <a:solidFill>
                  <a:schemeClr val="tx1">
                    <a:lumMod val="85000"/>
                    <a:lumOff val="15000"/>
                  </a:schemeClr>
                </a:solidFill>
                <a:latin typeface="Arial" panose="020B0604020202020204" pitchFamily="34" charset="0"/>
                <a:cs typeface="Arial" panose="020B0604020202020204" pitchFamily="34" charset="0"/>
              </a:rPr>
              <a:t>Ажилтан, комиссар</a:t>
            </a:r>
          </a:p>
          <a:p>
            <a:pPr algn="ctr"/>
            <a:r>
              <a:rPr lang="mn-MN" dirty="0">
                <a:solidFill>
                  <a:schemeClr val="tx1">
                    <a:lumMod val="85000"/>
                    <a:lumOff val="15000"/>
                  </a:schemeClr>
                </a:solidFill>
                <a:latin typeface="Arial" panose="020B0604020202020204" pitchFamily="34" charset="0"/>
                <a:cs typeface="Arial" panose="020B0604020202020204" pitchFamily="34" charset="0"/>
              </a:rPr>
              <a:t>Барилга, эрчим хүч, харилцаа холбоо, зам тээвэр</a:t>
            </a:r>
            <a:r>
              <a:rPr lang="en-US" dirty="0">
                <a:solidFill>
                  <a:schemeClr val="tx1">
                    <a:lumMod val="85000"/>
                    <a:lumOff val="15000"/>
                  </a:schemeClr>
                </a:solidFill>
                <a:latin typeface="Arial" panose="020B0604020202020204" pitchFamily="34" charset="0"/>
                <a:cs typeface="Arial" panose="020B0604020202020204" pitchFamily="34" charset="0"/>
              </a:rPr>
              <a:t>, </a:t>
            </a:r>
            <a:r>
              <a:rPr lang="mn-MN" dirty="0">
                <a:solidFill>
                  <a:schemeClr val="tx1">
                    <a:lumMod val="85000"/>
                    <a:lumOff val="15000"/>
                  </a:schemeClr>
                </a:solidFill>
                <a:latin typeface="Arial" panose="020B0604020202020204" pitchFamily="34" charset="0"/>
                <a:cs typeface="Arial" panose="020B0604020202020204" pitchFamily="34" charset="0"/>
              </a:rPr>
              <a:t>дэд бүтцийн салбар</a:t>
            </a:r>
          </a:p>
        </p:txBody>
      </p:sp>
      <p:sp>
        <p:nvSpPr>
          <p:cNvPr id="59" name="Rectangle 58">
            <a:extLst>
              <a:ext uri="{FF2B5EF4-FFF2-40B4-BE49-F238E27FC236}">
                <a16:creationId xmlns:a16="http://schemas.microsoft.com/office/drawing/2014/main" id="{6BE6DF88-91A4-A1E7-237A-FD4F13DB4AAB}"/>
              </a:ext>
            </a:extLst>
          </p:cNvPr>
          <p:cNvSpPr/>
          <p:nvPr/>
        </p:nvSpPr>
        <p:spPr>
          <a:xfrm>
            <a:off x="8282850" y="3874595"/>
            <a:ext cx="2251046" cy="1981463"/>
          </a:xfrm>
          <a:prstGeom prst="rect">
            <a:avLst/>
          </a:prstGeom>
          <a:solidFill>
            <a:srgbClr val="FFFDF7"/>
          </a:solidFill>
          <a:ln w="9525" cap="flat" cmpd="sng" algn="ctr">
            <a:solidFill>
              <a:srgbClr val="FFC700"/>
            </a:solidFill>
            <a:prstDash val="solid"/>
            <a:round/>
            <a:headEnd type="none" w="med" len="med"/>
            <a:tailEnd type="none" w="med" len="med"/>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r>
              <a:rPr lang="mn-MN" sz="1600" i="1" dirty="0">
                <a:solidFill>
                  <a:schemeClr val="tx1">
                    <a:lumMod val="85000"/>
                    <a:lumOff val="15000"/>
                  </a:schemeClr>
                </a:solidFill>
                <a:latin typeface="Arial" panose="020B0604020202020204" pitchFamily="34" charset="0"/>
                <a:cs typeface="Arial" panose="020B0604020202020204" pitchFamily="34" charset="0"/>
              </a:rPr>
              <a:t>Ажилтан, комиссар</a:t>
            </a:r>
          </a:p>
          <a:p>
            <a:pPr algn="ctr"/>
            <a:r>
              <a:rPr lang="mn-MN" dirty="0">
                <a:solidFill>
                  <a:schemeClr val="tx1">
                    <a:lumMod val="85000"/>
                    <a:lumOff val="15000"/>
                  </a:schemeClr>
                </a:solidFill>
                <a:latin typeface="Arial" panose="020B0604020202020204" pitchFamily="34" charset="0"/>
                <a:cs typeface="Arial" panose="020B0604020202020204" pitchFamily="34" charset="0"/>
              </a:rPr>
              <a:t>Хууль эрх зүй, Эрүүл мэнд, Нийгэм хамгаалал, Байгаль орчны салбар хариуцсан</a:t>
            </a:r>
          </a:p>
        </p:txBody>
      </p:sp>
      <p:cxnSp>
        <p:nvCxnSpPr>
          <p:cNvPr id="60" name="Straight Connector 59">
            <a:extLst>
              <a:ext uri="{FF2B5EF4-FFF2-40B4-BE49-F238E27FC236}">
                <a16:creationId xmlns:a16="http://schemas.microsoft.com/office/drawing/2014/main" id="{D41B984F-266E-52AD-CE2C-13CC7C933DF2}"/>
              </a:ext>
            </a:extLst>
          </p:cNvPr>
          <p:cNvCxnSpPr>
            <a:cxnSpLocks/>
            <a:stCxn id="42" idx="2"/>
            <a:endCxn id="57" idx="0"/>
          </p:cNvCxnSpPr>
          <p:nvPr/>
        </p:nvCxnSpPr>
        <p:spPr>
          <a:xfrm>
            <a:off x="2979280" y="3516211"/>
            <a:ext cx="0" cy="360283"/>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1F7E405D-05C8-FECB-3C75-DC7C15401772}"/>
              </a:ext>
            </a:extLst>
          </p:cNvPr>
          <p:cNvCxnSpPr>
            <a:cxnSpLocks/>
            <a:endCxn id="42" idx="0"/>
          </p:cNvCxnSpPr>
          <p:nvPr/>
        </p:nvCxnSpPr>
        <p:spPr>
          <a:xfrm>
            <a:off x="2979280" y="2772201"/>
            <a:ext cx="0" cy="173498"/>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id="{5A1AA924-367A-24BE-BFDF-A89DE254F6C4}"/>
              </a:ext>
            </a:extLst>
          </p:cNvPr>
          <p:cNvCxnSpPr>
            <a:cxnSpLocks/>
            <a:stCxn id="44" idx="2"/>
            <a:endCxn id="58" idx="0"/>
          </p:cNvCxnSpPr>
          <p:nvPr/>
        </p:nvCxnSpPr>
        <p:spPr>
          <a:xfrm>
            <a:off x="6096000" y="3517525"/>
            <a:ext cx="0" cy="359721"/>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702A1AC2-357C-AD3B-0D29-718B3886F201}"/>
              </a:ext>
            </a:extLst>
          </p:cNvPr>
          <p:cNvCxnSpPr>
            <a:cxnSpLocks/>
            <a:stCxn id="52" idx="2"/>
            <a:endCxn id="59" idx="0"/>
          </p:cNvCxnSpPr>
          <p:nvPr/>
        </p:nvCxnSpPr>
        <p:spPr>
          <a:xfrm>
            <a:off x="9408373" y="3520243"/>
            <a:ext cx="0" cy="354352"/>
          </a:xfrm>
          <a:prstGeom prst="line">
            <a:avLst/>
          </a:prstGeom>
          <a:ln>
            <a:solidFill>
              <a:srgbClr val="FFC700"/>
            </a:solidFill>
          </a:ln>
        </p:spPr>
        <p:style>
          <a:lnRef idx="1">
            <a:schemeClr val="accent5"/>
          </a:lnRef>
          <a:fillRef idx="0">
            <a:schemeClr val="accent5"/>
          </a:fillRef>
          <a:effectRef idx="0">
            <a:schemeClr val="accent5"/>
          </a:effectRef>
          <a:fontRef idx="minor">
            <a:schemeClr val="tx1"/>
          </a:fontRef>
        </p:style>
      </p:cxnSp>
      <p:sp>
        <p:nvSpPr>
          <p:cNvPr id="83" name="Rectangle 6">
            <a:extLst>
              <a:ext uri="{FF2B5EF4-FFF2-40B4-BE49-F238E27FC236}">
                <a16:creationId xmlns:a16="http://schemas.microsoft.com/office/drawing/2014/main" id="{FF396046-FED9-EAC8-50B6-264A62792ED7}"/>
              </a:ext>
            </a:extLst>
          </p:cNvPr>
          <p:cNvSpPr/>
          <p:nvPr/>
        </p:nvSpPr>
        <p:spPr>
          <a:xfrm>
            <a:off x="5002227" y="1698737"/>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84" name="Rectangle 6">
            <a:extLst>
              <a:ext uri="{FF2B5EF4-FFF2-40B4-BE49-F238E27FC236}">
                <a16:creationId xmlns:a16="http://schemas.microsoft.com/office/drawing/2014/main" id="{41AAA3D2-64CD-77DB-BDCA-B1AFE10D030A}"/>
              </a:ext>
            </a:extLst>
          </p:cNvPr>
          <p:cNvSpPr/>
          <p:nvPr/>
        </p:nvSpPr>
        <p:spPr>
          <a:xfrm>
            <a:off x="5027627" y="1698639"/>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Arial" panose="020B0604020202020204" pitchFamily="34" charset="0"/>
              </a:rPr>
              <a:t>1</a:t>
            </a:r>
            <a:endParaRPr lang="mn-MN" sz="1000" b="1" i="0" dirty="0">
              <a:solidFill>
                <a:srgbClr val="000000"/>
              </a:solidFill>
              <a:effectLst/>
              <a:latin typeface="Arial" panose="020B0604020202020204" pitchFamily="34" charset="0"/>
            </a:endParaRPr>
          </a:p>
        </p:txBody>
      </p:sp>
      <p:sp>
        <p:nvSpPr>
          <p:cNvPr id="85" name="Rectangle 6">
            <a:extLst>
              <a:ext uri="{FF2B5EF4-FFF2-40B4-BE49-F238E27FC236}">
                <a16:creationId xmlns:a16="http://schemas.microsoft.com/office/drawing/2014/main" id="{AB89A63A-7D52-42C3-CF98-ACB2843927A3}"/>
              </a:ext>
            </a:extLst>
          </p:cNvPr>
          <p:cNvSpPr/>
          <p:nvPr/>
        </p:nvSpPr>
        <p:spPr>
          <a:xfrm>
            <a:off x="5030962" y="2819298"/>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86" name="Rectangle 6">
            <a:extLst>
              <a:ext uri="{FF2B5EF4-FFF2-40B4-BE49-F238E27FC236}">
                <a16:creationId xmlns:a16="http://schemas.microsoft.com/office/drawing/2014/main" id="{BBE3CC7F-52D0-458B-8E1D-EEF870C85A8E}"/>
              </a:ext>
            </a:extLst>
          </p:cNvPr>
          <p:cNvSpPr/>
          <p:nvPr/>
        </p:nvSpPr>
        <p:spPr>
          <a:xfrm>
            <a:off x="5056362" y="2819200"/>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Arial" panose="020B0604020202020204" pitchFamily="34" charset="0"/>
              </a:rPr>
              <a:t>1</a:t>
            </a:r>
            <a:endParaRPr lang="mn-MN" sz="1000" b="1" i="0" dirty="0">
              <a:solidFill>
                <a:srgbClr val="000000"/>
              </a:solidFill>
              <a:effectLst/>
              <a:latin typeface="Arial" panose="020B0604020202020204" pitchFamily="34" charset="0"/>
            </a:endParaRPr>
          </a:p>
        </p:txBody>
      </p:sp>
      <p:sp>
        <p:nvSpPr>
          <p:cNvPr id="87" name="Rectangle 6">
            <a:extLst>
              <a:ext uri="{FF2B5EF4-FFF2-40B4-BE49-F238E27FC236}">
                <a16:creationId xmlns:a16="http://schemas.microsoft.com/office/drawing/2014/main" id="{64CD8DCD-A9DD-350B-EFCD-1D37A26704AE}"/>
              </a:ext>
            </a:extLst>
          </p:cNvPr>
          <p:cNvSpPr/>
          <p:nvPr/>
        </p:nvSpPr>
        <p:spPr>
          <a:xfrm>
            <a:off x="8343334" y="2819298"/>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88" name="Rectangle 6">
            <a:extLst>
              <a:ext uri="{FF2B5EF4-FFF2-40B4-BE49-F238E27FC236}">
                <a16:creationId xmlns:a16="http://schemas.microsoft.com/office/drawing/2014/main" id="{5470BD3C-7C90-42DC-8C71-2EDA01ADEA60}"/>
              </a:ext>
            </a:extLst>
          </p:cNvPr>
          <p:cNvSpPr/>
          <p:nvPr/>
        </p:nvSpPr>
        <p:spPr>
          <a:xfrm>
            <a:off x="8368734" y="2819200"/>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Arial" panose="020B0604020202020204" pitchFamily="34" charset="0"/>
              </a:rPr>
              <a:t>1</a:t>
            </a:r>
            <a:endParaRPr lang="mn-MN" sz="1000" b="1" i="0" dirty="0">
              <a:solidFill>
                <a:srgbClr val="000000"/>
              </a:solidFill>
              <a:effectLst/>
              <a:latin typeface="Arial" panose="020B0604020202020204" pitchFamily="34" charset="0"/>
            </a:endParaRPr>
          </a:p>
        </p:txBody>
      </p:sp>
      <p:sp>
        <p:nvSpPr>
          <p:cNvPr id="89" name="Rectangle 6">
            <a:extLst>
              <a:ext uri="{FF2B5EF4-FFF2-40B4-BE49-F238E27FC236}">
                <a16:creationId xmlns:a16="http://schemas.microsoft.com/office/drawing/2014/main" id="{A8742282-A7E7-627F-7DD3-85033EE40CA1}"/>
              </a:ext>
            </a:extLst>
          </p:cNvPr>
          <p:cNvSpPr/>
          <p:nvPr/>
        </p:nvSpPr>
        <p:spPr>
          <a:xfrm>
            <a:off x="1892553" y="2819298"/>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90" name="Rectangle 6">
            <a:extLst>
              <a:ext uri="{FF2B5EF4-FFF2-40B4-BE49-F238E27FC236}">
                <a16:creationId xmlns:a16="http://schemas.microsoft.com/office/drawing/2014/main" id="{06660C54-26CC-E7D5-26D4-41AB24A610D6}"/>
              </a:ext>
            </a:extLst>
          </p:cNvPr>
          <p:cNvSpPr/>
          <p:nvPr/>
        </p:nvSpPr>
        <p:spPr>
          <a:xfrm>
            <a:off x="1917953" y="2819200"/>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Arial" panose="020B0604020202020204" pitchFamily="34" charset="0"/>
              </a:rPr>
              <a:t>1</a:t>
            </a:r>
            <a:endParaRPr lang="mn-MN" sz="1000" b="1" i="0" dirty="0">
              <a:solidFill>
                <a:srgbClr val="000000"/>
              </a:solidFill>
              <a:effectLst/>
              <a:latin typeface="Arial" panose="020B0604020202020204" pitchFamily="34" charset="0"/>
            </a:endParaRPr>
          </a:p>
        </p:txBody>
      </p:sp>
      <p:sp>
        <p:nvSpPr>
          <p:cNvPr id="91" name="Rectangle 6">
            <a:extLst>
              <a:ext uri="{FF2B5EF4-FFF2-40B4-BE49-F238E27FC236}">
                <a16:creationId xmlns:a16="http://schemas.microsoft.com/office/drawing/2014/main" id="{8C6CBA41-0202-82E4-ACD1-D4EDC6F0585F}"/>
              </a:ext>
            </a:extLst>
          </p:cNvPr>
          <p:cNvSpPr/>
          <p:nvPr/>
        </p:nvSpPr>
        <p:spPr>
          <a:xfrm>
            <a:off x="1919144" y="3751272"/>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92" name="Rectangle 6">
            <a:extLst>
              <a:ext uri="{FF2B5EF4-FFF2-40B4-BE49-F238E27FC236}">
                <a16:creationId xmlns:a16="http://schemas.microsoft.com/office/drawing/2014/main" id="{8F0CF3E9-1B42-1037-0019-E57ED64096C4}"/>
              </a:ext>
            </a:extLst>
          </p:cNvPr>
          <p:cNvSpPr/>
          <p:nvPr/>
        </p:nvSpPr>
        <p:spPr>
          <a:xfrm>
            <a:off x="1944544" y="3751174"/>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Arial" panose="020B0604020202020204" pitchFamily="34" charset="0"/>
              </a:rPr>
              <a:t>8</a:t>
            </a:r>
            <a:endParaRPr lang="mn-MN" sz="1000" b="1" i="0" dirty="0">
              <a:solidFill>
                <a:srgbClr val="000000"/>
              </a:solidFill>
              <a:effectLst/>
              <a:latin typeface="Arial" panose="020B0604020202020204" pitchFamily="34" charset="0"/>
            </a:endParaRPr>
          </a:p>
        </p:txBody>
      </p:sp>
      <p:sp>
        <p:nvSpPr>
          <p:cNvPr id="93" name="Rectangle 6">
            <a:extLst>
              <a:ext uri="{FF2B5EF4-FFF2-40B4-BE49-F238E27FC236}">
                <a16:creationId xmlns:a16="http://schemas.microsoft.com/office/drawing/2014/main" id="{8254C695-2203-E2C7-A66F-26C8B2F55892}"/>
              </a:ext>
            </a:extLst>
          </p:cNvPr>
          <p:cNvSpPr/>
          <p:nvPr/>
        </p:nvSpPr>
        <p:spPr>
          <a:xfrm>
            <a:off x="5030962" y="3762796"/>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94" name="Rectangle 6">
            <a:extLst>
              <a:ext uri="{FF2B5EF4-FFF2-40B4-BE49-F238E27FC236}">
                <a16:creationId xmlns:a16="http://schemas.microsoft.com/office/drawing/2014/main" id="{2C51BDF9-C144-8196-56ED-3628D300F68A}"/>
              </a:ext>
            </a:extLst>
          </p:cNvPr>
          <p:cNvSpPr/>
          <p:nvPr/>
        </p:nvSpPr>
        <p:spPr>
          <a:xfrm>
            <a:off x="5056362" y="3762698"/>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rPr>
              <a:t>6</a:t>
            </a:r>
            <a:endParaRPr lang="mn-MN" sz="1000" b="1" i="0" dirty="0">
              <a:solidFill>
                <a:srgbClr val="000000"/>
              </a:solidFill>
              <a:effectLst/>
              <a:latin typeface="Arial" panose="020B0604020202020204" pitchFamily="34" charset="0"/>
            </a:endParaRPr>
          </a:p>
        </p:txBody>
      </p:sp>
      <p:sp>
        <p:nvSpPr>
          <p:cNvPr id="95" name="Rectangle 6">
            <a:extLst>
              <a:ext uri="{FF2B5EF4-FFF2-40B4-BE49-F238E27FC236}">
                <a16:creationId xmlns:a16="http://schemas.microsoft.com/office/drawing/2014/main" id="{CF3932A9-94F4-1E58-CF46-55232EA25C9D}"/>
              </a:ext>
            </a:extLst>
          </p:cNvPr>
          <p:cNvSpPr/>
          <p:nvPr/>
        </p:nvSpPr>
        <p:spPr>
          <a:xfrm>
            <a:off x="8368734" y="3749828"/>
            <a:ext cx="410354" cy="129967"/>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8" h="204351">
                <a:moveTo>
                  <a:pt x="57150" y="0"/>
                </a:moveTo>
                <a:lnTo>
                  <a:pt x="1200063" y="0"/>
                </a:lnTo>
                <a:lnTo>
                  <a:pt x="1266738" y="204351"/>
                </a:lnTo>
                <a:lnTo>
                  <a:pt x="0" y="204351"/>
                </a:lnTo>
                <a:lnTo>
                  <a:pt x="5715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96" name="Rectangle 6">
            <a:extLst>
              <a:ext uri="{FF2B5EF4-FFF2-40B4-BE49-F238E27FC236}">
                <a16:creationId xmlns:a16="http://schemas.microsoft.com/office/drawing/2014/main" id="{306FEDFE-BE44-57A9-3F91-0965DA25CD0F}"/>
              </a:ext>
            </a:extLst>
          </p:cNvPr>
          <p:cNvSpPr/>
          <p:nvPr/>
        </p:nvSpPr>
        <p:spPr>
          <a:xfrm>
            <a:off x="8394134" y="3749730"/>
            <a:ext cx="338124" cy="208742"/>
          </a:xfrm>
          <a:custGeom>
            <a:avLst/>
            <a:gdLst>
              <a:gd name="connsiteX0" fmla="*/ 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0 w 1266738"/>
              <a:gd name="connsiteY4" fmla="*/ 0 h 204351"/>
              <a:gd name="connsiteX0" fmla="*/ 57150 w 1266738"/>
              <a:gd name="connsiteY0" fmla="*/ 0 h 204351"/>
              <a:gd name="connsiteX1" fmla="*/ 1266738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57150 w 1266738"/>
              <a:gd name="connsiteY0" fmla="*/ 0 h 204351"/>
              <a:gd name="connsiteX1" fmla="*/ 1200063 w 1266738"/>
              <a:gd name="connsiteY1" fmla="*/ 0 h 204351"/>
              <a:gd name="connsiteX2" fmla="*/ 1266738 w 1266738"/>
              <a:gd name="connsiteY2" fmla="*/ 204351 h 204351"/>
              <a:gd name="connsiteX3" fmla="*/ 0 w 1266738"/>
              <a:gd name="connsiteY3" fmla="*/ 204351 h 204351"/>
              <a:gd name="connsiteX4" fmla="*/ 57150 w 1266738"/>
              <a:gd name="connsiteY4" fmla="*/ 0 h 204351"/>
              <a:gd name="connsiteX0" fmla="*/ 0 w 1209588"/>
              <a:gd name="connsiteY0" fmla="*/ 0 h 204351"/>
              <a:gd name="connsiteX1" fmla="*/ 1142913 w 1209588"/>
              <a:gd name="connsiteY1" fmla="*/ 0 h 204351"/>
              <a:gd name="connsiteX2" fmla="*/ 1209588 w 1209588"/>
              <a:gd name="connsiteY2" fmla="*/ 204351 h 204351"/>
              <a:gd name="connsiteX3" fmla="*/ 25400 w 1209588"/>
              <a:gd name="connsiteY3" fmla="*/ 204351 h 204351"/>
              <a:gd name="connsiteX4" fmla="*/ 0 w 1209588"/>
              <a:gd name="connsiteY4" fmla="*/ 0 h 204351"/>
              <a:gd name="connsiteX0" fmla="*/ 0 w 1142913"/>
              <a:gd name="connsiteY0" fmla="*/ 0 h 204351"/>
              <a:gd name="connsiteX1" fmla="*/ 1142913 w 1142913"/>
              <a:gd name="connsiteY1" fmla="*/ 0 h 204351"/>
              <a:gd name="connsiteX2" fmla="*/ 1133388 w 1142913"/>
              <a:gd name="connsiteY2" fmla="*/ 204351 h 204351"/>
              <a:gd name="connsiteX3" fmla="*/ 25400 w 1142913"/>
              <a:gd name="connsiteY3" fmla="*/ 204351 h 204351"/>
              <a:gd name="connsiteX4" fmla="*/ 0 w 1142913"/>
              <a:gd name="connsiteY4" fmla="*/ 0 h 20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13" h="204351">
                <a:moveTo>
                  <a:pt x="0" y="0"/>
                </a:moveTo>
                <a:lnTo>
                  <a:pt x="1142913" y="0"/>
                </a:lnTo>
                <a:lnTo>
                  <a:pt x="1133388" y="204351"/>
                </a:lnTo>
                <a:lnTo>
                  <a:pt x="25400" y="204351"/>
                </a:lnTo>
                <a:lnTo>
                  <a:pt x="0" y="0"/>
                </a:lnTo>
                <a:close/>
              </a:path>
            </a:pathLst>
          </a:custGeom>
          <a:solidFill>
            <a:srgbClr val="FFD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00" b="1" i="0" dirty="0">
                <a:solidFill>
                  <a:srgbClr val="000000"/>
                </a:solidFill>
                <a:effectLst/>
                <a:latin typeface="Arial" panose="020B0604020202020204" pitchFamily="34" charset="0"/>
              </a:rPr>
              <a:t>6</a:t>
            </a:r>
          </a:p>
        </p:txBody>
      </p:sp>
    </p:spTree>
    <p:extLst>
      <p:ext uri="{BB962C8B-B14F-4D97-AF65-F5344CB8AC3E}">
        <p14:creationId xmlns:p14="http://schemas.microsoft.com/office/powerpoint/2010/main" val="110358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7"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2" name="Group 1">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1" name="Oval 10">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34"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48" name="Rectangle 47">
              <a:extLst>
                <a:ext uri="{FF2B5EF4-FFF2-40B4-BE49-F238E27FC236}">
                  <a16:creationId xmlns:a16="http://schemas.microsoft.com/office/drawing/2014/main" id="{F9A1F1FC-94D4-F513-827F-F434DC13E8C1}"/>
                </a:ext>
              </a:extLst>
            </p:cNvPr>
            <p:cNvSpPr/>
            <p:nvPr/>
          </p:nvSpPr>
          <p:spPr>
            <a:xfrm>
              <a:off x="8182192" y="648352"/>
              <a:ext cx="3388907" cy="307777"/>
            </a:xfrm>
            <a:prstGeom prst="rect">
              <a:avLst/>
            </a:prstGeom>
          </p:spPr>
          <p:txBody>
            <a:bodyPr wrap="square">
              <a:spAutoFit/>
            </a:bodyPr>
            <a:lstStyle/>
            <a:p>
              <a:r>
                <a:rPr lang="mn-MN" sz="1400" dirty="0">
                  <a:solidFill>
                    <a:schemeClr val="tx1">
                      <a:lumMod val="85000"/>
                      <a:lumOff val="15000"/>
                    </a:schemeClr>
                  </a:solidFill>
                  <a:latin typeface="Arial" panose="020B0604020202020204" pitchFamily="34" charset="0"/>
                  <a:cs typeface="Arial" panose="020B0604020202020204" pitchFamily="34" charset="0"/>
                </a:rPr>
                <a:t>УРЬДЧИЛАН СЭРГИЙЛЭХ ЧИГЛЭЛ</a:t>
              </a:r>
              <a:endParaRPr lang="en-US" sz="1400"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17" name="Text Placeholder 1">
            <a:extLst>
              <a:ext uri="{FF2B5EF4-FFF2-40B4-BE49-F238E27FC236}">
                <a16:creationId xmlns:a16="http://schemas.microsoft.com/office/drawing/2014/main" id="{7705D5CE-B968-035B-EA0B-8C6A57E84B0D}"/>
              </a:ext>
            </a:extLst>
          </p:cNvPr>
          <p:cNvSpPr txBox="1">
            <a:spLocks/>
          </p:cNvSpPr>
          <p:nvPr/>
        </p:nvSpPr>
        <p:spPr>
          <a:xfrm>
            <a:off x="301631" y="2229809"/>
            <a:ext cx="1902425" cy="60119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1800" dirty="0">
                <a:solidFill>
                  <a:schemeClr val="tx1">
                    <a:lumMod val="85000"/>
                    <a:lumOff val="15000"/>
                  </a:schemeClr>
                </a:solidFill>
                <a:latin typeface="Arial" panose="020B0604020202020204" pitchFamily="34" charset="0"/>
                <a:cs typeface="Arial" panose="020B0604020202020204" pitchFamily="34" charset="0"/>
              </a:rPr>
              <a:t>УРЬДЧИЛАН СЭРГИЙЛЭХ</a:t>
            </a:r>
            <a:endParaRPr lang="ko-KR" altLang="en-US" sz="1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Block Arc 18">
            <a:extLst>
              <a:ext uri="{FF2B5EF4-FFF2-40B4-BE49-F238E27FC236}">
                <a16:creationId xmlns:a16="http://schemas.microsoft.com/office/drawing/2014/main" id="{E131AFF8-BC32-AC96-800A-7D28547C8557}"/>
              </a:ext>
            </a:extLst>
          </p:cNvPr>
          <p:cNvSpPr/>
          <p:nvPr/>
        </p:nvSpPr>
        <p:spPr>
          <a:xfrm>
            <a:off x="8204914" y="2502566"/>
            <a:ext cx="2053939" cy="2053939"/>
          </a:xfrm>
          <a:prstGeom prst="blockArc">
            <a:avLst>
              <a:gd name="adj1" fmla="val 16127381"/>
              <a:gd name="adj2" fmla="val 5490194"/>
              <a:gd name="adj3" fmla="val 4041"/>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20" name="Rectangle 19">
            <a:extLst>
              <a:ext uri="{FF2B5EF4-FFF2-40B4-BE49-F238E27FC236}">
                <a16:creationId xmlns:a16="http://schemas.microsoft.com/office/drawing/2014/main" id="{10FE9441-D96D-8D2B-2438-D07243BC3B3F}"/>
              </a:ext>
            </a:extLst>
          </p:cNvPr>
          <p:cNvSpPr/>
          <p:nvPr/>
        </p:nvSpPr>
        <p:spPr>
          <a:xfrm>
            <a:off x="2265386" y="2495497"/>
            <a:ext cx="6859708" cy="69827"/>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23" name="Oval 22">
            <a:extLst>
              <a:ext uri="{FF2B5EF4-FFF2-40B4-BE49-F238E27FC236}">
                <a16:creationId xmlns:a16="http://schemas.microsoft.com/office/drawing/2014/main" id="{894BD3FE-E3A5-A97E-0F41-120457AF016B}"/>
              </a:ext>
            </a:extLst>
          </p:cNvPr>
          <p:cNvSpPr/>
          <p:nvPr/>
        </p:nvSpPr>
        <p:spPr>
          <a:xfrm>
            <a:off x="2884295" y="2025870"/>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24" name="Oval 23">
            <a:extLst>
              <a:ext uri="{FF2B5EF4-FFF2-40B4-BE49-F238E27FC236}">
                <a16:creationId xmlns:a16="http://schemas.microsoft.com/office/drawing/2014/main" id="{9ABEAC6B-86DD-9E45-20D0-8D036ABA6FA6}"/>
              </a:ext>
            </a:extLst>
          </p:cNvPr>
          <p:cNvSpPr/>
          <p:nvPr/>
        </p:nvSpPr>
        <p:spPr>
          <a:xfrm>
            <a:off x="2973809" y="2115384"/>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26" name="Oval 25">
            <a:extLst>
              <a:ext uri="{FF2B5EF4-FFF2-40B4-BE49-F238E27FC236}">
                <a16:creationId xmlns:a16="http://schemas.microsoft.com/office/drawing/2014/main" id="{A9C337BC-CC78-9015-3120-C61F1C5631D6}"/>
              </a:ext>
            </a:extLst>
          </p:cNvPr>
          <p:cNvSpPr/>
          <p:nvPr/>
        </p:nvSpPr>
        <p:spPr>
          <a:xfrm>
            <a:off x="5578981" y="2055526"/>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27" name="Oval 26">
            <a:extLst>
              <a:ext uri="{FF2B5EF4-FFF2-40B4-BE49-F238E27FC236}">
                <a16:creationId xmlns:a16="http://schemas.microsoft.com/office/drawing/2014/main" id="{F507095B-10AD-6C30-B9ED-E504069E2C7A}"/>
              </a:ext>
            </a:extLst>
          </p:cNvPr>
          <p:cNvSpPr/>
          <p:nvPr/>
        </p:nvSpPr>
        <p:spPr>
          <a:xfrm>
            <a:off x="5668496" y="2145041"/>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29" name="Oval 28">
            <a:extLst>
              <a:ext uri="{FF2B5EF4-FFF2-40B4-BE49-F238E27FC236}">
                <a16:creationId xmlns:a16="http://schemas.microsoft.com/office/drawing/2014/main" id="{FEA6BD99-0FE3-A6F9-4683-9FB014C92408}"/>
              </a:ext>
            </a:extLst>
          </p:cNvPr>
          <p:cNvSpPr/>
          <p:nvPr/>
        </p:nvSpPr>
        <p:spPr>
          <a:xfrm>
            <a:off x="8325348" y="2055526"/>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30" name="Oval 29">
            <a:extLst>
              <a:ext uri="{FF2B5EF4-FFF2-40B4-BE49-F238E27FC236}">
                <a16:creationId xmlns:a16="http://schemas.microsoft.com/office/drawing/2014/main" id="{ABD2C7A7-D37B-5567-FCB1-DC90C244FEF1}"/>
              </a:ext>
            </a:extLst>
          </p:cNvPr>
          <p:cNvSpPr/>
          <p:nvPr/>
        </p:nvSpPr>
        <p:spPr>
          <a:xfrm>
            <a:off x="8414862" y="2145040"/>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43" name="Oval 42">
            <a:extLst>
              <a:ext uri="{FF2B5EF4-FFF2-40B4-BE49-F238E27FC236}">
                <a16:creationId xmlns:a16="http://schemas.microsoft.com/office/drawing/2014/main" id="{F357B04C-EF02-B18E-C2AE-2620E0723FD1}"/>
              </a:ext>
            </a:extLst>
          </p:cNvPr>
          <p:cNvSpPr/>
          <p:nvPr/>
        </p:nvSpPr>
        <p:spPr>
          <a:xfrm>
            <a:off x="7275523" y="2322024"/>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44" name="Chevron 24">
            <a:extLst>
              <a:ext uri="{FF2B5EF4-FFF2-40B4-BE49-F238E27FC236}">
                <a16:creationId xmlns:a16="http://schemas.microsoft.com/office/drawing/2014/main" id="{1EAC757D-C0A6-8671-F2E1-224BB2867349}"/>
              </a:ext>
            </a:extLst>
          </p:cNvPr>
          <p:cNvSpPr/>
          <p:nvPr/>
        </p:nvSpPr>
        <p:spPr>
          <a:xfrm>
            <a:off x="7368789" y="2401192"/>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51" name="Oval 50">
            <a:extLst>
              <a:ext uri="{FF2B5EF4-FFF2-40B4-BE49-F238E27FC236}">
                <a16:creationId xmlns:a16="http://schemas.microsoft.com/office/drawing/2014/main" id="{330CC352-F3F6-BE3A-5DA2-39834C27CE54}"/>
              </a:ext>
            </a:extLst>
          </p:cNvPr>
          <p:cNvSpPr/>
          <p:nvPr/>
        </p:nvSpPr>
        <p:spPr>
          <a:xfrm rot="5400000">
            <a:off x="10061209" y="3375147"/>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52" name="Chevron 30">
            <a:extLst>
              <a:ext uri="{FF2B5EF4-FFF2-40B4-BE49-F238E27FC236}">
                <a16:creationId xmlns:a16="http://schemas.microsoft.com/office/drawing/2014/main" id="{FA8ACC38-5006-8C82-E7E5-BD1B1DD98809}"/>
              </a:ext>
            </a:extLst>
          </p:cNvPr>
          <p:cNvSpPr/>
          <p:nvPr/>
        </p:nvSpPr>
        <p:spPr>
          <a:xfrm rot="5400000">
            <a:off x="10140377" y="3454315"/>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grpSp>
        <p:nvGrpSpPr>
          <p:cNvPr id="109" name="Group 24">
            <a:extLst>
              <a:ext uri="{FF2B5EF4-FFF2-40B4-BE49-F238E27FC236}">
                <a16:creationId xmlns:a16="http://schemas.microsoft.com/office/drawing/2014/main" id="{02B35662-EA13-CDAB-99BA-2398CB73BEAA}"/>
              </a:ext>
            </a:extLst>
          </p:cNvPr>
          <p:cNvGrpSpPr/>
          <p:nvPr/>
        </p:nvGrpSpPr>
        <p:grpSpPr>
          <a:xfrm>
            <a:off x="9868895" y="5980923"/>
            <a:ext cx="2077509" cy="719154"/>
            <a:chOff x="0" y="0"/>
            <a:chExt cx="6701749" cy="2319890"/>
          </a:xfrm>
        </p:grpSpPr>
        <p:sp>
          <p:nvSpPr>
            <p:cNvPr id="110" name="Freeform 25">
              <a:extLst>
                <a:ext uri="{FF2B5EF4-FFF2-40B4-BE49-F238E27FC236}">
                  <a16:creationId xmlns:a16="http://schemas.microsoft.com/office/drawing/2014/main" id="{7BF8D30A-F715-8BC7-15CD-905A7A6EFB8A}"/>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3" cstate="email">
                <a:extLst>
                  <a:ext uri="{28A0092B-C50C-407E-A947-70E740481C1C}">
                    <a14:useLocalDpi xmlns:a14="http://schemas.microsoft.com/office/drawing/2010/main"/>
                  </a:ext>
                </a:extLst>
              </a:blip>
              <a:stretch>
                <a:fillRect l="-47719" t="-64927" r="-49022" b="-51283"/>
              </a:stretch>
            </a:blipFill>
          </p:spPr>
        </p:sp>
        <p:sp>
          <p:nvSpPr>
            <p:cNvPr id="111" name="Freeform 26">
              <a:extLst>
                <a:ext uri="{FF2B5EF4-FFF2-40B4-BE49-F238E27FC236}">
                  <a16:creationId xmlns:a16="http://schemas.microsoft.com/office/drawing/2014/main" id="{CA810880-6730-E6BF-DEDB-1172E7F2C846}"/>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pic>
        <p:nvPicPr>
          <p:cNvPr id="87" name="Graphic 86" descr="Boardroom with solid fill">
            <a:extLst>
              <a:ext uri="{FF2B5EF4-FFF2-40B4-BE49-F238E27FC236}">
                <a16:creationId xmlns:a16="http://schemas.microsoft.com/office/drawing/2014/main" id="{50B850A5-98D6-27F5-7373-0D02A0190CB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66955" y="262483"/>
            <a:ext cx="407404" cy="407404"/>
          </a:xfrm>
          <a:prstGeom prst="rect">
            <a:avLst/>
          </a:prstGeom>
        </p:spPr>
      </p:pic>
      <p:sp>
        <p:nvSpPr>
          <p:cNvPr id="100" name="Oval 99">
            <a:extLst>
              <a:ext uri="{FF2B5EF4-FFF2-40B4-BE49-F238E27FC236}">
                <a16:creationId xmlns:a16="http://schemas.microsoft.com/office/drawing/2014/main" id="{ECFB9610-95CD-18DF-6681-DD38F6240F20}"/>
              </a:ext>
            </a:extLst>
          </p:cNvPr>
          <p:cNvSpPr/>
          <p:nvPr/>
        </p:nvSpPr>
        <p:spPr>
          <a:xfrm>
            <a:off x="4502374" y="2356937"/>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05" name="Chevron 24">
            <a:extLst>
              <a:ext uri="{FF2B5EF4-FFF2-40B4-BE49-F238E27FC236}">
                <a16:creationId xmlns:a16="http://schemas.microsoft.com/office/drawing/2014/main" id="{FF3EE625-0C37-43C9-6079-BA48F25C67E6}"/>
              </a:ext>
            </a:extLst>
          </p:cNvPr>
          <p:cNvSpPr/>
          <p:nvPr/>
        </p:nvSpPr>
        <p:spPr>
          <a:xfrm>
            <a:off x="4595640" y="2436105"/>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115" name="Oval 114">
            <a:extLst>
              <a:ext uri="{FF2B5EF4-FFF2-40B4-BE49-F238E27FC236}">
                <a16:creationId xmlns:a16="http://schemas.microsoft.com/office/drawing/2014/main" id="{1E570FB9-75C6-487A-3E13-479FBC2D524E}"/>
              </a:ext>
            </a:extLst>
          </p:cNvPr>
          <p:cNvSpPr/>
          <p:nvPr/>
        </p:nvSpPr>
        <p:spPr>
          <a:xfrm>
            <a:off x="2085185" y="2329093"/>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16" name="Chevron 24">
            <a:extLst>
              <a:ext uri="{FF2B5EF4-FFF2-40B4-BE49-F238E27FC236}">
                <a16:creationId xmlns:a16="http://schemas.microsoft.com/office/drawing/2014/main" id="{107729A4-886C-1B76-E578-CCB41C572237}"/>
              </a:ext>
            </a:extLst>
          </p:cNvPr>
          <p:cNvSpPr/>
          <p:nvPr/>
        </p:nvSpPr>
        <p:spPr>
          <a:xfrm>
            <a:off x="2178451" y="2408261"/>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117" name="Rectangle 116">
            <a:extLst>
              <a:ext uri="{FF2B5EF4-FFF2-40B4-BE49-F238E27FC236}">
                <a16:creationId xmlns:a16="http://schemas.microsoft.com/office/drawing/2014/main" id="{4E05CD0C-C244-6150-6482-7B7F3495D14C}"/>
              </a:ext>
            </a:extLst>
          </p:cNvPr>
          <p:cNvSpPr/>
          <p:nvPr/>
        </p:nvSpPr>
        <p:spPr>
          <a:xfrm>
            <a:off x="2384257" y="4485912"/>
            <a:ext cx="6859708" cy="69827"/>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19" name="Oval 118">
            <a:extLst>
              <a:ext uri="{FF2B5EF4-FFF2-40B4-BE49-F238E27FC236}">
                <a16:creationId xmlns:a16="http://schemas.microsoft.com/office/drawing/2014/main" id="{D60E9A62-EA6E-153E-BA88-B1D72BB6B9CB}"/>
              </a:ext>
            </a:extLst>
          </p:cNvPr>
          <p:cNvSpPr/>
          <p:nvPr/>
        </p:nvSpPr>
        <p:spPr>
          <a:xfrm>
            <a:off x="2939357" y="4003804"/>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120" name="Oval 119">
            <a:extLst>
              <a:ext uri="{FF2B5EF4-FFF2-40B4-BE49-F238E27FC236}">
                <a16:creationId xmlns:a16="http://schemas.microsoft.com/office/drawing/2014/main" id="{A4771064-D308-3196-49F0-33C18791DA11}"/>
              </a:ext>
            </a:extLst>
          </p:cNvPr>
          <p:cNvSpPr/>
          <p:nvPr/>
        </p:nvSpPr>
        <p:spPr>
          <a:xfrm>
            <a:off x="3028871" y="4093318"/>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22" name="Oval 121">
            <a:extLst>
              <a:ext uri="{FF2B5EF4-FFF2-40B4-BE49-F238E27FC236}">
                <a16:creationId xmlns:a16="http://schemas.microsoft.com/office/drawing/2014/main" id="{45AC1E44-D397-66A7-12BB-6F670C313B03}"/>
              </a:ext>
            </a:extLst>
          </p:cNvPr>
          <p:cNvSpPr/>
          <p:nvPr/>
        </p:nvSpPr>
        <p:spPr>
          <a:xfrm>
            <a:off x="5578981" y="4047794"/>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123" name="Oval 122">
            <a:extLst>
              <a:ext uri="{FF2B5EF4-FFF2-40B4-BE49-F238E27FC236}">
                <a16:creationId xmlns:a16="http://schemas.microsoft.com/office/drawing/2014/main" id="{3396F428-FE2A-66AE-AEF4-A453E08E8606}"/>
              </a:ext>
            </a:extLst>
          </p:cNvPr>
          <p:cNvSpPr/>
          <p:nvPr/>
        </p:nvSpPr>
        <p:spPr>
          <a:xfrm>
            <a:off x="5668496" y="4137309"/>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25" name="Oval 124">
            <a:extLst>
              <a:ext uri="{FF2B5EF4-FFF2-40B4-BE49-F238E27FC236}">
                <a16:creationId xmlns:a16="http://schemas.microsoft.com/office/drawing/2014/main" id="{777DE8F2-A43B-3275-DD10-195D17FCBEB9}"/>
              </a:ext>
            </a:extLst>
          </p:cNvPr>
          <p:cNvSpPr/>
          <p:nvPr/>
        </p:nvSpPr>
        <p:spPr>
          <a:xfrm>
            <a:off x="8325348" y="4004061"/>
            <a:ext cx="1034039" cy="1034039"/>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dirty="0">
              <a:solidFill>
                <a:schemeClr val="tx1"/>
              </a:solidFill>
            </a:endParaRPr>
          </a:p>
        </p:txBody>
      </p:sp>
      <p:sp>
        <p:nvSpPr>
          <p:cNvPr id="126" name="Oval 125">
            <a:extLst>
              <a:ext uri="{FF2B5EF4-FFF2-40B4-BE49-F238E27FC236}">
                <a16:creationId xmlns:a16="http://schemas.microsoft.com/office/drawing/2014/main" id="{65DFECAF-B092-DC57-6368-7177A7155A11}"/>
              </a:ext>
            </a:extLst>
          </p:cNvPr>
          <p:cNvSpPr/>
          <p:nvPr/>
        </p:nvSpPr>
        <p:spPr>
          <a:xfrm>
            <a:off x="8414862" y="4093575"/>
            <a:ext cx="855010" cy="855010"/>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28" name="Oval 127">
            <a:extLst>
              <a:ext uri="{FF2B5EF4-FFF2-40B4-BE49-F238E27FC236}">
                <a16:creationId xmlns:a16="http://schemas.microsoft.com/office/drawing/2014/main" id="{F1289258-391D-63E0-23F2-4B154B76E405}"/>
              </a:ext>
            </a:extLst>
          </p:cNvPr>
          <p:cNvSpPr/>
          <p:nvPr/>
        </p:nvSpPr>
        <p:spPr>
          <a:xfrm flipH="1">
            <a:off x="7394394" y="4312439"/>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29" name="Chevron 24">
            <a:extLst>
              <a:ext uri="{FF2B5EF4-FFF2-40B4-BE49-F238E27FC236}">
                <a16:creationId xmlns:a16="http://schemas.microsoft.com/office/drawing/2014/main" id="{2C9EC2BD-5E49-D3DF-95F3-8AB90D3548D9}"/>
              </a:ext>
            </a:extLst>
          </p:cNvPr>
          <p:cNvSpPr/>
          <p:nvPr/>
        </p:nvSpPr>
        <p:spPr>
          <a:xfrm flipH="1">
            <a:off x="7459464" y="4391607"/>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131" name="Oval 130">
            <a:extLst>
              <a:ext uri="{FF2B5EF4-FFF2-40B4-BE49-F238E27FC236}">
                <a16:creationId xmlns:a16="http://schemas.microsoft.com/office/drawing/2014/main" id="{AA795A7E-6A1E-5DB1-63CB-40792B11AAB0}"/>
              </a:ext>
            </a:extLst>
          </p:cNvPr>
          <p:cNvSpPr/>
          <p:nvPr/>
        </p:nvSpPr>
        <p:spPr>
          <a:xfrm flipH="1">
            <a:off x="4621245" y="4347352"/>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32" name="Chevron 24">
            <a:extLst>
              <a:ext uri="{FF2B5EF4-FFF2-40B4-BE49-F238E27FC236}">
                <a16:creationId xmlns:a16="http://schemas.microsoft.com/office/drawing/2014/main" id="{4911487E-2BBA-735E-BC46-29CCE1A5387B}"/>
              </a:ext>
            </a:extLst>
          </p:cNvPr>
          <p:cNvSpPr/>
          <p:nvPr/>
        </p:nvSpPr>
        <p:spPr>
          <a:xfrm flipH="1">
            <a:off x="4686315" y="4426520"/>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134" name="Oval 133">
            <a:extLst>
              <a:ext uri="{FF2B5EF4-FFF2-40B4-BE49-F238E27FC236}">
                <a16:creationId xmlns:a16="http://schemas.microsoft.com/office/drawing/2014/main" id="{78398182-ECF7-368C-0584-EE008A90A4DC}"/>
              </a:ext>
            </a:extLst>
          </p:cNvPr>
          <p:cNvSpPr/>
          <p:nvPr/>
        </p:nvSpPr>
        <p:spPr>
          <a:xfrm flipH="1">
            <a:off x="2204056" y="4319508"/>
            <a:ext cx="346945" cy="346945"/>
          </a:xfrm>
          <a:prstGeom prst="ellips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tx1"/>
              </a:solidFill>
            </a:endParaRPr>
          </a:p>
        </p:txBody>
      </p:sp>
      <p:sp>
        <p:nvSpPr>
          <p:cNvPr id="135" name="Chevron 24">
            <a:extLst>
              <a:ext uri="{FF2B5EF4-FFF2-40B4-BE49-F238E27FC236}">
                <a16:creationId xmlns:a16="http://schemas.microsoft.com/office/drawing/2014/main" id="{2E75DAF8-694B-A3A8-EB5D-3AAFD1F1AB25}"/>
              </a:ext>
            </a:extLst>
          </p:cNvPr>
          <p:cNvSpPr/>
          <p:nvPr/>
        </p:nvSpPr>
        <p:spPr>
          <a:xfrm flipH="1">
            <a:off x="2269126" y="4398676"/>
            <a:ext cx="188609" cy="188609"/>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solidFill>
                <a:schemeClr val="bg1"/>
              </a:solidFill>
            </a:endParaRPr>
          </a:p>
        </p:txBody>
      </p:sp>
      <p:sp>
        <p:nvSpPr>
          <p:cNvPr id="136" name="TextBox 135">
            <a:extLst>
              <a:ext uri="{FF2B5EF4-FFF2-40B4-BE49-F238E27FC236}">
                <a16:creationId xmlns:a16="http://schemas.microsoft.com/office/drawing/2014/main" id="{47FAD957-4743-F807-ED56-320EBA57CB8E}"/>
              </a:ext>
            </a:extLst>
          </p:cNvPr>
          <p:cNvSpPr txBox="1"/>
          <p:nvPr/>
        </p:nvSpPr>
        <p:spPr>
          <a:xfrm>
            <a:off x="944414" y="3308315"/>
            <a:ext cx="2628486" cy="584775"/>
          </a:xfrm>
          <a:prstGeom prst="rect">
            <a:avLst/>
          </a:prstGeom>
          <a:noFill/>
        </p:spPr>
        <p:txBody>
          <a:bodyPr wrap="square">
            <a:spAutoFit/>
          </a:bodyPr>
          <a:lstStyle/>
          <a:p>
            <a:pPr algn="ctr"/>
            <a:r>
              <a:rPr lang="mn-MN" sz="1600" dirty="0">
                <a:solidFill>
                  <a:schemeClr val="tx1">
                    <a:lumMod val="85000"/>
                    <a:lumOff val="15000"/>
                  </a:schemeClr>
                </a:solidFill>
                <a:latin typeface="Arial" panose="020B0604020202020204" pitchFamily="34" charset="0"/>
                <a:cs typeface="Arial" panose="020B0604020202020204" pitchFamily="34" charset="0"/>
              </a:rPr>
              <a:t>Хариуцсан салбарын нөхцөл байдлыг судлах </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F4B00892-16B4-4113-376D-E761E8AA1A68}"/>
              </a:ext>
            </a:extLst>
          </p:cNvPr>
          <p:cNvSpPr txBox="1"/>
          <p:nvPr/>
        </p:nvSpPr>
        <p:spPr>
          <a:xfrm>
            <a:off x="857171" y="5310252"/>
            <a:ext cx="4003622" cy="584775"/>
          </a:xfrm>
          <a:prstGeom prst="rect">
            <a:avLst/>
          </a:prstGeom>
          <a:noFill/>
        </p:spPr>
        <p:txBody>
          <a:bodyPr wrap="square">
            <a:spAutoFit/>
          </a:bodyPr>
          <a:lstStyle/>
          <a:p>
            <a:pPr algn="ctr"/>
            <a:r>
              <a:rPr lang="mn-MN" sz="1600" dirty="0" smtClean="0">
                <a:solidFill>
                  <a:schemeClr val="tx1">
                    <a:lumMod val="85000"/>
                    <a:lumOff val="15000"/>
                  </a:schemeClr>
                </a:solidFill>
                <a:latin typeface="Arial" panose="020B0604020202020204" pitchFamily="34" charset="0"/>
                <a:cs typeface="Arial" panose="020B0604020202020204" pitchFamily="34" charset="0"/>
              </a:rPr>
              <a:t>Авлига, ашиг сонирхлын зөрчил үүсгэгч шалтгаан нөхцөлийг таслан зогсоох </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35" name="Connector: Elbow 34">
            <a:extLst>
              <a:ext uri="{FF2B5EF4-FFF2-40B4-BE49-F238E27FC236}">
                <a16:creationId xmlns:a16="http://schemas.microsoft.com/office/drawing/2014/main" id="{D331B485-742F-41CE-823C-0F105088A03F}"/>
              </a:ext>
            </a:extLst>
          </p:cNvPr>
          <p:cNvCxnSpPr>
            <a:cxnSpLocks/>
            <a:stCxn id="24" idx="4"/>
            <a:endCxn id="136" idx="0"/>
          </p:cNvCxnSpPr>
          <p:nvPr/>
        </p:nvCxnSpPr>
        <p:spPr>
          <a:xfrm rot="5400000">
            <a:off x="2661026" y="2568026"/>
            <a:ext cx="337921" cy="1142657"/>
          </a:xfrm>
          <a:prstGeom prst="bentConnector3">
            <a:avLst>
              <a:gd name="adj1" fmla="val 50000"/>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63B1D1C6-EA78-BF93-D0CF-B1A7D593FB5E}"/>
              </a:ext>
            </a:extLst>
          </p:cNvPr>
          <p:cNvCxnSpPr>
            <a:cxnSpLocks/>
            <a:stCxn id="27" idx="0"/>
            <a:endCxn id="159" idx="2"/>
          </p:cNvCxnSpPr>
          <p:nvPr/>
        </p:nvCxnSpPr>
        <p:spPr>
          <a:xfrm rot="16200000" flipV="1">
            <a:off x="5934613" y="1983652"/>
            <a:ext cx="321733" cy="1045"/>
          </a:xfrm>
          <a:prstGeom prst="bentConnector3">
            <a:avLst>
              <a:gd name="adj1" fmla="val 50000"/>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91DE3283-C19A-6FA7-C9D6-228C6DE7DE33}"/>
              </a:ext>
            </a:extLst>
          </p:cNvPr>
          <p:cNvSpPr txBox="1"/>
          <p:nvPr/>
        </p:nvSpPr>
        <p:spPr>
          <a:xfrm>
            <a:off x="9416869" y="1456975"/>
            <a:ext cx="2486065" cy="584775"/>
          </a:xfrm>
          <a:prstGeom prst="rect">
            <a:avLst/>
          </a:prstGeom>
          <a:noFill/>
        </p:spPr>
        <p:txBody>
          <a:bodyPr wrap="square">
            <a:spAutoFit/>
          </a:bodyPr>
          <a:lstStyle/>
          <a:p>
            <a:pPr algn="ctr"/>
            <a:r>
              <a:rPr lang="mn-MN" sz="1600" dirty="0">
                <a:solidFill>
                  <a:schemeClr val="tx1">
                    <a:lumMod val="85000"/>
                    <a:lumOff val="15000"/>
                  </a:schemeClr>
                </a:solidFill>
                <a:latin typeface="Arial" panose="020B0604020202020204" pitchFamily="34" charset="0"/>
                <a:cs typeface="Arial" panose="020B0604020202020204" pitchFamily="34" charset="0"/>
              </a:rPr>
              <a:t>Зөвлөмж, зөвлөмжийн хэрэгжилт</a:t>
            </a:r>
          </a:p>
        </p:txBody>
      </p:sp>
      <p:cxnSp>
        <p:nvCxnSpPr>
          <p:cNvPr id="140" name="Connector: Elbow 139">
            <a:extLst>
              <a:ext uri="{FF2B5EF4-FFF2-40B4-BE49-F238E27FC236}">
                <a16:creationId xmlns:a16="http://schemas.microsoft.com/office/drawing/2014/main" id="{1C0D7FFA-7C9F-4171-5108-D03AB305E52F}"/>
              </a:ext>
            </a:extLst>
          </p:cNvPr>
          <p:cNvCxnSpPr>
            <a:cxnSpLocks/>
            <a:stCxn id="29" idx="0"/>
            <a:endCxn id="139" idx="1"/>
          </p:cNvCxnSpPr>
          <p:nvPr/>
        </p:nvCxnSpPr>
        <p:spPr>
          <a:xfrm rot="5400000" flipH="1" flipV="1">
            <a:off x="8976537" y="1615195"/>
            <a:ext cx="306163" cy="574501"/>
          </a:xfrm>
          <a:prstGeom prst="bentConnector2">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C34CC88C-1D06-8117-D9AC-2C6F16EF9F71}"/>
              </a:ext>
            </a:extLst>
          </p:cNvPr>
          <p:cNvSpPr txBox="1"/>
          <p:nvPr/>
        </p:nvSpPr>
        <p:spPr>
          <a:xfrm>
            <a:off x="6043737" y="5248218"/>
            <a:ext cx="3653840" cy="1077218"/>
          </a:xfrm>
          <a:prstGeom prst="rect">
            <a:avLst/>
          </a:prstGeom>
          <a:noFill/>
        </p:spPr>
        <p:txBody>
          <a:bodyPr wrap="square">
            <a:spAutoFit/>
          </a:bodyPr>
          <a:lstStyle/>
          <a:p>
            <a:pPr algn="ctr"/>
            <a:r>
              <a:rPr lang="mn-MN" sz="1600" dirty="0">
                <a:solidFill>
                  <a:schemeClr val="tx1">
                    <a:lumMod val="85000"/>
                    <a:lumOff val="15000"/>
                  </a:schemeClr>
                </a:solidFill>
                <a:latin typeface="Arial" panose="020B0604020202020204" pitchFamily="34" charset="0"/>
                <a:cs typeface="Arial" panose="020B0604020202020204" pitchFamily="34" charset="0"/>
              </a:rPr>
              <a:t>Мөрдөгчийн мэдэгдэл, зөрчил арилгуулах албан бичгийн хэрэгжилтэд дүн шинжилгээ </a:t>
            </a:r>
            <a:r>
              <a:rPr lang="mn-MN" sz="1600" dirty="0" smtClean="0">
                <a:solidFill>
                  <a:schemeClr val="tx1">
                    <a:lumMod val="85000"/>
                    <a:lumOff val="15000"/>
                  </a:schemeClr>
                </a:solidFill>
                <a:latin typeface="Arial" panose="020B0604020202020204" pitchFamily="34" charset="0"/>
                <a:cs typeface="Arial" panose="020B0604020202020204" pitchFamily="34" charset="0"/>
              </a:rPr>
              <a:t>хийх</a:t>
            </a:r>
          </a:p>
          <a:p>
            <a:pPr algn="ctr"/>
            <a:endParaRPr lang="mn-MN" sz="1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47" name="Connector: Elbow 146">
            <a:extLst>
              <a:ext uri="{FF2B5EF4-FFF2-40B4-BE49-F238E27FC236}">
                <a16:creationId xmlns:a16="http://schemas.microsoft.com/office/drawing/2014/main" id="{EE7B6996-2583-4547-D14D-A085052C2CD7}"/>
              </a:ext>
            </a:extLst>
          </p:cNvPr>
          <p:cNvCxnSpPr>
            <a:cxnSpLocks/>
            <a:stCxn id="126" idx="4"/>
            <a:endCxn id="146" idx="0"/>
          </p:cNvCxnSpPr>
          <p:nvPr/>
        </p:nvCxnSpPr>
        <p:spPr>
          <a:xfrm rot="5400000">
            <a:off x="8206696" y="4612546"/>
            <a:ext cx="299633" cy="971710"/>
          </a:xfrm>
          <a:prstGeom prst="bentConnector3">
            <a:avLst>
              <a:gd name="adj1" fmla="val 50000"/>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3A2FDA9A-6D19-251F-5790-B28E3CACE9DF}"/>
              </a:ext>
            </a:extLst>
          </p:cNvPr>
          <p:cNvSpPr txBox="1"/>
          <p:nvPr/>
        </p:nvSpPr>
        <p:spPr>
          <a:xfrm>
            <a:off x="4095286" y="3145780"/>
            <a:ext cx="3988741" cy="584775"/>
          </a:xfrm>
          <a:prstGeom prst="rect">
            <a:avLst/>
          </a:prstGeom>
          <a:noFill/>
        </p:spPr>
        <p:txBody>
          <a:bodyPr wrap="square">
            <a:spAutoFit/>
          </a:bodyPr>
          <a:lstStyle/>
          <a:p>
            <a:pPr algn="ctr"/>
            <a:r>
              <a:rPr lang="mn-MN" sz="1600" dirty="0">
                <a:solidFill>
                  <a:schemeClr val="tx1">
                    <a:lumMod val="85000"/>
                    <a:lumOff val="15000"/>
                  </a:schemeClr>
                </a:solidFill>
                <a:latin typeface="Arial" panose="020B0604020202020204" pitchFamily="34" charset="0"/>
                <a:cs typeface="Arial" panose="020B0604020202020204" pitchFamily="34" charset="0"/>
              </a:rPr>
              <a:t>Авлига, ашиг сонирхлын зөрчил үүсгэгч дүрэм журам, хянах хүчингүй болгох</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52" name="Connector: Elbow 151">
            <a:extLst>
              <a:ext uri="{FF2B5EF4-FFF2-40B4-BE49-F238E27FC236}">
                <a16:creationId xmlns:a16="http://schemas.microsoft.com/office/drawing/2014/main" id="{C7184146-E929-9260-7943-2C1D47E93163}"/>
              </a:ext>
            </a:extLst>
          </p:cNvPr>
          <p:cNvCxnSpPr>
            <a:cxnSpLocks/>
            <a:stCxn id="123" idx="0"/>
            <a:endCxn id="151" idx="2"/>
          </p:cNvCxnSpPr>
          <p:nvPr/>
        </p:nvCxnSpPr>
        <p:spPr>
          <a:xfrm rot="16200000" flipV="1">
            <a:off x="5889452" y="3930760"/>
            <a:ext cx="406754" cy="6344"/>
          </a:xfrm>
          <a:prstGeom prst="bentConnector3">
            <a:avLst>
              <a:gd name="adj1" fmla="val 50000"/>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75206D43-4F6B-9C1D-1E56-DA0501AB6BAA}"/>
              </a:ext>
            </a:extLst>
          </p:cNvPr>
          <p:cNvSpPr txBox="1"/>
          <p:nvPr/>
        </p:nvSpPr>
        <p:spPr>
          <a:xfrm>
            <a:off x="4675846" y="992311"/>
            <a:ext cx="2838219" cy="830997"/>
          </a:xfrm>
          <a:prstGeom prst="rect">
            <a:avLst/>
          </a:prstGeom>
          <a:noFill/>
        </p:spPr>
        <p:txBody>
          <a:bodyPr wrap="square">
            <a:spAutoFit/>
          </a:bodyPr>
          <a:lstStyle/>
          <a:p>
            <a:pPr algn="ctr"/>
            <a:r>
              <a:rPr lang="mn-MN" sz="1600" dirty="0">
                <a:solidFill>
                  <a:schemeClr val="tx1">
                    <a:lumMod val="85000"/>
                    <a:lumOff val="15000"/>
                  </a:schemeClr>
                </a:solidFill>
                <a:latin typeface="Arial" panose="020B0604020202020204" pitchFamily="34" charset="0"/>
                <a:cs typeface="Arial" panose="020B0604020202020204" pitchFamily="34" charset="0"/>
              </a:rPr>
              <a:t>Салбарын байгууллагуудад мэдээлэл авах эх сурвалжтай болох</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62" name="Connector: Elbow 161">
            <a:extLst>
              <a:ext uri="{FF2B5EF4-FFF2-40B4-BE49-F238E27FC236}">
                <a16:creationId xmlns:a16="http://schemas.microsoft.com/office/drawing/2014/main" id="{F8241393-5C6B-7499-D9E6-853B39B19E3A}"/>
              </a:ext>
            </a:extLst>
          </p:cNvPr>
          <p:cNvCxnSpPr>
            <a:cxnSpLocks/>
            <a:stCxn id="120" idx="4"/>
            <a:endCxn id="137" idx="0"/>
          </p:cNvCxnSpPr>
          <p:nvPr/>
        </p:nvCxnSpPr>
        <p:spPr>
          <a:xfrm rot="5400000">
            <a:off x="2976717" y="4830593"/>
            <a:ext cx="361924" cy="597394"/>
          </a:xfrm>
          <a:prstGeom prst="bentConnector3">
            <a:avLst>
              <a:gd name="adj1" fmla="val 50000"/>
            </a:avLst>
          </a:prstGeom>
          <a:ln w="19050">
            <a:solidFill>
              <a:srgbClr val="40404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11" name="Graphic 210" descr="Bar graph with upward trend with solid fill">
            <a:extLst>
              <a:ext uri="{FF2B5EF4-FFF2-40B4-BE49-F238E27FC236}">
                <a16:creationId xmlns:a16="http://schemas.microsoft.com/office/drawing/2014/main" id="{DD95B611-D050-43DD-50A5-8ED1C97BBB6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161792" y="4249780"/>
            <a:ext cx="530095" cy="530095"/>
          </a:xfrm>
          <a:prstGeom prst="rect">
            <a:avLst/>
          </a:prstGeom>
        </p:spPr>
      </p:pic>
      <p:pic>
        <p:nvPicPr>
          <p:cNvPr id="213" name="Graphic 212" descr="Braille with solid fill">
            <a:extLst>
              <a:ext uri="{FF2B5EF4-FFF2-40B4-BE49-F238E27FC236}">
                <a16:creationId xmlns:a16="http://schemas.microsoft.com/office/drawing/2014/main" id="{0E1B7735-9099-1C17-FDEC-88254034CEC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862635" y="4301542"/>
            <a:ext cx="530095" cy="530095"/>
          </a:xfrm>
          <a:prstGeom prst="rect">
            <a:avLst/>
          </a:prstGeom>
        </p:spPr>
      </p:pic>
      <p:pic>
        <p:nvPicPr>
          <p:cNvPr id="215" name="Graphic 214" descr="Building with solid fill">
            <a:extLst>
              <a:ext uri="{FF2B5EF4-FFF2-40B4-BE49-F238E27FC236}">
                <a16:creationId xmlns:a16="http://schemas.microsoft.com/office/drawing/2014/main" id="{F6411EC0-C24C-7460-C44F-7FD1C356449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145754" y="2284617"/>
            <a:ext cx="530095" cy="530095"/>
          </a:xfrm>
          <a:prstGeom prst="rect">
            <a:avLst/>
          </a:prstGeom>
        </p:spPr>
      </p:pic>
      <p:pic>
        <p:nvPicPr>
          <p:cNvPr id="217" name="Graphic 216" descr="Bullseye with solid fill">
            <a:extLst>
              <a:ext uri="{FF2B5EF4-FFF2-40B4-BE49-F238E27FC236}">
                <a16:creationId xmlns:a16="http://schemas.microsoft.com/office/drawing/2014/main" id="{919B9595-21DF-FDD2-C2A3-37A9CC6B535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594999" y="4242958"/>
            <a:ext cx="530095" cy="530095"/>
          </a:xfrm>
          <a:prstGeom prst="rect">
            <a:avLst/>
          </a:prstGeom>
        </p:spPr>
      </p:pic>
      <p:pic>
        <p:nvPicPr>
          <p:cNvPr id="219" name="Graphic 218" descr="List with solid fill">
            <a:extLst>
              <a:ext uri="{FF2B5EF4-FFF2-40B4-BE49-F238E27FC236}">
                <a16:creationId xmlns:a16="http://schemas.microsoft.com/office/drawing/2014/main" id="{59E5CE59-EDE8-FDDF-84AC-06B6C8B229B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8609002" y="2277810"/>
            <a:ext cx="530095" cy="530095"/>
          </a:xfrm>
          <a:prstGeom prst="rect">
            <a:avLst/>
          </a:prstGeom>
        </p:spPr>
      </p:pic>
      <p:pic>
        <p:nvPicPr>
          <p:cNvPr id="221" name="Graphic 220" descr="Magnifying glass with solid fill">
            <a:extLst>
              <a:ext uri="{FF2B5EF4-FFF2-40B4-BE49-F238E27FC236}">
                <a16:creationId xmlns:a16="http://schemas.microsoft.com/office/drawing/2014/main" id="{79A54BB5-77CC-1DE8-FA35-494C9875E90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5830952" y="2284617"/>
            <a:ext cx="530095" cy="530095"/>
          </a:xfrm>
          <a:prstGeom prst="rect">
            <a:avLst/>
          </a:prstGeom>
        </p:spPr>
      </p:pic>
      <p:sp>
        <p:nvSpPr>
          <p:cNvPr id="21" name="Title 20"/>
          <p:cNvSpPr>
            <a:spLocks noGrp="1"/>
          </p:cNvSpPr>
          <p:nvPr>
            <p:ph type="title"/>
          </p:nvPr>
        </p:nvSpPr>
        <p:spPr>
          <a:xfrm>
            <a:off x="10328986" y="3243408"/>
            <a:ext cx="1863014" cy="1006372"/>
          </a:xfrm>
        </p:spPr>
        <p:txBody>
          <a:bodyPr>
            <a:noAutofit/>
          </a:bodyPr>
          <a:lstStyle/>
          <a:p>
            <a:r>
              <a:rPr lang="mn-MN" sz="1600" dirty="0">
                <a:latin typeface="Arial" panose="020B0604020202020204" pitchFamily="34" charset="0"/>
                <a:cs typeface="Arial" panose="020B0604020202020204" pitchFamily="34" charset="0"/>
              </a:rPr>
              <a:t>Авлигаас урьдчилан сэргийлэх үйл ажиллагааны төлөвлөгөөний төсөлд санал өгөх, хэрэгжилтийг хянах </a:t>
            </a:r>
            <a:br>
              <a:rPr lang="mn-MN" sz="1600" dirty="0">
                <a:latin typeface="Arial" panose="020B0604020202020204" pitchFamily="34" charset="0"/>
                <a:cs typeface="Arial" panose="020B0604020202020204" pitchFamily="34" charset="0"/>
              </a:rPr>
            </a:br>
            <a:endParaRPr lang="mn-M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927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2"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7"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2" name="Group 1">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1" name="Oval 10">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34"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48" name="Rectangle 47">
              <a:extLst>
                <a:ext uri="{FF2B5EF4-FFF2-40B4-BE49-F238E27FC236}">
                  <a16:creationId xmlns:a16="http://schemas.microsoft.com/office/drawing/2014/main" id="{F9A1F1FC-94D4-F513-827F-F434DC13E8C1}"/>
                </a:ext>
              </a:extLst>
            </p:cNvPr>
            <p:cNvSpPr/>
            <p:nvPr/>
          </p:nvSpPr>
          <p:spPr>
            <a:xfrm>
              <a:off x="8182192" y="648352"/>
              <a:ext cx="3767237" cy="307777"/>
            </a:xfrm>
            <a:prstGeom prst="rect">
              <a:avLst/>
            </a:prstGeom>
          </p:spPr>
          <p:txBody>
            <a:bodyPr wrap="square">
              <a:spAutoFit/>
            </a:bodyPr>
            <a:lstStyle/>
            <a:p>
              <a:r>
                <a:rPr lang="mn-MN" sz="1400" dirty="0">
                  <a:solidFill>
                    <a:schemeClr val="tx1">
                      <a:lumMod val="85000"/>
                      <a:lumOff val="15000"/>
                    </a:schemeClr>
                  </a:solidFill>
                  <a:latin typeface="Arial" panose="020B0604020202020204" pitchFamily="34" charset="0"/>
                  <a:cs typeface="Arial" panose="020B0604020202020204" pitchFamily="34" charset="0"/>
                </a:rPr>
                <a:t>ЗӨВЛӨМЖ, ЗӨВЛӨМЖИЙН ХЭРЭГЖИЛТ</a:t>
              </a:r>
              <a:endParaRPr lang="en-US" sz="1400" dirty="0">
                <a:solidFill>
                  <a:schemeClr val="tx1">
                    <a:lumMod val="85000"/>
                    <a:lumOff val="15000"/>
                  </a:schemeClr>
                </a:solidFill>
                <a:latin typeface="Arial" panose="020B0604020202020204" pitchFamily="34" charset="0"/>
                <a:cs typeface="Arial" panose="020B0604020202020204" pitchFamily="34" charset="0"/>
              </a:endParaRPr>
            </a:p>
          </p:txBody>
        </p:sp>
      </p:grpSp>
      <p:grpSp>
        <p:nvGrpSpPr>
          <p:cNvPr id="109" name="Group 24">
            <a:extLst>
              <a:ext uri="{FF2B5EF4-FFF2-40B4-BE49-F238E27FC236}">
                <a16:creationId xmlns:a16="http://schemas.microsoft.com/office/drawing/2014/main" id="{02B35662-EA13-CDAB-99BA-2398CB73BEAA}"/>
              </a:ext>
            </a:extLst>
          </p:cNvPr>
          <p:cNvGrpSpPr/>
          <p:nvPr/>
        </p:nvGrpSpPr>
        <p:grpSpPr>
          <a:xfrm>
            <a:off x="9868895" y="5980923"/>
            <a:ext cx="2077509" cy="719154"/>
            <a:chOff x="0" y="0"/>
            <a:chExt cx="6701749" cy="2319890"/>
          </a:xfrm>
        </p:grpSpPr>
        <p:sp>
          <p:nvSpPr>
            <p:cNvPr id="110" name="Freeform 25">
              <a:extLst>
                <a:ext uri="{FF2B5EF4-FFF2-40B4-BE49-F238E27FC236}">
                  <a16:creationId xmlns:a16="http://schemas.microsoft.com/office/drawing/2014/main" id="{7BF8D30A-F715-8BC7-15CD-905A7A6EFB8A}"/>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3" cstate="email">
                <a:extLst>
                  <a:ext uri="{28A0092B-C50C-407E-A947-70E740481C1C}">
                    <a14:useLocalDpi xmlns:a14="http://schemas.microsoft.com/office/drawing/2010/main"/>
                  </a:ext>
                </a:extLst>
              </a:blip>
              <a:stretch>
                <a:fillRect l="-47719" t="-64927" r="-49022" b="-51283"/>
              </a:stretch>
            </a:blipFill>
          </p:spPr>
        </p:sp>
        <p:sp>
          <p:nvSpPr>
            <p:cNvPr id="111" name="Freeform 26">
              <a:extLst>
                <a:ext uri="{FF2B5EF4-FFF2-40B4-BE49-F238E27FC236}">
                  <a16:creationId xmlns:a16="http://schemas.microsoft.com/office/drawing/2014/main" id="{CA810880-6730-E6BF-DEDB-1172E7F2C846}"/>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grpSp>
      <p:pic>
        <p:nvPicPr>
          <p:cNvPr id="64" name="Graphic 63" descr="List with solid fill">
            <a:extLst>
              <a:ext uri="{FF2B5EF4-FFF2-40B4-BE49-F238E27FC236}">
                <a16:creationId xmlns:a16="http://schemas.microsoft.com/office/drawing/2014/main" id="{93DD76CB-08CE-4A73-ED1D-077EDD00A80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705042" y="313219"/>
            <a:ext cx="331230" cy="331230"/>
          </a:xfrm>
          <a:prstGeom prst="rect">
            <a:avLst/>
          </a:prstGeom>
        </p:spPr>
      </p:pic>
      <p:grpSp>
        <p:nvGrpSpPr>
          <p:cNvPr id="9" name="Graphic 2">
            <a:extLst>
              <a:ext uri="{FF2B5EF4-FFF2-40B4-BE49-F238E27FC236}">
                <a16:creationId xmlns:a16="http://schemas.microsoft.com/office/drawing/2014/main" id="{CE765589-7529-AEB2-E727-392A82D4B5BF}"/>
              </a:ext>
            </a:extLst>
          </p:cNvPr>
          <p:cNvGrpSpPr/>
          <p:nvPr/>
        </p:nvGrpSpPr>
        <p:grpSpPr>
          <a:xfrm>
            <a:off x="6077686" y="1520045"/>
            <a:ext cx="3289501" cy="3427095"/>
            <a:chOff x="8685374" y="2798623"/>
            <a:chExt cx="3289501" cy="3427095"/>
          </a:xfrm>
        </p:grpSpPr>
        <p:sp>
          <p:nvSpPr>
            <p:cNvPr id="12" name="Freeform: Shape 11">
              <a:extLst>
                <a:ext uri="{FF2B5EF4-FFF2-40B4-BE49-F238E27FC236}">
                  <a16:creationId xmlns:a16="http://schemas.microsoft.com/office/drawing/2014/main" id="{9B4C5FC1-3C04-BE42-C311-55787EF421B5}"/>
                </a:ext>
              </a:extLst>
            </p:cNvPr>
            <p:cNvSpPr/>
            <p:nvPr/>
          </p:nvSpPr>
          <p:spPr>
            <a:xfrm>
              <a:off x="8999699" y="2798623"/>
              <a:ext cx="2228850" cy="2800350"/>
            </a:xfrm>
            <a:custGeom>
              <a:avLst/>
              <a:gdLst>
                <a:gd name="connsiteX0" fmla="*/ -636 w 2228850"/>
                <a:gd name="connsiteY0" fmla="*/ -180 h 2800350"/>
                <a:gd name="connsiteX1" fmla="*/ -636 w 2228850"/>
                <a:gd name="connsiteY1" fmla="*/ 2800170 h 2800350"/>
                <a:gd name="connsiteX2" fmla="*/ 323214 w 2228850"/>
                <a:gd name="connsiteY2" fmla="*/ -180 h 2800350"/>
                <a:gd name="connsiteX3" fmla="*/ 323214 w 2228850"/>
                <a:gd name="connsiteY3" fmla="*/ 2800170 h 2800350"/>
                <a:gd name="connsiteX4" fmla="*/ 637539 w 2228850"/>
                <a:gd name="connsiteY4" fmla="*/ -180 h 2800350"/>
                <a:gd name="connsiteX5" fmla="*/ 637539 w 2228850"/>
                <a:gd name="connsiteY5" fmla="*/ 2800170 h 2800350"/>
                <a:gd name="connsiteX6" fmla="*/ 951864 w 2228850"/>
                <a:gd name="connsiteY6" fmla="*/ -180 h 2800350"/>
                <a:gd name="connsiteX7" fmla="*/ 951864 w 2228850"/>
                <a:gd name="connsiteY7" fmla="*/ 2800170 h 2800350"/>
                <a:gd name="connsiteX8" fmla="*/ 1275714 w 2228850"/>
                <a:gd name="connsiteY8" fmla="*/ -180 h 2800350"/>
                <a:gd name="connsiteX9" fmla="*/ 1275714 w 2228850"/>
                <a:gd name="connsiteY9" fmla="*/ 2800170 h 2800350"/>
                <a:gd name="connsiteX10" fmla="*/ 1590039 w 2228850"/>
                <a:gd name="connsiteY10" fmla="*/ -180 h 2800350"/>
                <a:gd name="connsiteX11" fmla="*/ 1590039 w 2228850"/>
                <a:gd name="connsiteY11" fmla="*/ 2800170 h 2800350"/>
                <a:gd name="connsiteX12" fmla="*/ 1913889 w 2228850"/>
                <a:gd name="connsiteY12" fmla="*/ -180 h 2800350"/>
                <a:gd name="connsiteX13" fmla="*/ 1913889 w 2228850"/>
                <a:gd name="connsiteY13" fmla="*/ 2800170 h 2800350"/>
                <a:gd name="connsiteX14" fmla="*/ 2228214 w 2228850"/>
                <a:gd name="connsiteY14" fmla="*/ -180 h 2800350"/>
                <a:gd name="connsiteX15" fmla="*/ 2228214 w 2228850"/>
                <a:gd name="connsiteY15" fmla="*/ 2800170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8850" h="2800350">
                  <a:moveTo>
                    <a:pt x="-636" y="-180"/>
                  </a:moveTo>
                  <a:lnTo>
                    <a:pt x="-636" y="2800170"/>
                  </a:lnTo>
                  <a:moveTo>
                    <a:pt x="323214" y="-180"/>
                  </a:moveTo>
                  <a:lnTo>
                    <a:pt x="323214" y="2800170"/>
                  </a:lnTo>
                  <a:moveTo>
                    <a:pt x="637539" y="-180"/>
                  </a:moveTo>
                  <a:lnTo>
                    <a:pt x="637539" y="2800170"/>
                  </a:lnTo>
                  <a:moveTo>
                    <a:pt x="951864" y="-180"/>
                  </a:moveTo>
                  <a:lnTo>
                    <a:pt x="951864" y="2800170"/>
                  </a:lnTo>
                  <a:moveTo>
                    <a:pt x="1275714" y="-180"/>
                  </a:moveTo>
                  <a:lnTo>
                    <a:pt x="1275714" y="2800170"/>
                  </a:lnTo>
                  <a:moveTo>
                    <a:pt x="1590039" y="-180"/>
                  </a:moveTo>
                  <a:lnTo>
                    <a:pt x="1590039" y="2800170"/>
                  </a:lnTo>
                  <a:moveTo>
                    <a:pt x="1913889" y="-180"/>
                  </a:moveTo>
                  <a:lnTo>
                    <a:pt x="1913889" y="2800170"/>
                  </a:lnTo>
                  <a:moveTo>
                    <a:pt x="2228214" y="-180"/>
                  </a:moveTo>
                  <a:lnTo>
                    <a:pt x="2228214" y="2800170"/>
                  </a:lnTo>
                </a:path>
              </a:pathLst>
            </a:custGeom>
            <a:noFill/>
            <a:ln w="9525" cap="flat">
              <a:solidFill>
                <a:srgbClr val="D9D9D9"/>
              </a:solidFill>
              <a:prstDash val="solid"/>
              <a:round/>
            </a:ln>
          </p:spPr>
          <p:txBody>
            <a:bodyPr rtlCol="0" anchor="ctr"/>
            <a:lstStyle/>
            <a:p>
              <a:endParaRPr lang="mn-MN"/>
            </a:p>
          </p:txBody>
        </p:sp>
        <p:sp>
          <p:nvSpPr>
            <p:cNvPr id="13" name="Freeform: Shape 12">
              <a:extLst>
                <a:ext uri="{FF2B5EF4-FFF2-40B4-BE49-F238E27FC236}">
                  <a16:creationId xmlns:a16="http://schemas.microsoft.com/office/drawing/2014/main" id="{E98DBA8B-5A98-56B1-A516-A60761930541}"/>
                </a:ext>
              </a:extLst>
            </p:cNvPr>
            <p:cNvSpPr/>
            <p:nvPr/>
          </p:nvSpPr>
          <p:spPr>
            <a:xfrm flipH="1">
              <a:off x="9164466" y="2932004"/>
              <a:ext cx="2371725" cy="2533650"/>
            </a:xfrm>
            <a:custGeom>
              <a:avLst/>
              <a:gdLst>
                <a:gd name="connsiteX0" fmla="*/ 1370964 w 2371725"/>
                <a:gd name="connsiteY0" fmla="*/ 2533470 h 2533650"/>
                <a:gd name="connsiteX1" fmla="*/ -636 w 2371725"/>
                <a:gd name="connsiteY1" fmla="*/ 2533470 h 2533650"/>
                <a:gd name="connsiteX2" fmla="*/ -636 w 2371725"/>
                <a:gd name="connsiteY2" fmla="*/ 2409645 h 2533650"/>
                <a:gd name="connsiteX3" fmla="*/ 1370964 w 2371725"/>
                <a:gd name="connsiteY3" fmla="*/ 2409645 h 2533650"/>
                <a:gd name="connsiteX4" fmla="*/ 913764 w 2371725"/>
                <a:gd name="connsiteY4" fmla="*/ 2133420 h 2533650"/>
                <a:gd name="connsiteX5" fmla="*/ -636 w 2371725"/>
                <a:gd name="connsiteY5" fmla="*/ 2133420 h 2533650"/>
                <a:gd name="connsiteX6" fmla="*/ -636 w 2371725"/>
                <a:gd name="connsiteY6" fmla="*/ 2009595 h 2533650"/>
                <a:gd name="connsiteX7" fmla="*/ 913764 w 2371725"/>
                <a:gd name="connsiteY7" fmla="*/ 2009595 h 2533650"/>
                <a:gd name="connsiteX8" fmla="*/ 227964 w 2371725"/>
                <a:gd name="connsiteY8" fmla="*/ 1733370 h 2533650"/>
                <a:gd name="connsiteX9" fmla="*/ -636 w 2371725"/>
                <a:gd name="connsiteY9" fmla="*/ 1733370 h 2533650"/>
                <a:gd name="connsiteX10" fmla="*/ -636 w 2371725"/>
                <a:gd name="connsiteY10" fmla="*/ 1609545 h 2533650"/>
                <a:gd name="connsiteX11" fmla="*/ 227964 w 2371725"/>
                <a:gd name="connsiteY11" fmla="*/ 1609545 h 2533650"/>
                <a:gd name="connsiteX12" fmla="*/ 199389 w 2371725"/>
                <a:gd name="connsiteY12" fmla="*/ 1333320 h 2533650"/>
                <a:gd name="connsiteX13" fmla="*/ -636 w 2371725"/>
                <a:gd name="connsiteY13" fmla="*/ 1333320 h 2533650"/>
                <a:gd name="connsiteX14" fmla="*/ -636 w 2371725"/>
                <a:gd name="connsiteY14" fmla="*/ 1209495 h 2533650"/>
                <a:gd name="connsiteX15" fmla="*/ 199389 w 2371725"/>
                <a:gd name="connsiteY15" fmla="*/ 1209495 h 2533650"/>
                <a:gd name="connsiteX16" fmla="*/ 227964 w 2371725"/>
                <a:gd name="connsiteY16" fmla="*/ 933270 h 2533650"/>
                <a:gd name="connsiteX17" fmla="*/ -636 w 2371725"/>
                <a:gd name="connsiteY17" fmla="*/ 933270 h 2533650"/>
                <a:gd name="connsiteX18" fmla="*/ -636 w 2371725"/>
                <a:gd name="connsiteY18" fmla="*/ 809445 h 2533650"/>
                <a:gd name="connsiteX19" fmla="*/ 227964 w 2371725"/>
                <a:gd name="connsiteY19" fmla="*/ 809445 h 2533650"/>
                <a:gd name="connsiteX20" fmla="*/ 427989 w 2371725"/>
                <a:gd name="connsiteY20" fmla="*/ 533220 h 2533650"/>
                <a:gd name="connsiteX21" fmla="*/ -636 w 2371725"/>
                <a:gd name="connsiteY21" fmla="*/ 533220 h 2533650"/>
                <a:gd name="connsiteX22" fmla="*/ -636 w 2371725"/>
                <a:gd name="connsiteY22" fmla="*/ 409395 h 2533650"/>
                <a:gd name="connsiteX23" fmla="*/ 427989 w 2371725"/>
                <a:gd name="connsiteY23" fmla="*/ 409395 h 2533650"/>
                <a:gd name="connsiteX24" fmla="*/ 2371089 w 2371725"/>
                <a:gd name="connsiteY24" fmla="*/ 133170 h 2533650"/>
                <a:gd name="connsiteX25" fmla="*/ -636 w 2371725"/>
                <a:gd name="connsiteY25" fmla="*/ 133170 h 2533650"/>
                <a:gd name="connsiteX26" fmla="*/ -636 w 2371725"/>
                <a:gd name="connsiteY26" fmla="*/ -180 h 2533650"/>
                <a:gd name="connsiteX27" fmla="*/ 2371089 w 2371725"/>
                <a:gd name="connsiteY27" fmla="*/ -18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1725" h="2533650">
                  <a:moveTo>
                    <a:pt x="1370964" y="2533470"/>
                  </a:moveTo>
                  <a:lnTo>
                    <a:pt x="-636" y="2533470"/>
                  </a:lnTo>
                  <a:lnTo>
                    <a:pt x="-636" y="2409645"/>
                  </a:lnTo>
                  <a:lnTo>
                    <a:pt x="1370964" y="2409645"/>
                  </a:lnTo>
                  <a:close/>
                  <a:moveTo>
                    <a:pt x="913764" y="2133420"/>
                  </a:moveTo>
                  <a:lnTo>
                    <a:pt x="-636" y="2133420"/>
                  </a:lnTo>
                  <a:lnTo>
                    <a:pt x="-636" y="2009595"/>
                  </a:lnTo>
                  <a:lnTo>
                    <a:pt x="913764" y="2009595"/>
                  </a:lnTo>
                  <a:close/>
                  <a:moveTo>
                    <a:pt x="227964" y="1733370"/>
                  </a:moveTo>
                  <a:lnTo>
                    <a:pt x="-636" y="1733370"/>
                  </a:lnTo>
                  <a:lnTo>
                    <a:pt x="-636" y="1609545"/>
                  </a:lnTo>
                  <a:lnTo>
                    <a:pt x="227964" y="1609545"/>
                  </a:lnTo>
                  <a:close/>
                  <a:moveTo>
                    <a:pt x="199389" y="1333320"/>
                  </a:moveTo>
                  <a:lnTo>
                    <a:pt x="-636" y="1333320"/>
                  </a:lnTo>
                  <a:lnTo>
                    <a:pt x="-636" y="1209495"/>
                  </a:lnTo>
                  <a:lnTo>
                    <a:pt x="199389" y="1209495"/>
                  </a:lnTo>
                  <a:close/>
                  <a:moveTo>
                    <a:pt x="227964" y="933270"/>
                  </a:moveTo>
                  <a:lnTo>
                    <a:pt x="-636" y="933270"/>
                  </a:lnTo>
                  <a:lnTo>
                    <a:pt x="-636" y="809445"/>
                  </a:lnTo>
                  <a:lnTo>
                    <a:pt x="227964" y="809445"/>
                  </a:lnTo>
                  <a:close/>
                  <a:moveTo>
                    <a:pt x="427989" y="533220"/>
                  </a:moveTo>
                  <a:lnTo>
                    <a:pt x="-636" y="533220"/>
                  </a:lnTo>
                  <a:lnTo>
                    <a:pt x="-636" y="409395"/>
                  </a:lnTo>
                  <a:lnTo>
                    <a:pt x="427989" y="409395"/>
                  </a:lnTo>
                  <a:close/>
                  <a:moveTo>
                    <a:pt x="2371089" y="133170"/>
                  </a:moveTo>
                  <a:lnTo>
                    <a:pt x="-636" y="133170"/>
                  </a:lnTo>
                  <a:lnTo>
                    <a:pt x="-636" y="-180"/>
                  </a:lnTo>
                  <a:lnTo>
                    <a:pt x="2371089" y="-180"/>
                  </a:lnTo>
                  <a:close/>
                </a:path>
              </a:pathLst>
            </a:custGeom>
            <a:solidFill>
              <a:srgbClr val="FFC700"/>
            </a:solidFill>
            <a:ln w="9525" cap="flat">
              <a:noFill/>
              <a:prstDash val="solid"/>
              <a:miter/>
            </a:ln>
          </p:spPr>
          <p:txBody>
            <a:bodyPr rtlCol="0" anchor="ctr"/>
            <a:lstStyle/>
            <a:p>
              <a:endParaRPr lang="mn-MN"/>
            </a:p>
          </p:txBody>
        </p:sp>
        <p:sp>
          <p:nvSpPr>
            <p:cNvPr id="14" name="Freeform: Shape 13">
              <a:extLst>
                <a:ext uri="{FF2B5EF4-FFF2-40B4-BE49-F238E27FC236}">
                  <a16:creationId xmlns:a16="http://schemas.microsoft.com/office/drawing/2014/main" id="{31739B20-DE31-EFAA-010F-716689E6BE74}"/>
                </a:ext>
              </a:extLst>
            </p:cNvPr>
            <p:cNvSpPr/>
            <p:nvPr/>
          </p:nvSpPr>
          <p:spPr>
            <a:xfrm flipV="1">
              <a:off x="8685374" y="2798623"/>
              <a:ext cx="1" cy="2800350"/>
            </a:xfrm>
            <a:custGeom>
              <a:avLst/>
              <a:gdLst>
                <a:gd name="connsiteX0" fmla="*/ 299 w 1"/>
                <a:gd name="connsiteY0" fmla="*/ 55 h 2800350"/>
                <a:gd name="connsiteX1" fmla="*/ 300 w 1"/>
                <a:gd name="connsiteY1" fmla="*/ 2800405 h 2800350"/>
              </a:gdLst>
              <a:ahLst/>
              <a:cxnLst>
                <a:cxn ang="0">
                  <a:pos x="connsiteX0" y="connsiteY0"/>
                </a:cxn>
                <a:cxn ang="0">
                  <a:pos x="connsiteX1" y="connsiteY1"/>
                </a:cxn>
              </a:cxnLst>
              <a:rect l="l" t="t" r="r" b="b"/>
              <a:pathLst>
                <a:path w="1" h="2800350">
                  <a:moveTo>
                    <a:pt x="299" y="55"/>
                  </a:moveTo>
                  <a:lnTo>
                    <a:pt x="300" y="2800405"/>
                  </a:lnTo>
                </a:path>
              </a:pathLst>
            </a:custGeom>
            <a:noFill/>
            <a:ln w="9525" cap="flat">
              <a:solidFill>
                <a:srgbClr val="D9D9D9"/>
              </a:solidFill>
              <a:prstDash val="solid"/>
              <a:round/>
            </a:ln>
          </p:spPr>
          <p:txBody>
            <a:bodyPr rtlCol="0" anchor="ctr"/>
            <a:lstStyle/>
            <a:p>
              <a:endParaRPr lang="mn-MN" dirty="0"/>
            </a:p>
          </p:txBody>
        </p:sp>
        <p:sp>
          <p:nvSpPr>
            <p:cNvPr id="15" name="TextBox 14">
              <a:extLst>
                <a:ext uri="{FF2B5EF4-FFF2-40B4-BE49-F238E27FC236}">
                  <a16:creationId xmlns:a16="http://schemas.microsoft.com/office/drawing/2014/main" id="{235C5A11-9792-1C4F-EC87-94D0F9694F05}"/>
                </a:ext>
              </a:extLst>
            </p:cNvPr>
            <p:cNvSpPr txBox="1"/>
            <p:nvPr/>
          </p:nvSpPr>
          <p:spPr>
            <a:xfrm>
              <a:off x="9799555" y="5272265"/>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215</a:t>
              </a:r>
            </a:p>
          </p:txBody>
        </p:sp>
        <p:sp>
          <p:nvSpPr>
            <p:cNvPr id="16" name="TextBox 15">
              <a:extLst>
                <a:ext uri="{FF2B5EF4-FFF2-40B4-BE49-F238E27FC236}">
                  <a16:creationId xmlns:a16="http://schemas.microsoft.com/office/drawing/2014/main" id="{B00BAD66-FCC6-1886-6D7D-BAF778920584}"/>
                </a:ext>
              </a:extLst>
            </p:cNvPr>
            <p:cNvSpPr txBox="1"/>
            <p:nvPr/>
          </p:nvSpPr>
          <p:spPr>
            <a:xfrm>
              <a:off x="10239610" y="4872215"/>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143</a:t>
              </a:r>
            </a:p>
          </p:txBody>
        </p:sp>
        <p:sp>
          <p:nvSpPr>
            <p:cNvPr id="18" name="TextBox 17">
              <a:extLst>
                <a:ext uri="{FF2B5EF4-FFF2-40B4-BE49-F238E27FC236}">
                  <a16:creationId xmlns:a16="http://schemas.microsoft.com/office/drawing/2014/main" id="{99B33906-8BC0-2DA4-314E-ECF4C7D4A4BA}"/>
                </a:ext>
              </a:extLst>
            </p:cNvPr>
            <p:cNvSpPr txBox="1"/>
            <p:nvPr/>
          </p:nvSpPr>
          <p:spPr>
            <a:xfrm>
              <a:off x="11014277" y="4465056"/>
              <a:ext cx="35433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36</a:t>
              </a:r>
            </a:p>
          </p:txBody>
        </p:sp>
        <p:sp>
          <p:nvSpPr>
            <p:cNvPr id="21" name="TextBox 20">
              <a:extLst>
                <a:ext uri="{FF2B5EF4-FFF2-40B4-BE49-F238E27FC236}">
                  <a16:creationId xmlns:a16="http://schemas.microsoft.com/office/drawing/2014/main" id="{DDB197D8-FCB4-F99F-326D-2DFA7B0DFC7E}"/>
                </a:ext>
              </a:extLst>
            </p:cNvPr>
            <p:cNvSpPr txBox="1"/>
            <p:nvPr/>
          </p:nvSpPr>
          <p:spPr>
            <a:xfrm>
              <a:off x="11051384" y="4061822"/>
              <a:ext cx="35433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31</a:t>
              </a:r>
            </a:p>
          </p:txBody>
        </p:sp>
        <p:sp>
          <p:nvSpPr>
            <p:cNvPr id="22" name="TextBox 21">
              <a:extLst>
                <a:ext uri="{FF2B5EF4-FFF2-40B4-BE49-F238E27FC236}">
                  <a16:creationId xmlns:a16="http://schemas.microsoft.com/office/drawing/2014/main" id="{85BA64D5-8594-620A-C3C4-C865D24CC53A}"/>
                </a:ext>
              </a:extLst>
            </p:cNvPr>
            <p:cNvSpPr txBox="1"/>
            <p:nvPr/>
          </p:nvSpPr>
          <p:spPr>
            <a:xfrm>
              <a:off x="11006305" y="3665725"/>
              <a:ext cx="35433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36</a:t>
              </a:r>
            </a:p>
          </p:txBody>
        </p:sp>
        <p:sp>
          <p:nvSpPr>
            <p:cNvPr id="25" name="TextBox 24">
              <a:extLst>
                <a:ext uri="{FF2B5EF4-FFF2-40B4-BE49-F238E27FC236}">
                  <a16:creationId xmlns:a16="http://schemas.microsoft.com/office/drawing/2014/main" id="{038D2A5E-D96D-BE3B-6575-4254D1CB20D6}"/>
                </a:ext>
              </a:extLst>
            </p:cNvPr>
            <p:cNvSpPr txBox="1"/>
            <p:nvPr/>
          </p:nvSpPr>
          <p:spPr>
            <a:xfrm>
              <a:off x="10780017" y="3248382"/>
              <a:ext cx="35433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67</a:t>
              </a:r>
            </a:p>
          </p:txBody>
        </p:sp>
        <p:sp>
          <p:nvSpPr>
            <p:cNvPr id="28" name="TextBox 27">
              <a:extLst>
                <a:ext uri="{FF2B5EF4-FFF2-40B4-BE49-F238E27FC236}">
                  <a16:creationId xmlns:a16="http://schemas.microsoft.com/office/drawing/2014/main" id="{C0D69D3C-CE6B-C49A-4298-6270DD0C4868}"/>
                </a:ext>
              </a:extLst>
            </p:cNvPr>
            <p:cNvSpPr txBox="1"/>
            <p:nvPr/>
          </p:nvSpPr>
          <p:spPr>
            <a:xfrm>
              <a:off x="8799337" y="2862441"/>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372</a:t>
              </a:r>
            </a:p>
          </p:txBody>
        </p:sp>
        <p:sp>
          <p:nvSpPr>
            <p:cNvPr id="31" name="TextBox 30">
              <a:extLst>
                <a:ext uri="{FF2B5EF4-FFF2-40B4-BE49-F238E27FC236}">
                  <a16:creationId xmlns:a16="http://schemas.microsoft.com/office/drawing/2014/main" id="{D705C18F-FC5E-28F0-96AA-CFE46ED8A0ED}"/>
                </a:ext>
              </a:extLst>
            </p:cNvPr>
            <p:cNvSpPr txBox="1"/>
            <p:nvPr/>
          </p:nvSpPr>
          <p:spPr>
            <a:xfrm>
              <a:off x="11415394" y="5652000"/>
              <a:ext cx="26860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0</a:t>
              </a:r>
            </a:p>
          </p:txBody>
        </p:sp>
        <p:sp>
          <p:nvSpPr>
            <p:cNvPr id="32" name="TextBox 31">
              <a:extLst>
                <a:ext uri="{FF2B5EF4-FFF2-40B4-BE49-F238E27FC236}">
                  <a16:creationId xmlns:a16="http://schemas.microsoft.com/office/drawing/2014/main" id="{CC81C056-498B-9068-BE3B-751E1598BB3C}"/>
                </a:ext>
              </a:extLst>
            </p:cNvPr>
            <p:cNvSpPr txBox="1"/>
            <p:nvPr/>
          </p:nvSpPr>
          <p:spPr>
            <a:xfrm>
              <a:off x="11094765" y="5652000"/>
              <a:ext cx="35433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50</a:t>
              </a:r>
            </a:p>
          </p:txBody>
        </p:sp>
        <p:sp>
          <p:nvSpPr>
            <p:cNvPr id="33" name="TextBox 32">
              <a:extLst>
                <a:ext uri="{FF2B5EF4-FFF2-40B4-BE49-F238E27FC236}">
                  <a16:creationId xmlns:a16="http://schemas.microsoft.com/office/drawing/2014/main" id="{EDDC7BB6-F9F1-0F8B-1722-26E02697CA9C}"/>
                </a:ext>
              </a:extLst>
            </p:cNvPr>
            <p:cNvSpPr txBox="1"/>
            <p:nvPr/>
          </p:nvSpPr>
          <p:spPr>
            <a:xfrm>
              <a:off x="10755082"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100</a:t>
              </a:r>
            </a:p>
          </p:txBody>
        </p:sp>
        <p:sp>
          <p:nvSpPr>
            <p:cNvPr id="36" name="TextBox 35">
              <a:extLst>
                <a:ext uri="{FF2B5EF4-FFF2-40B4-BE49-F238E27FC236}">
                  <a16:creationId xmlns:a16="http://schemas.microsoft.com/office/drawing/2014/main" id="{453C8468-0AB4-22E4-D1E5-C52C91D52917}"/>
                </a:ext>
              </a:extLst>
            </p:cNvPr>
            <p:cNvSpPr txBox="1"/>
            <p:nvPr/>
          </p:nvSpPr>
          <p:spPr>
            <a:xfrm>
              <a:off x="10415399"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150</a:t>
              </a:r>
            </a:p>
          </p:txBody>
        </p:sp>
        <p:sp>
          <p:nvSpPr>
            <p:cNvPr id="37" name="TextBox 36">
              <a:extLst>
                <a:ext uri="{FF2B5EF4-FFF2-40B4-BE49-F238E27FC236}">
                  <a16:creationId xmlns:a16="http://schemas.microsoft.com/office/drawing/2014/main" id="{4D8478E9-06ED-A853-C7B7-BFEDFD5490B8}"/>
                </a:ext>
              </a:extLst>
            </p:cNvPr>
            <p:cNvSpPr txBox="1"/>
            <p:nvPr/>
          </p:nvSpPr>
          <p:spPr>
            <a:xfrm>
              <a:off x="10075716"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200</a:t>
              </a:r>
            </a:p>
          </p:txBody>
        </p:sp>
        <p:sp>
          <p:nvSpPr>
            <p:cNvPr id="38" name="TextBox 37">
              <a:extLst>
                <a:ext uri="{FF2B5EF4-FFF2-40B4-BE49-F238E27FC236}">
                  <a16:creationId xmlns:a16="http://schemas.microsoft.com/office/drawing/2014/main" id="{8240EA27-E1CD-460F-13EA-379CCFEB6B40}"/>
                </a:ext>
              </a:extLst>
            </p:cNvPr>
            <p:cNvSpPr txBox="1"/>
            <p:nvPr/>
          </p:nvSpPr>
          <p:spPr>
            <a:xfrm>
              <a:off x="9736033"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250</a:t>
              </a:r>
            </a:p>
          </p:txBody>
        </p:sp>
        <p:sp>
          <p:nvSpPr>
            <p:cNvPr id="39" name="TextBox 38">
              <a:extLst>
                <a:ext uri="{FF2B5EF4-FFF2-40B4-BE49-F238E27FC236}">
                  <a16:creationId xmlns:a16="http://schemas.microsoft.com/office/drawing/2014/main" id="{EC923E85-0E45-129C-EE78-82DE72C63F37}"/>
                </a:ext>
              </a:extLst>
            </p:cNvPr>
            <p:cNvSpPr txBox="1"/>
            <p:nvPr/>
          </p:nvSpPr>
          <p:spPr>
            <a:xfrm>
              <a:off x="9396350"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300</a:t>
              </a:r>
            </a:p>
          </p:txBody>
        </p:sp>
        <p:sp>
          <p:nvSpPr>
            <p:cNvPr id="40" name="TextBox 39">
              <a:extLst>
                <a:ext uri="{FF2B5EF4-FFF2-40B4-BE49-F238E27FC236}">
                  <a16:creationId xmlns:a16="http://schemas.microsoft.com/office/drawing/2014/main" id="{7932EB8B-0EB2-1155-3177-9E2FAFE35F76}"/>
                </a:ext>
              </a:extLst>
            </p:cNvPr>
            <p:cNvSpPr txBox="1"/>
            <p:nvPr/>
          </p:nvSpPr>
          <p:spPr>
            <a:xfrm>
              <a:off x="9056667"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350</a:t>
              </a:r>
            </a:p>
          </p:txBody>
        </p:sp>
        <p:sp>
          <p:nvSpPr>
            <p:cNvPr id="41" name="TextBox 40">
              <a:extLst>
                <a:ext uri="{FF2B5EF4-FFF2-40B4-BE49-F238E27FC236}">
                  <a16:creationId xmlns:a16="http://schemas.microsoft.com/office/drawing/2014/main" id="{8F42D365-F7FA-1A83-187F-EB186C9705FE}"/>
                </a:ext>
              </a:extLst>
            </p:cNvPr>
            <p:cNvSpPr txBox="1"/>
            <p:nvPr/>
          </p:nvSpPr>
          <p:spPr>
            <a:xfrm>
              <a:off x="8716984" y="5652000"/>
              <a:ext cx="440055"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400</a:t>
              </a:r>
            </a:p>
          </p:txBody>
        </p:sp>
        <p:sp>
          <p:nvSpPr>
            <p:cNvPr id="58" name="Freeform: Shape 57">
              <a:extLst>
                <a:ext uri="{FF2B5EF4-FFF2-40B4-BE49-F238E27FC236}">
                  <a16:creationId xmlns:a16="http://schemas.microsoft.com/office/drawing/2014/main" id="{FC844768-E5A1-B818-88DD-1D46A017F5F6}"/>
                </a:ext>
              </a:extLst>
            </p:cNvPr>
            <p:cNvSpPr/>
            <p:nvPr/>
          </p:nvSpPr>
          <p:spPr>
            <a:xfrm>
              <a:off x="11415394" y="6091711"/>
              <a:ext cx="76200" cy="76200"/>
            </a:xfrm>
            <a:custGeom>
              <a:avLst/>
              <a:gdLst>
                <a:gd name="connsiteX0" fmla="*/ -636 w 76200"/>
                <a:gd name="connsiteY0" fmla="*/ -180 h 76200"/>
                <a:gd name="connsiteX1" fmla="*/ 75564 w 76200"/>
                <a:gd name="connsiteY1" fmla="*/ -180 h 76200"/>
                <a:gd name="connsiteX2" fmla="*/ 75564 w 76200"/>
                <a:gd name="connsiteY2" fmla="*/ 76020 h 76200"/>
                <a:gd name="connsiteX3" fmla="*/ -636 w 76200"/>
                <a:gd name="connsiteY3" fmla="*/ 76020 h 76200"/>
              </a:gdLst>
              <a:ahLst/>
              <a:cxnLst>
                <a:cxn ang="0">
                  <a:pos x="connsiteX0" y="connsiteY0"/>
                </a:cxn>
                <a:cxn ang="0">
                  <a:pos x="connsiteX1" y="connsiteY1"/>
                </a:cxn>
                <a:cxn ang="0">
                  <a:pos x="connsiteX2" y="connsiteY2"/>
                </a:cxn>
                <a:cxn ang="0">
                  <a:pos x="connsiteX3" y="connsiteY3"/>
                </a:cxn>
              </a:cxnLst>
              <a:rect l="l" t="t" r="r" b="b"/>
              <a:pathLst>
                <a:path w="76200" h="76200">
                  <a:moveTo>
                    <a:pt x="-636" y="-180"/>
                  </a:moveTo>
                  <a:lnTo>
                    <a:pt x="75564" y="-180"/>
                  </a:lnTo>
                  <a:lnTo>
                    <a:pt x="75564" y="76020"/>
                  </a:lnTo>
                  <a:lnTo>
                    <a:pt x="-636" y="76020"/>
                  </a:lnTo>
                  <a:close/>
                </a:path>
              </a:pathLst>
            </a:custGeom>
            <a:solidFill>
              <a:srgbClr val="FFC700"/>
            </a:solidFill>
            <a:ln w="9525" cap="flat">
              <a:noFill/>
              <a:prstDash val="solid"/>
              <a:miter/>
            </a:ln>
          </p:spPr>
          <p:txBody>
            <a:bodyPr rtlCol="0" anchor="ctr"/>
            <a:lstStyle/>
            <a:p>
              <a:endParaRPr lang="mn-MN"/>
            </a:p>
          </p:txBody>
        </p:sp>
        <p:sp>
          <p:nvSpPr>
            <p:cNvPr id="59" name="TextBox 58">
              <a:extLst>
                <a:ext uri="{FF2B5EF4-FFF2-40B4-BE49-F238E27FC236}">
                  <a16:creationId xmlns:a16="http://schemas.microsoft.com/office/drawing/2014/main" id="{AE014033-8267-3691-6B38-0F301E2DC916}"/>
                </a:ext>
              </a:extLst>
            </p:cNvPr>
            <p:cNvSpPr txBox="1"/>
            <p:nvPr/>
          </p:nvSpPr>
          <p:spPr>
            <a:xfrm>
              <a:off x="11449095" y="5972353"/>
              <a:ext cx="525780" cy="253365"/>
            </a:xfrm>
            <a:prstGeom prst="rect">
              <a:avLst/>
            </a:prstGeom>
            <a:noFill/>
          </p:spPr>
          <p:txBody>
            <a:bodyPr wrap="none" rtlCol="0">
              <a:spAutoFit/>
            </a:bodyPr>
            <a:lstStyle/>
            <a:p>
              <a:pPr algn="l"/>
              <a:r>
                <a:rPr lang="mn-MN" sz="1200" spc="0" baseline="0" dirty="0">
                  <a:ln/>
                  <a:solidFill>
                    <a:srgbClr val="000000"/>
                  </a:solidFill>
                  <a:latin typeface="Arial"/>
                  <a:cs typeface="Arial"/>
                  <a:sym typeface="Arial"/>
                  <a:rtl val="0"/>
                </a:rPr>
                <a:t>2023</a:t>
              </a:r>
            </a:p>
          </p:txBody>
        </p:sp>
      </p:grpSp>
      <p:sp>
        <p:nvSpPr>
          <p:cNvPr id="101" name="TextBox 100">
            <a:extLst>
              <a:ext uri="{FF2B5EF4-FFF2-40B4-BE49-F238E27FC236}">
                <a16:creationId xmlns:a16="http://schemas.microsoft.com/office/drawing/2014/main" id="{1D081163-F880-BC95-92E1-20ECF729F2A2}"/>
              </a:ext>
            </a:extLst>
          </p:cNvPr>
          <p:cNvSpPr txBox="1"/>
          <p:nvPr/>
        </p:nvSpPr>
        <p:spPr>
          <a:xfrm>
            <a:off x="9083036" y="3965774"/>
            <a:ext cx="2230755"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Гомдол шалгасан талаар</a:t>
            </a:r>
          </a:p>
        </p:txBody>
      </p:sp>
      <p:sp>
        <p:nvSpPr>
          <p:cNvPr id="102" name="TextBox 101">
            <a:extLst>
              <a:ext uri="{FF2B5EF4-FFF2-40B4-BE49-F238E27FC236}">
                <a16:creationId xmlns:a16="http://schemas.microsoft.com/office/drawing/2014/main" id="{F8EB6D6B-0729-5C65-EC2C-33A57BE163B5}"/>
              </a:ext>
            </a:extLst>
          </p:cNvPr>
          <p:cNvSpPr txBox="1"/>
          <p:nvPr/>
        </p:nvSpPr>
        <p:spPr>
          <a:xfrm>
            <a:off x="9075656" y="3557979"/>
            <a:ext cx="2106930"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Мөрдөгчийн мэдэгдэл, </a:t>
            </a:r>
          </a:p>
        </p:txBody>
      </p:sp>
      <p:sp>
        <p:nvSpPr>
          <p:cNvPr id="103" name="TextBox 102">
            <a:extLst>
              <a:ext uri="{FF2B5EF4-FFF2-40B4-BE49-F238E27FC236}">
                <a16:creationId xmlns:a16="http://schemas.microsoft.com/office/drawing/2014/main" id="{0B38EBFD-0713-AE8B-43D3-9667F8C2E528}"/>
              </a:ext>
            </a:extLst>
          </p:cNvPr>
          <p:cNvSpPr txBox="1"/>
          <p:nvPr/>
        </p:nvSpPr>
        <p:spPr>
          <a:xfrm>
            <a:off x="9068036" y="3183053"/>
            <a:ext cx="1973580"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Зөвлөмжийн мөрөөр </a:t>
            </a:r>
          </a:p>
        </p:txBody>
      </p:sp>
      <p:sp>
        <p:nvSpPr>
          <p:cNvPr id="104" name="TextBox 103">
            <a:extLst>
              <a:ext uri="{FF2B5EF4-FFF2-40B4-BE49-F238E27FC236}">
                <a16:creationId xmlns:a16="http://schemas.microsoft.com/office/drawing/2014/main" id="{D1851A22-AB13-170B-763E-20E51B0989BE}"/>
              </a:ext>
            </a:extLst>
          </p:cNvPr>
          <p:cNvSpPr txBox="1"/>
          <p:nvPr/>
        </p:nvSpPr>
        <p:spPr>
          <a:xfrm>
            <a:off x="9041410" y="2790522"/>
            <a:ext cx="2564130"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Хэвлэл мэдээллийн мөрөөр </a:t>
            </a:r>
          </a:p>
        </p:txBody>
      </p:sp>
      <p:sp>
        <p:nvSpPr>
          <p:cNvPr id="106" name="TextBox 105">
            <a:extLst>
              <a:ext uri="{FF2B5EF4-FFF2-40B4-BE49-F238E27FC236}">
                <a16:creationId xmlns:a16="http://schemas.microsoft.com/office/drawing/2014/main" id="{722BAB46-A6E1-27A2-F9B7-E9E2494772DF}"/>
              </a:ext>
            </a:extLst>
          </p:cNvPr>
          <p:cNvSpPr txBox="1"/>
          <p:nvPr/>
        </p:nvSpPr>
        <p:spPr>
          <a:xfrm>
            <a:off x="9023333" y="2374279"/>
            <a:ext cx="2811780"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Удирдамжийн дагуу ажилласан </a:t>
            </a:r>
          </a:p>
        </p:txBody>
      </p:sp>
      <p:sp>
        <p:nvSpPr>
          <p:cNvPr id="107" name="TextBox 106">
            <a:extLst>
              <a:ext uri="{FF2B5EF4-FFF2-40B4-BE49-F238E27FC236}">
                <a16:creationId xmlns:a16="http://schemas.microsoft.com/office/drawing/2014/main" id="{C320738F-01C9-6AA2-8527-94F81D9E7611}"/>
              </a:ext>
            </a:extLst>
          </p:cNvPr>
          <p:cNvSpPr txBox="1"/>
          <p:nvPr/>
        </p:nvSpPr>
        <p:spPr>
          <a:xfrm>
            <a:off x="9007268" y="1982062"/>
            <a:ext cx="1783080" cy="291465"/>
          </a:xfrm>
          <a:prstGeom prst="rect">
            <a:avLst/>
          </a:prstGeom>
          <a:noFill/>
        </p:spPr>
        <p:txBody>
          <a:bodyPr wrap="none" rtlCol="0">
            <a:spAutoFit/>
          </a:bodyPr>
          <a:lstStyle/>
          <a:p>
            <a:pPr algn="l"/>
            <a:r>
              <a:rPr lang="mn-MN" sz="1425" spc="0" baseline="0">
                <a:ln/>
                <a:solidFill>
                  <a:srgbClr val="000000"/>
                </a:solidFill>
                <a:latin typeface="Arial"/>
                <a:cs typeface="Arial"/>
                <a:sym typeface="Arial"/>
                <a:rtl val="0"/>
              </a:rPr>
              <a:t>Сургалт з.б талаар </a:t>
            </a:r>
          </a:p>
        </p:txBody>
      </p:sp>
      <p:sp>
        <p:nvSpPr>
          <p:cNvPr id="108" name="TextBox 107">
            <a:extLst>
              <a:ext uri="{FF2B5EF4-FFF2-40B4-BE49-F238E27FC236}">
                <a16:creationId xmlns:a16="http://schemas.microsoft.com/office/drawing/2014/main" id="{B5EF7EEF-F26E-2097-FE45-E613117DF1C8}"/>
              </a:ext>
            </a:extLst>
          </p:cNvPr>
          <p:cNvSpPr txBox="1"/>
          <p:nvPr/>
        </p:nvSpPr>
        <p:spPr>
          <a:xfrm>
            <a:off x="9023333" y="1554037"/>
            <a:ext cx="678180" cy="291465"/>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Бусад</a:t>
            </a:r>
          </a:p>
        </p:txBody>
      </p:sp>
      <p:sp>
        <p:nvSpPr>
          <p:cNvPr id="112" name="TextBox 111">
            <a:extLst>
              <a:ext uri="{FF2B5EF4-FFF2-40B4-BE49-F238E27FC236}">
                <a16:creationId xmlns:a16="http://schemas.microsoft.com/office/drawing/2014/main" id="{8C97946C-4EB2-9115-79D7-A1C957985FD3}"/>
              </a:ext>
            </a:extLst>
          </p:cNvPr>
          <p:cNvSpPr txBox="1"/>
          <p:nvPr/>
        </p:nvSpPr>
        <p:spPr>
          <a:xfrm>
            <a:off x="7294440" y="852022"/>
            <a:ext cx="3535680" cy="348615"/>
          </a:xfrm>
          <a:prstGeom prst="rect">
            <a:avLst/>
          </a:prstGeom>
          <a:noFill/>
        </p:spPr>
        <p:txBody>
          <a:bodyPr wrap="none" rtlCol="0">
            <a:spAutoFit/>
          </a:bodyPr>
          <a:lstStyle/>
          <a:p>
            <a:pPr algn="l"/>
            <a:r>
              <a:rPr lang="mn-MN" sz="1800" spc="0" baseline="0" dirty="0">
                <a:ln/>
                <a:solidFill>
                  <a:srgbClr val="000000"/>
                </a:solidFill>
                <a:latin typeface="Arial"/>
                <a:cs typeface="Arial"/>
                <a:sym typeface="Arial"/>
                <a:rtl val="0"/>
              </a:rPr>
              <a:t>Илтгэх хуудасны тоон мэдээлэл</a:t>
            </a:r>
          </a:p>
        </p:txBody>
      </p:sp>
      <p:grpSp>
        <p:nvGrpSpPr>
          <p:cNvPr id="61" name="Graphic 59">
            <a:extLst>
              <a:ext uri="{FF2B5EF4-FFF2-40B4-BE49-F238E27FC236}">
                <a16:creationId xmlns:a16="http://schemas.microsoft.com/office/drawing/2014/main" id="{7E29D76B-434D-050B-A5D0-5E6ECA75EF8A}"/>
              </a:ext>
            </a:extLst>
          </p:cNvPr>
          <p:cNvGrpSpPr/>
          <p:nvPr/>
        </p:nvGrpSpPr>
        <p:grpSpPr>
          <a:xfrm>
            <a:off x="940271" y="1536656"/>
            <a:ext cx="4848225" cy="3584258"/>
            <a:chOff x="917760" y="2281910"/>
            <a:chExt cx="4848225" cy="3584258"/>
          </a:xfrm>
        </p:grpSpPr>
        <p:sp>
          <p:nvSpPr>
            <p:cNvPr id="62" name="Freeform: Shape 61">
              <a:extLst>
                <a:ext uri="{FF2B5EF4-FFF2-40B4-BE49-F238E27FC236}">
                  <a16:creationId xmlns:a16="http://schemas.microsoft.com/office/drawing/2014/main" id="{741D5743-93E1-E6DE-3930-D612DB97A101}"/>
                </a:ext>
              </a:extLst>
            </p:cNvPr>
            <p:cNvSpPr/>
            <p:nvPr/>
          </p:nvSpPr>
          <p:spPr>
            <a:xfrm>
              <a:off x="917760" y="2281910"/>
              <a:ext cx="4848225" cy="2076450"/>
            </a:xfrm>
            <a:custGeom>
              <a:avLst/>
              <a:gdLst>
                <a:gd name="connsiteX0" fmla="*/ -54 w 4848225"/>
                <a:gd name="connsiteY0" fmla="*/ 2076273 h 2076450"/>
                <a:gd name="connsiteX1" fmla="*/ 4848171 w 4848225"/>
                <a:gd name="connsiteY1" fmla="*/ 2076273 h 2076450"/>
                <a:gd name="connsiteX2" fmla="*/ -54 w 4848225"/>
                <a:gd name="connsiteY2" fmla="*/ 1657173 h 2076450"/>
                <a:gd name="connsiteX3" fmla="*/ 4848171 w 4848225"/>
                <a:gd name="connsiteY3" fmla="*/ 1657173 h 2076450"/>
                <a:gd name="connsiteX4" fmla="*/ -54 w 4848225"/>
                <a:gd name="connsiteY4" fmla="*/ 1247598 h 2076450"/>
                <a:gd name="connsiteX5" fmla="*/ 4848171 w 4848225"/>
                <a:gd name="connsiteY5" fmla="*/ 1247598 h 2076450"/>
                <a:gd name="connsiteX6" fmla="*/ -54 w 4848225"/>
                <a:gd name="connsiteY6" fmla="*/ 828498 h 2076450"/>
                <a:gd name="connsiteX7" fmla="*/ 4848171 w 4848225"/>
                <a:gd name="connsiteY7" fmla="*/ 828498 h 2076450"/>
                <a:gd name="connsiteX8" fmla="*/ -54 w 4848225"/>
                <a:gd name="connsiteY8" fmla="*/ 409398 h 2076450"/>
                <a:gd name="connsiteX9" fmla="*/ 4848171 w 4848225"/>
                <a:gd name="connsiteY9" fmla="*/ 409398 h 2076450"/>
                <a:gd name="connsiteX10" fmla="*/ -54 w 4848225"/>
                <a:gd name="connsiteY10" fmla="*/ -177 h 2076450"/>
                <a:gd name="connsiteX11" fmla="*/ 4848171 w 4848225"/>
                <a:gd name="connsiteY11" fmla="*/ -177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8225" h="2076450">
                  <a:moveTo>
                    <a:pt x="-54" y="2076273"/>
                  </a:moveTo>
                  <a:lnTo>
                    <a:pt x="4848171" y="2076273"/>
                  </a:lnTo>
                  <a:moveTo>
                    <a:pt x="-54" y="1657173"/>
                  </a:moveTo>
                  <a:lnTo>
                    <a:pt x="4848171" y="1657173"/>
                  </a:lnTo>
                  <a:moveTo>
                    <a:pt x="-54" y="1247598"/>
                  </a:moveTo>
                  <a:lnTo>
                    <a:pt x="4848171" y="1247598"/>
                  </a:lnTo>
                  <a:moveTo>
                    <a:pt x="-54" y="828498"/>
                  </a:moveTo>
                  <a:lnTo>
                    <a:pt x="4848171" y="828498"/>
                  </a:lnTo>
                  <a:moveTo>
                    <a:pt x="-54" y="409398"/>
                  </a:moveTo>
                  <a:lnTo>
                    <a:pt x="4848171" y="409398"/>
                  </a:lnTo>
                  <a:moveTo>
                    <a:pt x="-54" y="-177"/>
                  </a:moveTo>
                  <a:lnTo>
                    <a:pt x="4848171" y="-177"/>
                  </a:lnTo>
                </a:path>
              </a:pathLst>
            </a:custGeom>
            <a:noFill/>
            <a:ln w="9525" cap="flat">
              <a:solidFill>
                <a:srgbClr val="D9D9D9"/>
              </a:solidFill>
              <a:prstDash val="solid"/>
              <a:round/>
            </a:ln>
          </p:spPr>
          <p:txBody>
            <a:bodyPr rtlCol="0" anchor="ctr"/>
            <a:lstStyle/>
            <a:p>
              <a:endParaRPr lang="mn-MN"/>
            </a:p>
          </p:txBody>
        </p:sp>
        <p:sp>
          <p:nvSpPr>
            <p:cNvPr id="63" name="Freeform: Shape 62">
              <a:extLst>
                <a:ext uri="{FF2B5EF4-FFF2-40B4-BE49-F238E27FC236}">
                  <a16:creationId xmlns:a16="http://schemas.microsoft.com/office/drawing/2014/main" id="{69579369-5F48-A51F-C02D-76957C7F1ECC}"/>
                </a:ext>
              </a:extLst>
            </p:cNvPr>
            <p:cNvSpPr/>
            <p:nvPr/>
          </p:nvSpPr>
          <p:spPr>
            <a:xfrm>
              <a:off x="917760" y="4767935"/>
              <a:ext cx="4848225" cy="9525"/>
            </a:xfrm>
            <a:custGeom>
              <a:avLst/>
              <a:gdLst>
                <a:gd name="connsiteX0" fmla="*/ -54 w 4848225"/>
                <a:gd name="connsiteY0" fmla="*/ -177 h 9525"/>
                <a:gd name="connsiteX1" fmla="*/ 4848171 w 4848225"/>
                <a:gd name="connsiteY1" fmla="*/ -177 h 9525"/>
              </a:gdLst>
              <a:ahLst/>
              <a:cxnLst>
                <a:cxn ang="0">
                  <a:pos x="connsiteX0" y="connsiteY0"/>
                </a:cxn>
                <a:cxn ang="0">
                  <a:pos x="connsiteX1" y="connsiteY1"/>
                </a:cxn>
              </a:cxnLst>
              <a:rect l="l" t="t" r="r" b="b"/>
              <a:pathLst>
                <a:path w="4848225" h="9525">
                  <a:moveTo>
                    <a:pt x="-54" y="-177"/>
                  </a:moveTo>
                  <a:lnTo>
                    <a:pt x="4848171" y="-177"/>
                  </a:lnTo>
                </a:path>
              </a:pathLst>
            </a:custGeom>
            <a:noFill/>
            <a:ln w="9525" cap="flat">
              <a:solidFill>
                <a:srgbClr val="D9D9D9"/>
              </a:solidFill>
              <a:prstDash val="solid"/>
              <a:round/>
            </a:ln>
          </p:spPr>
          <p:txBody>
            <a:bodyPr rtlCol="0" anchor="ctr"/>
            <a:lstStyle/>
            <a:p>
              <a:endParaRPr lang="mn-MN"/>
            </a:p>
          </p:txBody>
        </p:sp>
        <p:sp>
          <p:nvSpPr>
            <p:cNvPr id="67" name="Freeform: Shape 66">
              <a:extLst>
                <a:ext uri="{FF2B5EF4-FFF2-40B4-BE49-F238E27FC236}">
                  <a16:creationId xmlns:a16="http://schemas.microsoft.com/office/drawing/2014/main" id="{F78E9464-67BD-6C5C-1480-BC72D9CB7B73}"/>
                </a:ext>
              </a:extLst>
            </p:cNvPr>
            <p:cNvSpPr/>
            <p:nvPr/>
          </p:nvSpPr>
          <p:spPr>
            <a:xfrm>
              <a:off x="1727385" y="4567910"/>
              <a:ext cx="3228975" cy="161925"/>
            </a:xfrm>
            <a:custGeom>
              <a:avLst/>
              <a:gdLst>
                <a:gd name="connsiteX0" fmla="*/ -54 w 3228975"/>
                <a:gd name="connsiteY0" fmla="*/ 161748 h 161925"/>
                <a:gd name="connsiteX1" fmla="*/ 1619196 w 3228975"/>
                <a:gd name="connsiteY1" fmla="*/ -177 h 161925"/>
                <a:gd name="connsiteX2" fmla="*/ 3228921 w 3228975"/>
                <a:gd name="connsiteY2" fmla="*/ 161748 h 161925"/>
              </a:gdLst>
              <a:ahLst/>
              <a:cxnLst>
                <a:cxn ang="0">
                  <a:pos x="connsiteX0" y="connsiteY0"/>
                </a:cxn>
                <a:cxn ang="0">
                  <a:pos x="connsiteX1" y="connsiteY1"/>
                </a:cxn>
                <a:cxn ang="0">
                  <a:pos x="connsiteX2" y="connsiteY2"/>
                </a:cxn>
              </a:cxnLst>
              <a:rect l="l" t="t" r="r" b="b"/>
              <a:pathLst>
                <a:path w="3228975" h="161925">
                  <a:moveTo>
                    <a:pt x="-54" y="161748"/>
                  </a:moveTo>
                  <a:lnTo>
                    <a:pt x="1619196" y="-177"/>
                  </a:lnTo>
                  <a:lnTo>
                    <a:pt x="3228921" y="161748"/>
                  </a:lnTo>
                </a:path>
              </a:pathLst>
            </a:custGeom>
            <a:noFill/>
            <a:ln w="28575" cap="rnd">
              <a:solidFill>
                <a:srgbClr val="404040"/>
              </a:solidFill>
              <a:prstDash val="solid"/>
              <a:round/>
            </a:ln>
          </p:spPr>
          <p:txBody>
            <a:bodyPr rtlCol="0" anchor="ctr"/>
            <a:lstStyle/>
            <a:p>
              <a:endParaRPr lang="mn-MN"/>
            </a:p>
          </p:txBody>
        </p:sp>
        <p:sp>
          <p:nvSpPr>
            <p:cNvPr id="68" name="Freeform: Shape 67">
              <a:extLst>
                <a:ext uri="{FF2B5EF4-FFF2-40B4-BE49-F238E27FC236}">
                  <a16:creationId xmlns:a16="http://schemas.microsoft.com/office/drawing/2014/main" id="{4E2BEC4F-7992-225C-3C04-CF4C67F949E1}"/>
                </a:ext>
              </a:extLst>
            </p:cNvPr>
            <p:cNvSpPr/>
            <p:nvPr/>
          </p:nvSpPr>
          <p:spPr>
            <a:xfrm>
              <a:off x="1727385" y="3253460"/>
              <a:ext cx="3228975" cy="1276350"/>
            </a:xfrm>
            <a:custGeom>
              <a:avLst/>
              <a:gdLst>
                <a:gd name="connsiteX0" fmla="*/ -54 w 3228975"/>
                <a:gd name="connsiteY0" fmla="*/ 1276173 h 1276350"/>
                <a:gd name="connsiteX1" fmla="*/ 1619196 w 3228975"/>
                <a:gd name="connsiteY1" fmla="*/ -177 h 1276350"/>
                <a:gd name="connsiteX2" fmla="*/ 3228921 w 3228975"/>
                <a:gd name="connsiteY2" fmla="*/ 1276173 h 1276350"/>
              </a:gdLst>
              <a:ahLst/>
              <a:cxnLst>
                <a:cxn ang="0">
                  <a:pos x="connsiteX0" y="connsiteY0"/>
                </a:cxn>
                <a:cxn ang="0">
                  <a:pos x="connsiteX1" y="connsiteY1"/>
                </a:cxn>
                <a:cxn ang="0">
                  <a:pos x="connsiteX2" y="connsiteY2"/>
                </a:cxn>
              </a:cxnLst>
              <a:rect l="l" t="t" r="r" b="b"/>
              <a:pathLst>
                <a:path w="3228975" h="1276350">
                  <a:moveTo>
                    <a:pt x="-54" y="1276173"/>
                  </a:moveTo>
                  <a:lnTo>
                    <a:pt x="1619196" y="-177"/>
                  </a:lnTo>
                  <a:lnTo>
                    <a:pt x="3228921" y="1276173"/>
                  </a:lnTo>
                </a:path>
              </a:pathLst>
            </a:custGeom>
            <a:noFill/>
            <a:ln w="28575" cap="rnd">
              <a:solidFill>
                <a:schemeClr val="accent4">
                  <a:lumMod val="50000"/>
                </a:schemeClr>
              </a:solidFill>
              <a:prstDash val="solid"/>
              <a:round/>
            </a:ln>
          </p:spPr>
          <p:txBody>
            <a:bodyPr rtlCol="0" anchor="ctr"/>
            <a:lstStyle/>
            <a:p>
              <a:endParaRPr lang="mn-MN"/>
            </a:p>
          </p:txBody>
        </p:sp>
        <p:sp>
          <p:nvSpPr>
            <p:cNvPr id="69" name="Freeform: Shape 68">
              <a:extLst>
                <a:ext uri="{FF2B5EF4-FFF2-40B4-BE49-F238E27FC236}">
                  <a16:creationId xmlns:a16="http://schemas.microsoft.com/office/drawing/2014/main" id="{ED75032E-1D58-0280-FEC5-CE00EDA536C8}"/>
                </a:ext>
              </a:extLst>
            </p:cNvPr>
            <p:cNvSpPr/>
            <p:nvPr/>
          </p:nvSpPr>
          <p:spPr>
            <a:xfrm>
              <a:off x="1727385" y="3783058"/>
              <a:ext cx="3228975" cy="594352"/>
            </a:xfrm>
            <a:custGeom>
              <a:avLst/>
              <a:gdLst>
                <a:gd name="connsiteX0" fmla="*/ -54 w 3228975"/>
                <a:gd name="connsiteY0" fmla="*/ 1895298 h 1924050"/>
                <a:gd name="connsiteX1" fmla="*/ 1619196 w 3228975"/>
                <a:gd name="connsiteY1" fmla="*/ -177 h 1924050"/>
                <a:gd name="connsiteX2" fmla="*/ 3228921 w 3228975"/>
                <a:gd name="connsiteY2" fmla="*/ 1923873 h 1924050"/>
              </a:gdLst>
              <a:ahLst/>
              <a:cxnLst>
                <a:cxn ang="0">
                  <a:pos x="connsiteX0" y="connsiteY0"/>
                </a:cxn>
                <a:cxn ang="0">
                  <a:pos x="connsiteX1" y="connsiteY1"/>
                </a:cxn>
                <a:cxn ang="0">
                  <a:pos x="connsiteX2" y="connsiteY2"/>
                </a:cxn>
              </a:cxnLst>
              <a:rect l="l" t="t" r="r" b="b"/>
              <a:pathLst>
                <a:path w="3228975" h="1924050">
                  <a:moveTo>
                    <a:pt x="-54" y="1895298"/>
                  </a:moveTo>
                  <a:lnTo>
                    <a:pt x="1619196" y="-177"/>
                  </a:lnTo>
                  <a:lnTo>
                    <a:pt x="3228921" y="1923873"/>
                  </a:lnTo>
                </a:path>
              </a:pathLst>
            </a:custGeom>
            <a:noFill/>
            <a:ln w="28575" cap="rnd">
              <a:solidFill>
                <a:srgbClr val="D2A500"/>
              </a:solidFill>
              <a:prstDash val="solid"/>
              <a:round/>
            </a:ln>
          </p:spPr>
          <p:txBody>
            <a:bodyPr rtlCol="0" anchor="ctr"/>
            <a:lstStyle/>
            <a:p>
              <a:endParaRPr lang="mn-MN"/>
            </a:p>
          </p:txBody>
        </p:sp>
        <p:sp>
          <p:nvSpPr>
            <p:cNvPr id="70" name="TextBox 69">
              <a:extLst>
                <a:ext uri="{FF2B5EF4-FFF2-40B4-BE49-F238E27FC236}">
                  <a16:creationId xmlns:a16="http://schemas.microsoft.com/office/drawing/2014/main" id="{96F0075E-6C0C-430C-366E-FF681AA964DF}"/>
                </a:ext>
              </a:extLst>
            </p:cNvPr>
            <p:cNvSpPr txBox="1"/>
            <p:nvPr/>
          </p:nvSpPr>
          <p:spPr>
            <a:xfrm>
              <a:off x="1394763" y="4540933"/>
              <a:ext cx="4114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10</a:t>
              </a:r>
            </a:p>
          </p:txBody>
        </p:sp>
        <p:sp>
          <p:nvSpPr>
            <p:cNvPr id="71" name="TextBox 70">
              <a:extLst>
                <a:ext uri="{FF2B5EF4-FFF2-40B4-BE49-F238E27FC236}">
                  <a16:creationId xmlns:a16="http://schemas.microsoft.com/office/drawing/2014/main" id="{735CCAD7-14FC-13B7-2016-27A706A1322A}"/>
                </a:ext>
              </a:extLst>
            </p:cNvPr>
            <p:cNvSpPr txBox="1"/>
            <p:nvPr/>
          </p:nvSpPr>
          <p:spPr>
            <a:xfrm>
              <a:off x="3170498" y="4288828"/>
              <a:ext cx="4114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50</a:t>
              </a:r>
            </a:p>
          </p:txBody>
        </p:sp>
        <p:sp>
          <p:nvSpPr>
            <p:cNvPr id="72" name="TextBox 71">
              <a:extLst>
                <a:ext uri="{FF2B5EF4-FFF2-40B4-BE49-F238E27FC236}">
                  <a16:creationId xmlns:a16="http://schemas.microsoft.com/office/drawing/2014/main" id="{E8BCC1DE-70D0-57CA-B79A-703D4264AB26}"/>
                </a:ext>
              </a:extLst>
            </p:cNvPr>
            <p:cNvSpPr txBox="1"/>
            <p:nvPr/>
          </p:nvSpPr>
          <p:spPr>
            <a:xfrm>
              <a:off x="4974658" y="4574578"/>
              <a:ext cx="4114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10</a:t>
              </a:r>
            </a:p>
          </p:txBody>
        </p:sp>
        <p:sp>
          <p:nvSpPr>
            <p:cNvPr id="73" name="TextBox 72">
              <a:extLst>
                <a:ext uri="{FF2B5EF4-FFF2-40B4-BE49-F238E27FC236}">
                  <a16:creationId xmlns:a16="http://schemas.microsoft.com/office/drawing/2014/main" id="{ADA32CC2-A940-B445-5252-7195E174FE6A}"/>
                </a:ext>
              </a:extLst>
            </p:cNvPr>
            <p:cNvSpPr txBox="1"/>
            <p:nvPr/>
          </p:nvSpPr>
          <p:spPr>
            <a:xfrm>
              <a:off x="1394763" y="4328180"/>
              <a:ext cx="4114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47</a:t>
              </a:r>
            </a:p>
          </p:txBody>
        </p:sp>
        <p:sp>
          <p:nvSpPr>
            <p:cNvPr id="74" name="TextBox 73">
              <a:extLst>
                <a:ext uri="{FF2B5EF4-FFF2-40B4-BE49-F238E27FC236}">
                  <a16:creationId xmlns:a16="http://schemas.microsoft.com/office/drawing/2014/main" id="{18E3969E-DBF7-CD26-9E06-9C6B41BA6124}"/>
                </a:ext>
              </a:extLst>
            </p:cNvPr>
            <p:cNvSpPr txBox="1"/>
            <p:nvPr/>
          </p:nvSpPr>
          <p:spPr>
            <a:xfrm>
              <a:off x="3101204" y="2979140"/>
              <a:ext cx="5257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316</a:t>
              </a:r>
            </a:p>
          </p:txBody>
        </p:sp>
        <p:sp>
          <p:nvSpPr>
            <p:cNvPr id="75" name="TextBox 74">
              <a:extLst>
                <a:ext uri="{FF2B5EF4-FFF2-40B4-BE49-F238E27FC236}">
                  <a16:creationId xmlns:a16="http://schemas.microsoft.com/office/drawing/2014/main" id="{F1E3FB19-3C97-98EA-C57F-7A6ED1928C6F}"/>
                </a:ext>
              </a:extLst>
            </p:cNvPr>
            <p:cNvSpPr txBox="1"/>
            <p:nvPr/>
          </p:nvSpPr>
          <p:spPr>
            <a:xfrm>
              <a:off x="4974658" y="4384078"/>
              <a:ext cx="4114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47</a:t>
              </a:r>
            </a:p>
          </p:txBody>
        </p:sp>
        <p:sp>
          <p:nvSpPr>
            <p:cNvPr id="76" name="TextBox 75">
              <a:extLst>
                <a:ext uri="{FF2B5EF4-FFF2-40B4-BE49-F238E27FC236}">
                  <a16:creationId xmlns:a16="http://schemas.microsoft.com/office/drawing/2014/main" id="{1F04D53B-9FF7-5B67-6C24-A39DB8D3CA7A}"/>
                </a:ext>
              </a:extLst>
            </p:cNvPr>
            <p:cNvSpPr txBox="1"/>
            <p:nvPr/>
          </p:nvSpPr>
          <p:spPr>
            <a:xfrm>
              <a:off x="1404890" y="4136173"/>
              <a:ext cx="4114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45</a:t>
              </a:r>
            </a:p>
          </p:txBody>
        </p:sp>
        <p:sp>
          <p:nvSpPr>
            <p:cNvPr id="77" name="TextBox 76">
              <a:extLst>
                <a:ext uri="{FF2B5EF4-FFF2-40B4-BE49-F238E27FC236}">
                  <a16:creationId xmlns:a16="http://schemas.microsoft.com/office/drawing/2014/main" id="{146A624D-5632-D0E8-817C-EE994B95012C}"/>
                </a:ext>
              </a:extLst>
            </p:cNvPr>
            <p:cNvSpPr txBox="1"/>
            <p:nvPr/>
          </p:nvSpPr>
          <p:spPr>
            <a:xfrm>
              <a:off x="3094123" y="3453493"/>
              <a:ext cx="525780" cy="310515"/>
            </a:xfrm>
            <a:prstGeom prst="rect">
              <a:avLst/>
            </a:prstGeom>
            <a:noFill/>
          </p:spPr>
          <p:txBody>
            <a:bodyPr wrap="none" rtlCol="0">
              <a:spAutoFit/>
            </a:bodyPr>
            <a:lstStyle/>
            <a:p>
              <a:pPr algn="l"/>
              <a:r>
                <a:rPr lang="mn-MN" sz="1575" spc="0" baseline="0" dirty="0">
                  <a:ln/>
                  <a:solidFill>
                    <a:srgbClr val="000000"/>
                  </a:solidFill>
                  <a:latin typeface="Arial"/>
                  <a:cs typeface="Arial"/>
                  <a:sym typeface="Arial"/>
                  <a:rtl val="0"/>
                </a:rPr>
                <a:t>193</a:t>
              </a:r>
            </a:p>
          </p:txBody>
        </p:sp>
        <p:sp>
          <p:nvSpPr>
            <p:cNvPr id="78" name="TextBox 77">
              <a:extLst>
                <a:ext uri="{FF2B5EF4-FFF2-40B4-BE49-F238E27FC236}">
                  <a16:creationId xmlns:a16="http://schemas.microsoft.com/office/drawing/2014/main" id="{C90473B4-3423-F92F-BB30-332BCCF8AF05}"/>
                </a:ext>
              </a:extLst>
            </p:cNvPr>
            <p:cNvSpPr txBox="1"/>
            <p:nvPr/>
          </p:nvSpPr>
          <p:spPr>
            <a:xfrm>
              <a:off x="4974658" y="4222153"/>
              <a:ext cx="4114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38</a:t>
              </a:r>
            </a:p>
          </p:txBody>
        </p:sp>
        <p:sp>
          <p:nvSpPr>
            <p:cNvPr id="86" name="TextBox 85">
              <a:extLst>
                <a:ext uri="{FF2B5EF4-FFF2-40B4-BE49-F238E27FC236}">
                  <a16:creationId xmlns:a16="http://schemas.microsoft.com/office/drawing/2014/main" id="{8AAE8401-0A88-4DE2-3862-48DE5D50651E}"/>
                </a:ext>
              </a:extLst>
            </p:cNvPr>
            <p:cNvSpPr txBox="1"/>
            <p:nvPr/>
          </p:nvSpPr>
          <p:spPr>
            <a:xfrm>
              <a:off x="1280008" y="4840288"/>
              <a:ext cx="945131" cy="311624"/>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Зөвлөмж</a:t>
              </a:r>
            </a:p>
          </p:txBody>
        </p:sp>
        <p:sp>
          <p:nvSpPr>
            <p:cNvPr id="88" name="TextBox 87">
              <a:extLst>
                <a:ext uri="{FF2B5EF4-FFF2-40B4-BE49-F238E27FC236}">
                  <a16:creationId xmlns:a16="http://schemas.microsoft.com/office/drawing/2014/main" id="{29CF9852-1111-4A69-8DC5-6659232B86F0}"/>
                </a:ext>
              </a:extLst>
            </p:cNvPr>
            <p:cNvSpPr txBox="1"/>
            <p:nvPr/>
          </p:nvSpPr>
          <p:spPr>
            <a:xfrm>
              <a:off x="2780088" y="4841278"/>
              <a:ext cx="1192530" cy="291465"/>
            </a:xfrm>
            <a:prstGeom prst="rect">
              <a:avLst/>
            </a:prstGeom>
            <a:noFill/>
          </p:spPr>
          <p:txBody>
            <a:bodyPr wrap="none" rtlCol="0">
              <a:spAutoFit/>
            </a:bodyPr>
            <a:lstStyle/>
            <a:p>
              <a:pPr algn="l"/>
              <a:r>
                <a:rPr lang="mn-MN" sz="1425" spc="0" baseline="0">
                  <a:ln/>
                  <a:solidFill>
                    <a:srgbClr val="000000"/>
                  </a:solidFill>
                  <a:latin typeface="Arial"/>
                  <a:cs typeface="Arial"/>
                  <a:sym typeface="Arial"/>
                  <a:rtl val="0"/>
                </a:rPr>
                <a:t>Зөвлөмжид </a:t>
              </a:r>
            </a:p>
          </p:txBody>
        </p:sp>
        <p:sp>
          <p:nvSpPr>
            <p:cNvPr id="89" name="TextBox 88">
              <a:extLst>
                <a:ext uri="{FF2B5EF4-FFF2-40B4-BE49-F238E27FC236}">
                  <a16:creationId xmlns:a16="http://schemas.microsoft.com/office/drawing/2014/main" id="{C2BEB565-012C-C53E-5E71-16ECC9BA488A}"/>
                </a:ext>
              </a:extLst>
            </p:cNvPr>
            <p:cNvSpPr txBox="1"/>
            <p:nvPr/>
          </p:nvSpPr>
          <p:spPr>
            <a:xfrm>
              <a:off x="2478088" y="5041303"/>
              <a:ext cx="1644489" cy="311624"/>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тусгасан асуудал</a:t>
              </a:r>
            </a:p>
          </p:txBody>
        </p:sp>
        <p:sp>
          <p:nvSpPr>
            <p:cNvPr id="90" name="TextBox 89">
              <a:extLst>
                <a:ext uri="{FF2B5EF4-FFF2-40B4-BE49-F238E27FC236}">
                  <a16:creationId xmlns:a16="http://schemas.microsoft.com/office/drawing/2014/main" id="{B49D8BD6-C108-D3F7-FC51-535FFE1E8C53}"/>
                </a:ext>
              </a:extLst>
            </p:cNvPr>
            <p:cNvSpPr txBox="1"/>
            <p:nvPr/>
          </p:nvSpPr>
          <p:spPr>
            <a:xfrm>
              <a:off x="3113273" y="5241328"/>
              <a:ext cx="184731" cy="311624"/>
            </a:xfrm>
            <a:prstGeom prst="rect">
              <a:avLst/>
            </a:prstGeom>
            <a:noFill/>
          </p:spPr>
          <p:txBody>
            <a:bodyPr wrap="none" rtlCol="0">
              <a:spAutoFit/>
            </a:bodyPr>
            <a:lstStyle/>
            <a:p>
              <a:pPr algn="l"/>
              <a:endParaRPr lang="mn-MN" sz="1425" spc="0" baseline="0" dirty="0">
                <a:ln/>
                <a:solidFill>
                  <a:srgbClr val="000000"/>
                </a:solidFill>
                <a:latin typeface="Arial"/>
                <a:cs typeface="Arial"/>
                <a:sym typeface="Arial"/>
                <a:rtl val="0"/>
              </a:endParaRPr>
            </a:p>
          </p:txBody>
        </p:sp>
        <p:sp>
          <p:nvSpPr>
            <p:cNvPr id="91" name="TextBox 90">
              <a:extLst>
                <a:ext uri="{FF2B5EF4-FFF2-40B4-BE49-F238E27FC236}">
                  <a16:creationId xmlns:a16="http://schemas.microsoft.com/office/drawing/2014/main" id="{3C94EE4F-77FB-C232-FE73-784D95964913}"/>
                </a:ext>
              </a:extLst>
            </p:cNvPr>
            <p:cNvSpPr txBox="1"/>
            <p:nvPr/>
          </p:nvSpPr>
          <p:spPr>
            <a:xfrm>
              <a:off x="4496503" y="4841278"/>
              <a:ext cx="992505" cy="291465"/>
            </a:xfrm>
            <a:prstGeom prst="rect">
              <a:avLst/>
            </a:prstGeom>
            <a:noFill/>
          </p:spPr>
          <p:txBody>
            <a:bodyPr wrap="none" rtlCol="0">
              <a:spAutoFit/>
            </a:bodyPr>
            <a:lstStyle/>
            <a:p>
              <a:pPr algn="l"/>
              <a:r>
                <a:rPr lang="mn-MN" sz="1425" spc="0" baseline="0">
                  <a:ln/>
                  <a:solidFill>
                    <a:srgbClr val="000000"/>
                  </a:solidFill>
                  <a:latin typeface="Arial"/>
                  <a:cs typeface="Arial"/>
                  <a:sym typeface="Arial"/>
                  <a:rtl val="0"/>
                </a:rPr>
                <a:t>Зөвлөмж </a:t>
              </a:r>
            </a:p>
          </p:txBody>
        </p:sp>
        <p:sp>
          <p:nvSpPr>
            <p:cNvPr id="92" name="TextBox 91">
              <a:extLst>
                <a:ext uri="{FF2B5EF4-FFF2-40B4-BE49-F238E27FC236}">
                  <a16:creationId xmlns:a16="http://schemas.microsoft.com/office/drawing/2014/main" id="{95CDC1D8-F635-F5CA-CB58-508D29A31826}"/>
                </a:ext>
              </a:extLst>
            </p:cNvPr>
            <p:cNvSpPr txBox="1"/>
            <p:nvPr/>
          </p:nvSpPr>
          <p:spPr>
            <a:xfrm>
              <a:off x="4415283" y="5041303"/>
              <a:ext cx="1154430" cy="291465"/>
            </a:xfrm>
            <a:prstGeom prst="rect">
              <a:avLst/>
            </a:prstGeom>
            <a:noFill/>
          </p:spPr>
          <p:txBody>
            <a:bodyPr wrap="none" rtlCol="0">
              <a:spAutoFit/>
            </a:bodyPr>
            <a:lstStyle/>
            <a:p>
              <a:pPr algn="l"/>
              <a:r>
                <a:rPr lang="mn-MN" sz="1425" spc="0" baseline="0">
                  <a:ln/>
                  <a:solidFill>
                    <a:srgbClr val="000000"/>
                  </a:solidFill>
                  <a:latin typeface="Arial"/>
                  <a:cs typeface="Arial"/>
                  <a:sym typeface="Arial"/>
                  <a:rtl val="0"/>
                </a:rPr>
                <a:t>хүргүүлсэн </a:t>
              </a:r>
            </a:p>
          </p:txBody>
        </p:sp>
        <p:sp>
          <p:nvSpPr>
            <p:cNvPr id="93" name="TextBox 92">
              <a:extLst>
                <a:ext uri="{FF2B5EF4-FFF2-40B4-BE49-F238E27FC236}">
                  <a16:creationId xmlns:a16="http://schemas.microsoft.com/office/drawing/2014/main" id="{4D6BBA0E-D24D-4956-8A23-BBA1468D467F}"/>
                </a:ext>
              </a:extLst>
            </p:cNvPr>
            <p:cNvSpPr txBox="1"/>
            <p:nvPr/>
          </p:nvSpPr>
          <p:spPr>
            <a:xfrm>
              <a:off x="4299729" y="5241328"/>
              <a:ext cx="1349857" cy="311624"/>
            </a:xfrm>
            <a:prstGeom prst="rect">
              <a:avLst/>
            </a:prstGeom>
            <a:noFill/>
          </p:spPr>
          <p:txBody>
            <a:bodyPr wrap="none" rtlCol="0">
              <a:spAutoFit/>
            </a:bodyPr>
            <a:lstStyle/>
            <a:p>
              <a:pPr algn="l"/>
              <a:r>
                <a:rPr lang="mn-MN" sz="1425" spc="0" baseline="0" dirty="0">
                  <a:ln/>
                  <a:solidFill>
                    <a:srgbClr val="000000"/>
                  </a:solidFill>
                  <a:latin typeface="Arial"/>
                  <a:cs typeface="Arial"/>
                  <a:sym typeface="Arial"/>
                  <a:rtl val="0"/>
                </a:rPr>
                <a:t>байгууллагын</a:t>
              </a:r>
            </a:p>
          </p:txBody>
        </p:sp>
        <p:sp>
          <p:nvSpPr>
            <p:cNvPr id="94" name="TextBox 93">
              <a:extLst>
                <a:ext uri="{FF2B5EF4-FFF2-40B4-BE49-F238E27FC236}">
                  <a16:creationId xmlns:a16="http://schemas.microsoft.com/office/drawing/2014/main" id="{32C43FF7-3805-70E3-2436-4E21A96D886B}"/>
                </a:ext>
              </a:extLst>
            </p:cNvPr>
            <p:cNvSpPr txBox="1"/>
            <p:nvPr/>
          </p:nvSpPr>
          <p:spPr>
            <a:xfrm>
              <a:off x="2055840" y="2315548"/>
              <a:ext cx="2564130" cy="348615"/>
            </a:xfrm>
            <a:prstGeom prst="rect">
              <a:avLst/>
            </a:prstGeom>
            <a:noFill/>
          </p:spPr>
          <p:txBody>
            <a:bodyPr wrap="none" rtlCol="0">
              <a:spAutoFit/>
            </a:bodyPr>
            <a:lstStyle/>
            <a:p>
              <a:pPr algn="l"/>
              <a:r>
                <a:rPr lang="mn-MN" sz="1800" spc="0" baseline="0" dirty="0">
                  <a:ln/>
                  <a:solidFill>
                    <a:srgbClr val="000000"/>
                  </a:solidFill>
                  <a:latin typeface="Arial"/>
                  <a:cs typeface="Arial"/>
                  <a:sym typeface="Arial"/>
                  <a:rtl val="0"/>
                </a:rPr>
                <a:t>Зөвлөмжийн мэдээлэл</a:t>
              </a:r>
            </a:p>
          </p:txBody>
        </p:sp>
        <p:sp>
          <p:nvSpPr>
            <p:cNvPr id="95" name="Freeform: Shape 94">
              <a:extLst>
                <a:ext uri="{FF2B5EF4-FFF2-40B4-BE49-F238E27FC236}">
                  <a16:creationId xmlns:a16="http://schemas.microsoft.com/office/drawing/2014/main" id="{2C728E22-A9CE-7AD8-9BE5-EA36ABB65387}"/>
                </a:ext>
              </a:extLst>
            </p:cNvPr>
            <p:cNvSpPr/>
            <p:nvPr/>
          </p:nvSpPr>
          <p:spPr>
            <a:xfrm>
              <a:off x="1908360" y="5720435"/>
              <a:ext cx="238125" cy="9525"/>
            </a:xfrm>
            <a:custGeom>
              <a:avLst/>
              <a:gdLst>
                <a:gd name="connsiteX0" fmla="*/ -54 w 238125"/>
                <a:gd name="connsiteY0" fmla="*/ -177 h 9525"/>
                <a:gd name="connsiteX1" fmla="*/ 238071 w 238125"/>
                <a:gd name="connsiteY1" fmla="*/ -177 h 9525"/>
              </a:gdLst>
              <a:ahLst/>
              <a:cxnLst>
                <a:cxn ang="0">
                  <a:pos x="connsiteX0" y="connsiteY0"/>
                </a:cxn>
                <a:cxn ang="0">
                  <a:pos x="connsiteX1" y="connsiteY1"/>
                </a:cxn>
              </a:cxnLst>
              <a:rect l="l" t="t" r="r" b="b"/>
              <a:pathLst>
                <a:path w="238125" h="9525">
                  <a:moveTo>
                    <a:pt x="-54" y="-177"/>
                  </a:moveTo>
                  <a:lnTo>
                    <a:pt x="238071" y="-177"/>
                  </a:lnTo>
                </a:path>
              </a:pathLst>
            </a:custGeom>
            <a:noFill/>
            <a:ln w="28575" cap="rnd">
              <a:solidFill>
                <a:srgbClr val="404040"/>
              </a:solidFill>
              <a:prstDash val="solid"/>
              <a:round/>
            </a:ln>
          </p:spPr>
          <p:txBody>
            <a:bodyPr rtlCol="0" anchor="ctr"/>
            <a:lstStyle/>
            <a:p>
              <a:endParaRPr lang="mn-MN"/>
            </a:p>
          </p:txBody>
        </p:sp>
        <p:sp>
          <p:nvSpPr>
            <p:cNvPr id="96" name="TextBox 95">
              <a:extLst>
                <a:ext uri="{FF2B5EF4-FFF2-40B4-BE49-F238E27FC236}">
                  <a16:creationId xmlns:a16="http://schemas.microsoft.com/office/drawing/2014/main" id="{223150FC-875E-A863-D40C-D7C89FE952E0}"/>
                </a:ext>
              </a:extLst>
            </p:cNvPr>
            <p:cNvSpPr txBox="1"/>
            <p:nvPr/>
          </p:nvSpPr>
          <p:spPr>
            <a:xfrm>
              <a:off x="2084096" y="5555653"/>
              <a:ext cx="6400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2021</a:t>
              </a:r>
            </a:p>
          </p:txBody>
        </p:sp>
        <p:sp>
          <p:nvSpPr>
            <p:cNvPr id="97" name="Freeform: Shape 96">
              <a:extLst>
                <a:ext uri="{FF2B5EF4-FFF2-40B4-BE49-F238E27FC236}">
                  <a16:creationId xmlns:a16="http://schemas.microsoft.com/office/drawing/2014/main" id="{F1373C0B-409E-9F88-27AE-BB2E54530CF6}"/>
                </a:ext>
              </a:extLst>
            </p:cNvPr>
            <p:cNvSpPr/>
            <p:nvPr/>
          </p:nvSpPr>
          <p:spPr>
            <a:xfrm>
              <a:off x="2775135" y="5720435"/>
              <a:ext cx="247650" cy="9525"/>
            </a:xfrm>
            <a:custGeom>
              <a:avLst/>
              <a:gdLst>
                <a:gd name="connsiteX0" fmla="*/ -54 w 247650"/>
                <a:gd name="connsiteY0" fmla="*/ -177 h 9525"/>
                <a:gd name="connsiteX1" fmla="*/ 247596 w 247650"/>
                <a:gd name="connsiteY1" fmla="*/ -177 h 9525"/>
              </a:gdLst>
              <a:ahLst/>
              <a:cxnLst>
                <a:cxn ang="0">
                  <a:pos x="connsiteX0" y="connsiteY0"/>
                </a:cxn>
                <a:cxn ang="0">
                  <a:pos x="connsiteX1" y="connsiteY1"/>
                </a:cxn>
              </a:cxnLst>
              <a:rect l="l" t="t" r="r" b="b"/>
              <a:pathLst>
                <a:path w="247650" h="9525">
                  <a:moveTo>
                    <a:pt x="-54" y="-177"/>
                  </a:moveTo>
                  <a:lnTo>
                    <a:pt x="247596" y="-177"/>
                  </a:lnTo>
                </a:path>
              </a:pathLst>
            </a:custGeom>
            <a:noFill/>
            <a:ln w="28575" cap="rnd">
              <a:solidFill>
                <a:schemeClr val="accent4">
                  <a:lumMod val="50000"/>
                </a:schemeClr>
              </a:solidFill>
              <a:prstDash val="solid"/>
              <a:round/>
            </a:ln>
          </p:spPr>
          <p:txBody>
            <a:bodyPr rtlCol="0" anchor="ctr"/>
            <a:lstStyle/>
            <a:p>
              <a:endParaRPr lang="mn-MN"/>
            </a:p>
          </p:txBody>
        </p:sp>
        <p:sp>
          <p:nvSpPr>
            <p:cNvPr id="98" name="TextBox 97">
              <a:extLst>
                <a:ext uri="{FF2B5EF4-FFF2-40B4-BE49-F238E27FC236}">
                  <a16:creationId xmlns:a16="http://schemas.microsoft.com/office/drawing/2014/main" id="{4D98EE22-E3A9-3B89-82FD-460565C071B3}"/>
                </a:ext>
              </a:extLst>
            </p:cNvPr>
            <p:cNvSpPr txBox="1"/>
            <p:nvPr/>
          </p:nvSpPr>
          <p:spPr>
            <a:xfrm>
              <a:off x="2954548" y="5555653"/>
              <a:ext cx="6400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2022</a:t>
              </a:r>
            </a:p>
          </p:txBody>
        </p:sp>
        <p:sp>
          <p:nvSpPr>
            <p:cNvPr id="99" name="Freeform: Shape 98">
              <a:extLst>
                <a:ext uri="{FF2B5EF4-FFF2-40B4-BE49-F238E27FC236}">
                  <a16:creationId xmlns:a16="http://schemas.microsoft.com/office/drawing/2014/main" id="{AE4F6908-3E2C-6E91-87DC-E174B947CABD}"/>
                </a:ext>
              </a:extLst>
            </p:cNvPr>
            <p:cNvSpPr/>
            <p:nvPr/>
          </p:nvSpPr>
          <p:spPr>
            <a:xfrm>
              <a:off x="3651435" y="5720435"/>
              <a:ext cx="238125" cy="9525"/>
            </a:xfrm>
            <a:custGeom>
              <a:avLst/>
              <a:gdLst>
                <a:gd name="connsiteX0" fmla="*/ -54 w 238125"/>
                <a:gd name="connsiteY0" fmla="*/ -177 h 9525"/>
                <a:gd name="connsiteX1" fmla="*/ 238071 w 238125"/>
                <a:gd name="connsiteY1" fmla="*/ -177 h 9525"/>
              </a:gdLst>
              <a:ahLst/>
              <a:cxnLst>
                <a:cxn ang="0">
                  <a:pos x="connsiteX0" y="connsiteY0"/>
                </a:cxn>
                <a:cxn ang="0">
                  <a:pos x="connsiteX1" y="connsiteY1"/>
                </a:cxn>
              </a:cxnLst>
              <a:rect l="l" t="t" r="r" b="b"/>
              <a:pathLst>
                <a:path w="238125" h="9525">
                  <a:moveTo>
                    <a:pt x="-54" y="-177"/>
                  </a:moveTo>
                  <a:lnTo>
                    <a:pt x="238071" y="-177"/>
                  </a:lnTo>
                </a:path>
              </a:pathLst>
            </a:custGeom>
            <a:noFill/>
            <a:ln w="28575" cap="rnd">
              <a:solidFill>
                <a:srgbClr val="D2A500"/>
              </a:solidFill>
              <a:prstDash val="solid"/>
              <a:round/>
            </a:ln>
          </p:spPr>
          <p:txBody>
            <a:bodyPr rtlCol="0" anchor="ctr"/>
            <a:lstStyle/>
            <a:p>
              <a:endParaRPr lang="mn-MN"/>
            </a:p>
          </p:txBody>
        </p:sp>
        <p:sp>
          <p:nvSpPr>
            <p:cNvPr id="113" name="TextBox 112">
              <a:extLst>
                <a:ext uri="{FF2B5EF4-FFF2-40B4-BE49-F238E27FC236}">
                  <a16:creationId xmlns:a16="http://schemas.microsoft.com/office/drawing/2014/main" id="{D81CB293-4DB1-BD97-C693-55C6E54F41BE}"/>
                </a:ext>
              </a:extLst>
            </p:cNvPr>
            <p:cNvSpPr txBox="1"/>
            <p:nvPr/>
          </p:nvSpPr>
          <p:spPr>
            <a:xfrm>
              <a:off x="3825009" y="5555653"/>
              <a:ext cx="640080" cy="310515"/>
            </a:xfrm>
            <a:prstGeom prst="rect">
              <a:avLst/>
            </a:prstGeom>
            <a:noFill/>
          </p:spPr>
          <p:txBody>
            <a:bodyPr wrap="none" rtlCol="0">
              <a:spAutoFit/>
            </a:bodyPr>
            <a:lstStyle/>
            <a:p>
              <a:pPr algn="l"/>
              <a:r>
                <a:rPr lang="mn-MN" sz="1575" spc="0" baseline="0">
                  <a:ln/>
                  <a:solidFill>
                    <a:srgbClr val="000000"/>
                  </a:solidFill>
                  <a:latin typeface="Arial"/>
                  <a:cs typeface="Arial"/>
                  <a:sym typeface="Arial"/>
                  <a:rtl val="0"/>
                </a:rPr>
                <a:t>2023</a:t>
              </a:r>
            </a:p>
          </p:txBody>
        </p:sp>
      </p:grpSp>
      <p:sp>
        <p:nvSpPr>
          <p:cNvPr id="87" name="TextBox 86"/>
          <p:cNvSpPr txBox="1"/>
          <p:nvPr/>
        </p:nvSpPr>
        <p:spPr>
          <a:xfrm>
            <a:off x="6288718" y="4956653"/>
            <a:ext cx="5546395" cy="954107"/>
          </a:xfrm>
          <a:prstGeom prst="rect">
            <a:avLst/>
          </a:prstGeom>
          <a:noFill/>
        </p:spPr>
        <p:txBody>
          <a:bodyPr wrap="square" rtlCol="0">
            <a:spAutoFit/>
          </a:bodyPr>
          <a:lstStyle/>
          <a:p>
            <a:pPr algn="just"/>
            <a:r>
              <a:rPr lang="mn-MN" sz="1400" dirty="0" smtClean="0">
                <a:latin typeface="Arial" panose="020B0604020202020204" pitchFamily="34" charset="0"/>
                <a:cs typeface="Arial" panose="020B0604020202020204" pitchFamily="34" charset="0"/>
              </a:rPr>
              <a:t>Тус хэлтсийн ажилтнуудаас боловсруулсан илтгэх, хуудас, танилцуулгыг бүртгэж, ажлын тоон үзүүлэлтээр хэмжих боломжтой болсон ба </a:t>
            </a:r>
            <a:r>
              <a:rPr lang="mn-MN" sz="1400" b="1" dirty="0" smtClean="0">
                <a:latin typeface="Arial" panose="020B0604020202020204" pitchFamily="34" charset="0"/>
                <a:cs typeface="Arial" panose="020B0604020202020204" pitchFamily="34" charset="0"/>
              </a:rPr>
              <a:t>2023 онд нийт 900 </a:t>
            </a:r>
            <a:r>
              <a:rPr lang="mn-MN" sz="1400" dirty="0" smtClean="0">
                <a:latin typeface="Arial" panose="020B0604020202020204" pitchFamily="34" charset="0"/>
                <a:cs typeface="Arial" panose="020B0604020202020204" pitchFamily="34" charset="0"/>
              </a:rPr>
              <a:t>илтгэх хуудас, танилцуулгыг бүртгэсэн.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49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BDF7764-BC9F-AC84-A40C-A947FB68BD17}"/>
              </a:ext>
            </a:extLst>
          </p:cNvPr>
          <p:cNvGraphicFramePr/>
          <p:nvPr>
            <p:extLst>
              <p:ext uri="{D42A27DB-BD31-4B8C-83A1-F6EECF244321}">
                <p14:modId xmlns:p14="http://schemas.microsoft.com/office/powerpoint/2010/main" val="3842458625"/>
              </p:ext>
            </p:extLst>
          </p:nvPr>
        </p:nvGraphicFramePr>
        <p:xfrm>
          <a:off x="257550" y="286175"/>
          <a:ext cx="11600699" cy="536298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F1C7425-E184-0B55-CC5A-966BD5EDD76B}"/>
              </a:ext>
            </a:extLst>
          </p:cNvPr>
          <p:cNvSpPr txBox="1"/>
          <p:nvPr/>
        </p:nvSpPr>
        <p:spPr>
          <a:xfrm>
            <a:off x="461395" y="5808876"/>
            <a:ext cx="11396854" cy="923330"/>
          </a:xfrm>
          <a:prstGeom prst="rect">
            <a:avLst/>
          </a:prstGeom>
          <a:noFill/>
        </p:spPr>
        <p:txBody>
          <a:bodyPr wrap="square">
            <a:spAutoFit/>
          </a:bodyPr>
          <a:lstStyle/>
          <a:p>
            <a:pPr algn="just"/>
            <a:r>
              <a:rPr lang="mn-MN" sz="1800" kern="0" dirty="0">
                <a:effectLst/>
                <a:latin typeface="Arial" panose="020B0604020202020204" pitchFamily="34" charset="0"/>
                <a:ea typeface="Calibri" panose="020F0502020204030204" pitchFamily="34" charset="0"/>
              </a:rPr>
              <a:t>Улсын хэмжээнд зураг төсөвгүй барилга байгууламжийн судалгаа </a:t>
            </a:r>
            <a:r>
              <a:rPr lang="mn-MN" kern="0" dirty="0">
                <a:latin typeface="Arial" panose="020B0604020202020204" pitchFamily="34" charset="0"/>
                <a:ea typeface="Calibri" panose="020F0502020204030204" pitchFamily="34" charset="0"/>
              </a:rPr>
              <a:t>хийхэд 2024 онд </a:t>
            </a:r>
            <a:r>
              <a:rPr lang="mn-MN" sz="1800" kern="0" dirty="0">
                <a:effectLst/>
                <a:latin typeface="Arial" panose="020B0604020202020204" pitchFamily="34" charset="0"/>
                <a:ea typeface="Calibri" panose="020F0502020204030204" pitchFamily="34" charset="0"/>
              </a:rPr>
              <a:t>магадлал хийсэн 119, магадлалаар ороогүй 83 төсөл арга хэмжээ байсан. Эдгээр зураг төсөвгүй батлагдсан барилга байгууламжийн тоог салбараар задалбал, </a:t>
            </a:r>
            <a:endParaRPr lang="en-US" dirty="0"/>
          </a:p>
        </p:txBody>
      </p:sp>
      <p:cxnSp>
        <p:nvCxnSpPr>
          <p:cNvPr id="4" name="Straight Arrow Connector 3">
            <a:extLst>
              <a:ext uri="{FF2B5EF4-FFF2-40B4-BE49-F238E27FC236}">
                <a16:creationId xmlns:a16="http://schemas.microsoft.com/office/drawing/2014/main" id="{01E0448F-1A92-8BD5-CBBD-8E8A36466CAD}"/>
              </a:ext>
            </a:extLst>
          </p:cNvPr>
          <p:cNvCxnSpPr>
            <a:cxnSpLocks/>
          </p:cNvCxnSpPr>
          <p:nvPr/>
        </p:nvCxnSpPr>
        <p:spPr>
          <a:xfrm flipH="1" flipV="1">
            <a:off x="7984446" y="5631375"/>
            <a:ext cx="656948" cy="577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10C8F68-7348-7B30-F68A-F69D7428940A}"/>
              </a:ext>
            </a:extLst>
          </p:cNvPr>
          <p:cNvCxnSpPr>
            <a:cxnSpLocks/>
          </p:cNvCxnSpPr>
          <p:nvPr/>
        </p:nvCxnSpPr>
        <p:spPr>
          <a:xfrm flipH="1" flipV="1">
            <a:off x="4850628" y="5737907"/>
            <a:ext cx="689498" cy="648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58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C4650A5-4DCC-C311-3D56-F35A70D30E5D}"/>
              </a:ext>
            </a:extLst>
          </p:cNvPr>
          <p:cNvGraphicFramePr>
            <a:graphicFrameLocks noGrp="1"/>
          </p:cNvGraphicFramePr>
          <p:nvPr>
            <p:extLst>
              <p:ext uri="{D42A27DB-BD31-4B8C-83A1-F6EECF244321}">
                <p14:modId xmlns:p14="http://schemas.microsoft.com/office/powerpoint/2010/main" val="3364316993"/>
              </p:ext>
            </p:extLst>
          </p:nvPr>
        </p:nvGraphicFramePr>
        <p:xfrm>
          <a:off x="407498" y="174406"/>
          <a:ext cx="11300804" cy="6536365"/>
        </p:xfrm>
        <a:graphic>
          <a:graphicData uri="http://schemas.openxmlformats.org/drawingml/2006/table">
            <a:tbl>
              <a:tblPr firstRow="1" firstCol="1" bandRow="1">
                <a:tableStyleId>{5C22544A-7EE6-4342-B048-85BDC9FD1C3A}</a:tableStyleId>
              </a:tblPr>
              <a:tblGrid>
                <a:gridCol w="563547">
                  <a:extLst>
                    <a:ext uri="{9D8B030D-6E8A-4147-A177-3AD203B41FA5}">
                      <a16:colId xmlns:a16="http://schemas.microsoft.com/office/drawing/2014/main" val="3052375158"/>
                    </a:ext>
                  </a:extLst>
                </a:gridCol>
                <a:gridCol w="5634315">
                  <a:extLst>
                    <a:ext uri="{9D8B030D-6E8A-4147-A177-3AD203B41FA5}">
                      <a16:colId xmlns:a16="http://schemas.microsoft.com/office/drawing/2014/main" val="3081629932"/>
                    </a:ext>
                  </a:extLst>
                </a:gridCol>
                <a:gridCol w="1666568">
                  <a:extLst>
                    <a:ext uri="{9D8B030D-6E8A-4147-A177-3AD203B41FA5}">
                      <a16:colId xmlns:a16="http://schemas.microsoft.com/office/drawing/2014/main" val="1543916537"/>
                    </a:ext>
                  </a:extLst>
                </a:gridCol>
                <a:gridCol w="1474839">
                  <a:extLst>
                    <a:ext uri="{9D8B030D-6E8A-4147-A177-3AD203B41FA5}">
                      <a16:colId xmlns:a16="http://schemas.microsoft.com/office/drawing/2014/main" val="1733558160"/>
                    </a:ext>
                  </a:extLst>
                </a:gridCol>
                <a:gridCol w="1961535">
                  <a:extLst>
                    <a:ext uri="{9D8B030D-6E8A-4147-A177-3AD203B41FA5}">
                      <a16:colId xmlns:a16="http://schemas.microsoft.com/office/drawing/2014/main" val="2406642361"/>
                    </a:ext>
                  </a:extLst>
                </a:gridCol>
              </a:tblGrid>
              <a:tr h="630051">
                <a:tc>
                  <a:txBody>
                    <a:bodyPr/>
                    <a:lstStyle/>
                    <a:p>
                      <a:pPr algn="ctr">
                        <a:lnSpc>
                          <a:spcPct val="107000"/>
                        </a:lnSpc>
                        <a:spcAft>
                          <a:spcPts val="800"/>
                        </a:spcAft>
                      </a:pPr>
                      <a:r>
                        <a:rPr lang="mn-MN" sz="1500" kern="100">
                          <a:effectLst/>
                          <a:latin typeface="Arial" panose="020B0604020202020204" pitchFamily="34" charset="0"/>
                          <a:cs typeface="Arial" panose="020B0604020202020204" pitchFamily="34" charset="0"/>
                        </a:rPr>
                        <a:t>Д/д</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mn-MN" sz="1500" kern="100" dirty="0">
                          <a:effectLst/>
                          <a:latin typeface="Arial" panose="020B0604020202020204" pitchFamily="34" charset="0"/>
                          <a:cs typeface="Arial" panose="020B0604020202020204" pitchFamily="34" charset="0"/>
                        </a:rPr>
                        <a:t>Төсөл, хөтөлбөрийн нэр</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mn-MN" sz="1500" kern="100">
                          <a:effectLst/>
                          <a:latin typeface="Arial" panose="020B0604020202020204" pitchFamily="34" charset="0"/>
                          <a:cs typeface="Arial" panose="020B0604020202020204" pitchFamily="34" charset="0"/>
                        </a:rPr>
                        <a:t>Хэрэгжих хугацаа</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mn-MN" sz="1500" kern="100">
                          <a:effectLst/>
                          <a:latin typeface="Arial" panose="020B0604020202020204" pitchFamily="34" charset="0"/>
                          <a:cs typeface="Arial" panose="020B0604020202020204" pitchFamily="34" charset="0"/>
                        </a:rPr>
                        <a:t>Төслийн нийт санхүүжилт</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mn-MN" sz="1500" kern="100">
                          <a:effectLst/>
                          <a:latin typeface="Arial" panose="020B0604020202020204" pitchFamily="34" charset="0"/>
                          <a:cs typeface="Arial" panose="020B0604020202020204" pitchFamily="34" charset="0"/>
                        </a:rPr>
                        <a:t>Хэрэгжилтийн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5760072"/>
                  </a:ext>
                </a:extLst>
              </a:tr>
              <a:tr h="177867">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1.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solidFill>
                            <a:srgbClr val="FF0000"/>
                          </a:solidFill>
                          <a:effectLst/>
                          <a:latin typeface="Arial" panose="020B0604020202020204" pitchFamily="34" charset="0"/>
                          <a:cs typeface="Arial" panose="020B0604020202020204" pitchFamily="34" charset="0"/>
                        </a:rPr>
                        <a:t>Монгол Улсын “10 аймгийн төвийн дулааны станц барих” төсөл</a:t>
                      </a:r>
                      <a:endParaRPr lang="en-US" sz="15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solidFill>
                            <a:srgbClr val="FF0000"/>
                          </a:solidFill>
                          <a:effectLst/>
                          <a:latin typeface="Arial" panose="020B0604020202020204" pitchFamily="34" charset="0"/>
                          <a:cs typeface="Arial" panose="020B0604020202020204" pitchFamily="34" charset="0"/>
                        </a:rPr>
                        <a:t>2019-2024</a:t>
                      </a:r>
                      <a:endParaRPr lang="en-US" sz="15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solidFill>
                            <a:srgbClr val="FF0000"/>
                          </a:solidFill>
                          <a:effectLst/>
                          <a:latin typeface="Arial" panose="020B0604020202020204" pitchFamily="34" charset="0"/>
                          <a:cs typeface="Arial" panose="020B0604020202020204" pitchFamily="34" charset="0"/>
                        </a:rPr>
                        <a:t>110 сая USD  </a:t>
                      </a:r>
                      <a:endParaRPr lang="en-US" sz="15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mn-MN" sz="1500" kern="100" dirty="0">
                          <a:solidFill>
                            <a:srgbClr val="FF0000"/>
                          </a:solidFill>
                          <a:effectLst/>
                          <a:latin typeface="Arial" panose="020B0604020202020204" pitchFamily="34" charset="0"/>
                          <a:cs typeface="Arial" panose="020B0604020202020204" pitchFamily="34" charset="0"/>
                        </a:rPr>
                        <a:t>33 хувь  </a:t>
                      </a:r>
                      <a:endParaRPr lang="en-US" sz="15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58838561"/>
                  </a:ext>
                </a:extLst>
              </a:tr>
              <a:tr h="260396">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2.</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dirty="0">
                          <a:effectLst/>
                          <a:latin typeface="Arial" panose="020B0604020202020204" pitchFamily="34" charset="0"/>
                          <a:cs typeface="Arial" panose="020B0604020202020204" pitchFamily="34" charset="0"/>
                        </a:rPr>
                        <a:t>Эрчим хүчний сүлжээнд ашиглах том чадлын хуримтлуурын төсөл</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2020-2025</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114.95 сая USD</a:t>
                      </a:r>
                      <a:endParaRPr lang="en-US" sz="1500" kern="100">
                        <a:effectLst/>
                        <a:latin typeface="Arial" panose="020B0604020202020204" pitchFamily="34" charset="0"/>
                        <a:cs typeface="Arial" panose="020B0604020202020204" pitchFamily="34" charset="0"/>
                      </a:endParaRPr>
                    </a:p>
                    <a:p>
                      <a:pPr>
                        <a:lnSpc>
                          <a:spcPct val="107000"/>
                        </a:lnSpc>
                        <a:spcAft>
                          <a:spcPts val="800"/>
                        </a:spcAft>
                      </a:pPr>
                      <a:r>
                        <a:rPr lang="mn-MN" sz="1500" kern="100">
                          <a:effectLst/>
                          <a:latin typeface="Arial" panose="020B0604020202020204" pitchFamily="34" charset="0"/>
                          <a:cs typeface="Arial" panose="020B0604020202020204" pitchFamily="34" charset="0"/>
                        </a:rPr>
                        <a:t>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Санхүүжилтын гүйцэтгэл 84 хувь, барилгын ажил 96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95345499"/>
                  </a:ext>
                </a:extLst>
              </a:tr>
              <a:tr h="0">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3.</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Эрдэнэбүрэнгийн УЦС төсөл</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2022-2027</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266 сая USD</a:t>
                      </a:r>
                      <a:endParaRPr lang="en-US" sz="1500" kern="100">
                        <a:effectLst/>
                        <a:latin typeface="Arial" panose="020B0604020202020204" pitchFamily="34" charset="0"/>
                        <a:cs typeface="Arial" panose="020B0604020202020204" pitchFamily="34" charset="0"/>
                      </a:endParaRPr>
                    </a:p>
                    <a:p>
                      <a:pPr>
                        <a:lnSpc>
                          <a:spcPct val="107000"/>
                        </a:lnSpc>
                        <a:spcAft>
                          <a:spcPts val="800"/>
                        </a:spcAft>
                      </a:pPr>
                      <a:r>
                        <a:rPr lang="mn-MN" sz="1500" kern="100">
                          <a:effectLst/>
                          <a:latin typeface="Arial" panose="020B0604020202020204" pitchFamily="34" charset="0"/>
                          <a:cs typeface="Arial" panose="020B0604020202020204" pitchFamily="34" charset="0"/>
                        </a:rPr>
                        <a:t>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dirty="0">
                          <a:effectLst/>
                          <a:latin typeface="Arial" panose="020B0604020202020204" pitchFamily="34" charset="0"/>
                          <a:cs typeface="Arial" panose="020B0604020202020204" pitchFamily="34" charset="0"/>
                        </a:rPr>
                        <a:t>10 хувь</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40063777"/>
                  </a:ext>
                </a:extLst>
              </a:tr>
              <a:tr h="344207">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4.</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Улаанбаатар хотын төвлөрсөн дулаан хангамжийн төсөл</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2022-2024</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16,6 сая USD</a:t>
                      </a:r>
                      <a:endParaRPr lang="en-US" sz="1500" kern="100">
                        <a:effectLst/>
                        <a:latin typeface="Arial" panose="020B0604020202020204" pitchFamily="34" charset="0"/>
                        <a:cs typeface="Arial" panose="020B0604020202020204" pitchFamily="34" charset="0"/>
                      </a:endParaRPr>
                    </a:p>
                    <a:p>
                      <a:pPr>
                        <a:lnSpc>
                          <a:spcPct val="107000"/>
                        </a:lnSpc>
                        <a:spcAft>
                          <a:spcPts val="800"/>
                        </a:spcAft>
                      </a:pPr>
                      <a:r>
                        <a:rPr lang="mn-MN" sz="1500" kern="100">
                          <a:effectLst/>
                          <a:latin typeface="Arial" panose="020B0604020202020204" pitchFamily="34" charset="0"/>
                          <a:cs typeface="Arial" panose="020B0604020202020204" pitchFamily="34" charset="0"/>
                        </a:rPr>
                        <a:t>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66,7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8500887"/>
                  </a:ext>
                </a:extLst>
              </a:tr>
              <a:tr h="263559">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5.</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УБ хотын дулаан хангамжийн үр ашгийг нэмэгдүүлэх төсөл</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2020-2025</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41 сая 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60 хувь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72683832"/>
                  </a:ext>
                </a:extLst>
              </a:tr>
              <a:tr h="283523">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6.</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Эрчим хүчний төсөл-2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2019-2024</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54,4 сая 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89 хувь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3705014"/>
                  </a:ext>
                </a:extLst>
              </a:tr>
              <a:tr h="283523">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7.</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Сэргээгдэх эрчим хүчийг нэмэгдүүлэх төсөл</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2018-2027</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66,2 сая 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60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854037"/>
                  </a:ext>
                </a:extLst>
              </a:tr>
              <a:tr h="511075">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8.</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dirty="0">
                          <a:effectLst/>
                          <a:latin typeface="Arial" panose="020B0604020202020204" pitchFamily="34" charset="0"/>
                          <a:cs typeface="Arial" panose="020B0604020202020204" pitchFamily="34" charset="0"/>
                        </a:rPr>
                        <a:t>Төвийн бүсийн цахилгаан дамжуулах, түгээх сүлжээний үр ашгийг дээшлүүлэх төсөл</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2020-2026</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cs typeface="Arial" panose="020B0604020202020204" pitchFamily="34" charset="0"/>
                        </a:rPr>
                        <a:t>43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77890508"/>
                  </a:ext>
                </a:extLst>
              </a:tr>
              <a:tr h="283523">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9.</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mn-MN" sz="1500" dirty="0">
                          <a:effectLst/>
                          <a:latin typeface="Arial" panose="020B0604020202020204" pitchFamily="34" charset="0"/>
                          <a:cs typeface="Arial" panose="020B0604020202020204" pitchFamily="34" charset="0"/>
                        </a:rPr>
                        <a:t>Чойр-</a:t>
                      </a:r>
                      <a:r>
                        <a:rPr lang="mn-MN" sz="1500" dirty="0" err="1">
                          <a:effectLst/>
                          <a:latin typeface="Arial" panose="020B0604020202020204" pitchFamily="34" charset="0"/>
                          <a:cs typeface="Arial" panose="020B0604020202020204" pitchFamily="34" charset="0"/>
                        </a:rPr>
                        <a:t>Сайншандын</a:t>
                      </a:r>
                      <a:r>
                        <a:rPr lang="mn-MN" sz="1500" dirty="0">
                          <a:effectLst/>
                          <a:latin typeface="Arial" panose="020B0604020202020204" pitchFamily="34" charset="0"/>
                          <a:cs typeface="Arial" panose="020B0604020202020204" pitchFamily="34" charset="0"/>
                        </a:rPr>
                        <a:t> 220 кВ-ын 2 хэлхээт 220.4 км урт цахилгаан дамжуулах агаарын шугам, </a:t>
                      </a:r>
                      <a:endParaRPr lang="en-US" sz="1500" dirty="0">
                        <a:effectLst/>
                        <a:latin typeface="Arial" panose="020B0604020202020204" pitchFamily="34" charset="0"/>
                        <a:cs typeface="Arial" panose="020B0604020202020204" pitchFamily="34" charset="0"/>
                      </a:endParaRPr>
                    </a:p>
                    <a:p>
                      <a:pPr marR="4445" algn="just">
                        <a:lnSpc>
                          <a:spcPct val="107000"/>
                        </a:lnSpc>
                        <a:spcAft>
                          <a:spcPts val="800"/>
                        </a:spcAft>
                      </a:pPr>
                      <a:r>
                        <a:rPr lang="mn-MN" sz="1500" dirty="0">
                          <a:effectLst/>
                          <a:latin typeface="Arial" panose="020B0604020202020204" pitchFamily="34" charset="0"/>
                          <a:cs typeface="Arial" panose="020B0604020202020204" pitchFamily="34" charset="0"/>
                        </a:rPr>
                        <a:t>220/110/35 кВ-ын дэд станц барих төсөл</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mn-MN" sz="1500">
                          <a:effectLst/>
                          <a:latin typeface="Arial" panose="020B0604020202020204" pitchFamily="34" charset="0"/>
                          <a:cs typeface="Arial" panose="020B0604020202020204" pitchFamily="34" charset="0"/>
                        </a:rPr>
                        <a:t>2022-2025</a:t>
                      </a:r>
                      <a:endParaRPr lang="en-US" sz="15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a:effectLst/>
                          <a:latin typeface="Arial" panose="020B0604020202020204" pitchFamily="34" charset="0"/>
                          <a:cs typeface="Arial" panose="020B0604020202020204" pitchFamily="34" charset="0"/>
                        </a:rPr>
                        <a:t>75.4 сая </a:t>
                      </a:r>
                      <a:r>
                        <a:rPr lang="mn-MN" sz="1500" kern="100">
                          <a:effectLst/>
                          <a:latin typeface="Arial" panose="020B0604020202020204" pitchFamily="34" charset="0"/>
                          <a:cs typeface="Arial" panose="020B0604020202020204" pitchFamily="34" charset="0"/>
                        </a:rPr>
                        <a:t>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200">
                          <a:solidFill>
                            <a:schemeClr val="dk1"/>
                          </a:solidFill>
                          <a:effectLst/>
                          <a:latin typeface="Arial" panose="020B0604020202020204" pitchFamily="34" charset="0"/>
                          <a:ea typeface="+mn-ea"/>
                          <a:cs typeface="Arial" panose="020B0604020202020204" pitchFamily="34" charset="0"/>
                        </a:rPr>
                        <a:t>10 хувь</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19979660"/>
                  </a:ext>
                </a:extLst>
              </a:tr>
              <a:tr h="283523">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10.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mn-MN" sz="1500">
                          <a:effectLst/>
                          <a:latin typeface="Arial" panose="020B0604020202020204" pitchFamily="34" charset="0"/>
                          <a:cs typeface="Arial" panose="020B0604020202020204" pitchFamily="34" charset="0"/>
                        </a:rPr>
                        <a:t>Чойбалсангийн дулааны цахилгаан станцын суурилагдсан хүчин чадлыг 50МВт-аар нэмэгдүүлэх төсөл</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mn-MN" sz="1500">
                          <a:effectLst/>
                          <a:latin typeface="Arial" panose="020B0604020202020204" pitchFamily="34" charset="0"/>
                          <a:cs typeface="Arial" panose="020B0604020202020204" pitchFamily="34" charset="0"/>
                        </a:rPr>
                        <a:t>2020-2023</a:t>
                      </a:r>
                      <a:endParaRPr lang="en-US" sz="15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a:effectLst/>
                          <a:latin typeface="Arial" panose="020B0604020202020204" pitchFamily="34" charset="0"/>
                          <a:cs typeface="Arial" panose="020B0604020202020204" pitchFamily="34" charset="0"/>
                        </a:rPr>
                        <a:t>79.5 сая </a:t>
                      </a:r>
                      <a:r>
                        <a:rPr lang="mn-MN" sz="1500" kern="100">
                          <a:effectLst/>
                          <a:latin typeface="Arial" panose="020B0604020202020204" pitchFamily="34" charset="0"/>
                          <a:cs typeface="Arial" panose="020B0604020202020204" pitchFamily="34" charset="0"/>
                        </a:rPr>
                        <a:t>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mn-MN" sz="1500" kern="1200">
                          <a:solidFill>
                            <a:schemeClr val="dk1"/>
                          </a:solidFill>
                          <a:effectLst/>
                          <a:latin typeface="Arial" panose="020B0604020202020204" pitchFamily="34" charset="0"/>
                          <a:ea typeface="+mn-ea"/>
                          <a:cs typeface="Arial" panose="020B0604020202020204" pitchFamily="34" charset="0"/>
                        </a:rPr>
                        <a:t>92 хувь</a:t>
                      </a:r>
                      <a:endParaRPr lang="en-US" sz="1500" kern="1200">
                        <a:solidFill>
                          <a:schemeClr val="dk1"/>
                        </a:solidFill>
                        <a:effectLst/>
                        <a:latin typeface="Arial" panose="020B0604020202020204" pitchFamily="34" charset="0"/>
                        <a:ea typeface="+mn-ea"/>
                        <a:cs typeface="Arial" panose="020B0604020202020204" pitchFamily="34" charset="0"/>
                      </a:endParaRPr>
                    </a:p>
                    <a:p>
                      <a:r>
                        <a:rPr lang="mn-MN" sz="1500" kern="1200">
                          <a:solidFill>
                            <a:schemeClr val="dk1"/>
                          </a:solidFill>
                          <a:effectLst/>
                          <a:latin typeface="Arial" panose="020B0604020202020204" pitchFamily="34" charset="0"/>
                          <a:ea typeface="+mn-ea"/>
                          <a:cs typeface="Arial" panose="020B0604020202020204" pitchFamily="34" charset="0"/>
                        </a:rPr>
                        <a:t>/2023.12.05/</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6862198"/>
                  </a:ext>
                </a:extLst>
              </a:tr>
              <a:tr h="283523">
                <a:tc>
                  <a:txBody>
                    <a:bodyPr/>
                    <a:lstStyle/>
                    <a:p>
                      <a:pPr marL="0" lvl="0" indent="0">
                        <a:lnSpc>
                          <a:spcPct val="107000"/>
                        </a:lnSpc>
                        <a:spcAft>
                          <a:spcPts val="800"/>
                        </a:spcAft>
                        <a:buFont typeface="+mj-lt"/>
                        <a:buNone/>
                      </a:pPr>
                      <a:r>
                        <a:rPr lang="mn-MN" sz="1500" kern="100">
                          <a:effectLst/>
                          <a:latin typeface="Arial" panose="020B0604020202020204" pitchFamily="34" charset="0"/>
                          <a:ea typeface="Calibri" panose="020F0502020204030204" pitchFamily="34" charset="0"/>
                          <a:cs typeface="Arial" panose="020B0604020202020204" pitchFamily="34" charset="0"/>
                        </a:rPr>
                        <a:t>11. </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a:effectLst/>
                          <a:latin typeface="Arial" panose="020B0604020202020204" pitchFamily="34" charset="0"/>
                          <a:cs typeface="Arial" panose="020B0604020202020204" pitchFamily="34" charset="0"/>
                        </a:rPr>
                        <a:t>Сэргээгдэх эрчим хүчний халаалтийн системийн туршилтийн төсөл</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mn-MN" sz="1500">
                          <a:effectLst/>
                          <a:latin typeface="Arial" panose="020B0604020202020204" pitchFamily="34" charset="0"/>
                          <a:cs typeface="Arial" panose="020B0604020202020204" pitchFamily="34" charset="0"/>
                        </a:rPr>
                        <a:t>2023-2025</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00">
                          <a:effectLst/>
                          <a:latin typeface="Arial" panose="020B0604020202020204" pitchFamily="34" charset="0"/>
                          <a:ea typeface="Calibri" panose="020F0502020204030204" pitchFamily="34" charset="0"/>
                          <a:cs typeface="Arial" panose="020B0604020202020204" pitchFamily="34" charset="0"/>
                        </a:rPr>
                        <a:t>2,07 сая </a:t>
                      </a:r>
                      <a:r>
                        <a:rPr lang="mn-MN" sz="1500" kern="100">
                          <a:effectLst/>
                          <a:latin typeface="Arial" panose="020B0604020202020204" pitchFamily="34" charset="0"/>
                          <a:cs typeface="Arial" panose="020B0604020202020204" pitchFamily="34" charset="0"/>
                        </a:rPr>
                        <a:t>USD</a:t>
                      </a:r>
                      <a:endParaRPr lang="en-US" sz="15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mn-MN" sz="1500" kern="1200" dirty="0">
                          <a:solidFill>
                            <a:schemeClr val="dk1"/>
                          </a:solidFill>
                          <a:effectLst/>
                          <a:latin typeface="Arial" panose="020B0604020202020204" pitchFamily="34" charset="0"/>
                          <a:ea typeface="+mn-ea"/>
                          <a:cs typeface="Arial" panose="020B0604020202020204" pitchFamily="34" charset="0"/>
                        </a:rPr>
                        <a:t>0% /2023.II улирал/</a:t>
                      </a:r>
                      <a:endParaRPr lang="en-US" sz="15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768277"/>
                  </a:ext>
                </a:extLst>
              </a:tr>
            </a:tbl>
          </a:graphicData>
        </a:graphic>
      </p:graphicFrame>
    </p:spTree>
    <p:extLst>
      <p:ext uri="{BB962C8B-B14F-4D97-AF65-F5344CB8AC3E}">
        <p14:creationId xmlns:p14="http://schemas.microsoft.com/office/powerpoint/2010/main" val="304146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71FFA-0F0D-F4FC-2508-E2721917EEA0}"/>
              </a:ext>
            </a:extLst>
          </p:cNvPr>
          <p:cNvSpPr txBox="1"/>
          <p:nvPr/>
        </p:nvSpPr>
        <p:spPr>
          <a:xfrm>
            <a:off x="6054080" y="234101"/>
            <a:ext cx="5906248" cy="2744662"/>
          </a:xfrm>
          <a:prstGeom prst="rect">
            <a:avLst/>
          </a:prstGeom>
          <a:noFill/>
        </p:spPr>
        <p:txBody>
          <a:bodyPr wrap="square">
            <a:spAutoFit/>
          </a:bodyPr>
          <a:lstStyle/>
          <a:p>
            <a:pPr indent="457200" algn="just">
              <a:lnSpc>
                <a:spcPct val="107000"/>
              </a:lnSpc>
              <a:spcAft>
                <a:spcPts val="800"/>
              </a:spcAft>
            </a:pPr>
            <a:r>
              <a:rPr lang="mn-MN" sz="1800" dirty="0">
                <a:effectLst/>
                <a:latin typeface="Arial" panose="020B0604020202020204" pitchFamily="34" charset="0"/>
                <a:ea typeface="Calibri" panose="020F0502020204030204" pitchFamily="34" charset="0"/>
                <a:cs typeface="Mongolian Baiti" panose="03000500000000000000" pitchFamily="66" charset="0"/>
              </a:rPr>
              <a:t>	Зам, тээврийн сайдын</a:t>
            </a:r>
            <a:r>
              <a:rPr lang="mn-MN" sz="1600" dirty="0">
                <a:effectLst/>
                <a:latin typeface="Arial" panose="020B0604020202020204" pitchFamily="34" charset="0"/>
                <a:ea typeface="Calibri" panose="020F0502020204030204" pitchFamily="34" charset="0"/>
                <a:cs typeface="Mongolian Baiti" panose="03000500000000000000" pitchFamily="66" charset="0"/>
              </a:rPr>
              <a:t> </a:t>
            </a:r>
            <a:r>
              <a:rPr lang="mn-MN" sz="1800" dirty="0">
                <a:effectLst/>
                <a:latin typeface="Arial" panose="020B0604020202020204" pitchFamily="34" charset="0"/>
                <a:ea typeface="Calibri" panose="020F0502020204030204" pitchFamily="34" charset="0"/>
                <a:cs typeface="Mongolian Baiti" panose="03000500000000000000" pitchFamily="66" charset="0"/>
              </a:rPr>
              <a:t>хэрэгжүүлэх барилга байгууламж, их засвар, зөвлөх үйлчилгээний </a:t>
            </a:r>
            <a:r>
              <a:rPr lang="mn-MN" sz="1800" b="1" dirty="0">
                <a:effectLst/>
                <a:latin typeface="Arial" panose="020B0604020202020204" pitchFamily="34" charset="0"/>
                <a:ea typeface="Calibri" panose="020F0502020204030204" pitchFamily="34" charset="0"/>
                <a:cs typeface="Mongolian Baiti" panose="03000500000000000000" pitchFamily="66" charset="0"/>
              </a:rPr>
              <a:t>2 </a:t>
            </a:r>
            <a:r>
              <a:rPr lang="mn-MN" sz="1800" dirty="0">
                <a:effectLst/>
                <a:latin typeface="Arial" panose="020B0604020202020204" pitchFamily="34" charset="0"/>
                <a:ea typeface="Calibri" panose="020F0502020204030204" pitchFamily="34" charset="0"/>
                <a:cs typeface="Mongolian Baiti" panose="03000500000000000000" pitchFamily="66" charset="0"/>
              </a:rPr>
              <a:t>их наяд </a:t>
            </a:r>
            <a:r>
              <a:rPr lang="mn-MN" sz="1800" b="1" dirty="0">
                <a:effectLst/>
                <a:latin typeface="Arial" panose="020B0604020202020204" pitchFamily="34" charset="0"/>
                <a:ea typeface="Calibri" panose="020F0502020204030204" pitchFamily="34" charset="0"/>
                <a:cs typeface="Mongolian Baiti" panose="03000500000000000000" pitchFamily="66" charset="0"/>
              </a:rPr>
              <a:t>881.6</a:t>
            </a:r>
            <a:r>
              <a:rPr lang="mn-MN" sz="1800" dirty="0">
                <a:effectLst/>
                <a:latin typeface="Arial" panose="020B0604020202020204" pitchFamily="34" charset="0"/>
                <a:ea typeface="Calibri" panose="020F0502020204030204" pitchFamily="34" charset="0"/>
                <a:cs typeface="Mongolian Baiti" panose="03000500000000000000" pitchFamily="66" charset="0"/>
              </a:rPr>
              <a:t> тэрбум төгрөгийн төсөвт өртөгтэй </a:t>
            </a:r>
            <a:r>
              <a:rPr lang="mn-MN" sz="1800" b="1" dirty="0">
                <a:effectLst/>
                <a:latin typeface="Arial" panose="020B0604020202020204" pitchFamily="34" charset="0"/>
                <a:ea typeface="Calibri" panose="020F0502020204030204" pitchFamily="34" charset="0"/>
                <a:cs typeface="Mongolian Baiti" panose="03000500000000000000" pitchFamily="66" charset="0"/>
              </a:rPr>
              <a:t>126</a:t>
            </a:r>
            <a:r>
              <a:rPr lang="mn-MN" sz="1800" dirty="0">
                <a:effectLst/>
                <a:latin typeface="Arial" panose="020B0604020202020204" pitchFamily="34" charset="0"/>
                <a:ea typeface="Calibri" panose="020F0502020204030204" pitchFamily="34" charset="0"/>
                <a:cs typeface="Mongolian Baiti" panose="03000500000000000000" pitchFamily="66" charset="0"/>
              </a:rPr>
              <a:t> багц төсөл, арга хэмжээнд </a:t>
            </a:r>
            <a:r>
              <a:rPr lang="mn-MN" sz="1800" b="1" dirty="0">
                <a:effectLst/>
                <a:latin typeface="Arial" panose="020B0604020202020204" pitchFamily="34" charset="0"/>
                <a:ea typeface="Calibri" panose="020F0502020204030204" pitchFamily="34" charset="0"/>
                <a:cs typeface="Mongolian Baiti" panose="03000500000000000000" pitchFamily="66" charset="0"/>
              </a:rPr>
              <a:t>737.12</a:t>
            </a:r>
            <a:r>
              <a:rPr lang="mn-MN" sz="1800" dirty="0">
                <a:effectLst/>
                <a:latin typeface="Arial" panose="020B0604020202020204" pitchFamily="34" charset="0"/>
                <a:ea typeface="Calibri" panose="020F0502020204030204" pitchFamily="34" charset="0"/>
                <a:cs typeface="Mongolian Baiti" panose="03000500000000000000" pitchFamily="66" charset="0"/>
              </a:rPr>
              <a:t> тэрбум төгрөгийг энэ онд зарцуулахаар баталж, 2024 оны 10 дугаар сарын байдлаар </a:t>
            </a:r>
            <a:r>
              <a:rPr lang="mn-MN" sz="1800" b="1" dirty="0">
                <a:effectLst/>
                <a:latin typeface="Arial" panose="020B0604020202020204" pitchFamily="34" charset="0"/>
                <a:ea typeface="Calibri" panose="020F0502020204030204" pitchFamily="34" charset="0"/>
                <a:cs typeface="Mongolian Baiti" panose="03000500000000000000" pitchFamily="66" charset="0"/>
              </a:rPr>
              <a:t>208.4</a:t>
            </a:r>
            <a:r>
              <a:rPr lang="mn-MN" sz="1800" dirty="0">
                <a:effectLst/>
                <a:latin typeface="Arial" panose="020B0604020202020204" pitchFamily="34" charset="0"/>
                <a:ea typeface="Calibri" panose="020F0502020204030204" pitchFamily="34" charset="0"/>
                <a:cs typeface="Mongolian Baiti" panose="03000500000000000000" pitchFamily="66" charset="0"/>
              </a:rPr>
              <a:t> тэрбум төгрөгийг гүйцэтгэгч компаниудад олгож, санхүүжилт </a:t>
            </a:r>
            <a:r>
              <a:rPr lang="mn-MN" sz="1800" b="1" dirty="0">
                <a:effectLst/>
                <a:latin typeface="Arial" panose="020B0604020202020204" pitchFamily="34" charset="0"/>
                <a:ea typeface="Calibri" panose="020F0502020204030204" pitchFamily="34" charset="0"/>
                <a:cs typeface="Mongolian Baiti" panose="03000500000000000000" pitchFamily="66" charset="0"/>
              </a:rPr>
              <a:t>28.3 </a:t>
            </a:r>
            <a:r>
              <a:rPr lang="mn-MN" sz="1800" dirty="0">
                <a:effectLst/>
                <a:latin typeface="Arial" panose="020B0604020202020204" pitchFamily="34" charset="0"/>
                <a:ea typeface="Calibri" panose="020F0502020204030204" pitchFamily="34" charset="0"/>
                <a:cs typeface="Mongolian Baiti" panose="03000500000000000000" pitchFamily="66" charset="0"/>
              </a:rPr>
              <a:t>хувь, нийт ажлын гүйцэтгэл </a:t>
            </a:r>
            <a:r>
              <a:rPr lang="mn-MN" sz="1800" b="1" dirty="0">
                <a:effectLst/>
                <a:latin typeface="Arial" panose="020B0604020202020204" pitchFamily="34" charset="0"/>
                <a:ea typeface="Calibri" panose="020F0502020204030204" pitchFamily="34" charset="0"/>
                <a:cs typeface="Mongolian Baiti" panose="03000500000000000000" pitchFamily="66" charset="0"/>
              </a:rPr>
              <a:t>33.9 </a:t>
            </a:r>
            <a:r>
              <a:rPr lang="mn-MN" sz="1800" dirty="0">
                <a:effectLst/>
                <a:latin typeface="Arial" panose="020B0604020202020204" pitchFamily="34" charset="0"/>
                <a:ea typeface="Calibri" panose="020F0502020204030204" pitchFamily="34" charset="0"/>
                <a:cs typeface="Mongolian Baiti" panose="03000500000000000000" pitchFamily="66" charset="0"/>
              </a:rPr>
              <a:t>хувийн </a:t>
            </a:r>
            <a:r>
              <a:rPr lang="mn-MN" dirty="0">
                <a:latin typeface="Arial" panose="020B0604020202020204" pitchFamily="34" charset="0"/>
                <a:ea typeface="Calibri" panose="020F0502020204030204" pitchFamily="34" charset="0"/>
                <a:cs typeface="Mongolian Baiti" panose="03000500000000000000" pitchFamily="66" charset="0"/>
              </a:rPr>
              <a:t>гүйцэтгэлтэй</a:t>
            </a:r>
            <a:r>
              <a:rPr lang="mn-MN" sz="1800" dirty="0">
                <a:effectLst/>
                <a:latin typeface="Arial" panose="020B0604020202020204" pitchFamily="34" charset="0"/>
                <a:ea typeface="Calibri" panose="020F0502020204030204" pitchFamily="34" charset="0"/>
                <a:cs typeface="Mongolian Baiti" panose="03000500000000000000" pitchFamily="66" charset="0"/>
              </a:rPr>
              <a:t> хэрэгжих шатанд байна. </a:t>
            </a:r>
            <a:endParaRPr lang="mn-MN" sz="1600"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3" name="TextBox 2">
            <a:extLst>
              <a:ext uri="{FF2B5EF4-FFF2-40B4-BE49-F238E27FC236}">
                <a16:creationId xmlns:a16="http://schemas.microsoft.com/office/drawing/2014/main" id="{CD381A30-6800-0CFC-10E0-682CD00F8661}"/>
              </a:ext>
            </a:extLst>
          </p:cNvPr>
          <p:cNvSpPr txBox="1"/>
          <p:nvPr/>
        </p:nvSpPr>
        <p:spPr>
          <a:xfrm>
            <a:off x="442854" y="4088910"/>
            <a:ext cx="5611226" cy="2585323"/>
          </a:xfrm>
          <a:prstGeom prst="rect">
            <a:avLst/>
          </a:prstGeom>
          <a:noFill/>
        </p:spPr>
        <p:txBody>
          <a:bodyPr wrap="square">
            <a:spAutoFit/>
          </a:bodyPr>
          <a:lstStyle/>
          <a:p>
            <a:pPr algn="just"/>
            <a:r>
              <a:rPr lang="mn-MN" sz="1800" dirty="0">
                <a:effectLst/>
                <a:latin typeface="Arial" panose="020B0604020202020204" pitchFamily="34" charset="0"/>
                <a:ea typeface="Calibri" panose="020F0502020204030204" pitchFamily="34" charset="0"/>
              </a:rPr>
              <a:t>	Авто замын төсөл, арга хэмжээнд  </a:t>
            </a:r>
            <a:r>
              <a:rPr lang="mn-MN" sz="1800" b="1" dirty="0">
                <a:effectLst/>
                <a:latin typeface="Arial" panose="020B0604020202020204" pitchFamily="34" charset="0"/>
                <a:ea typeface="Calibri" panose="020F0502020204030204" pitchFamily="34" charset="0"/>
              </a:rPr>
              <a:t>689.5</a:t>
            </a:r>
            <a:r>
              <a:rPr lang="mn-MN" sz="1800" dirty="0">
                <a:effectLst/>
                <a:latin typeface="Arial" panose="020B0604020202020204" pitchFamily="34" charset="0"/>
                <a:ea typeface="Calibri" panose="020F0502020204030204" pitchFamily="34" charset="0"/>
              </a:rPr>
              <a:t> тэрбум төгрөг энэ онд санхүүжихээр баталснаас </a:t>
            </a:r>
            <a:r>
              <a:rPr lang="mn-MN" sz="1800" b="1" dirty="0">
                <a:effectLst/>
                <a:latin typeface="Arial" panose="020B0604020202020204" pitchFamily="34" charset="0"/>
                <a:ea typeface="Calibri" panose="020F0502020204030204" pitchFamily="34" charset="0"/>
              </a:rPr>
              <a:t>204.4</a:t>
            </a:r>
            <a:r>
              <a:rPr lang="mn-MN" sz="1800" dirty="0">
                <a:effectLst/>
                <a:latin typeface="Arial" panose="020B0604020202020204" pitchFamily="34" charset="0"/>
                <a:ea typeface="Calibri" panose="020F0502020204030204" pitchFamily="34" charset="0"/>
              </a:rPr>
              <a:t> тэрбум төгрөгийн санхүүжилт олгож </a:t>
            </a:r>
            <a:r>
              <a:rPr lang="mn-MN" sz="1800" b="1" dirty="0">
                <a:effectLst/>
                <a:latin typeface="Arial" panose="020B0604020202020204" pitchFamily="34" charset="0"/>
                <a:ea typeface="Calibri" panose="020F0502020204030204" pitchFamily="34" charset="0"/>
              </a:rPr>
              <a:t>29.6</a:t>
            </a:r>
            <a:r>
              <a:rPr lang="mn-MN" sz="1800" dirty="0">
                <a:effectLst/>
                <a:latin typeface="Arial" panose="020B0604020202020204" pitchFamily="34" charset="0"/>
                <a:ea typeface="Calibri" panose="020F0502020204030204" pitchFamily="34" charset="0"/>
              </a:rPr>
              <a:t> хувийн, гүүр, </a:t>
            </a:r>
            <a:r>
              <a:rPr lang="mn-MN" sz="1800" dirty="0" err="1">
                <a:effectLst/>
                <a:latin typeface="Arial" panose="020B0604020202020204" pitchFamily="34" charset="0"/>
                <a:ea typeface="Calibri" panose="020F0502020204030204" pitchFamily="34" charset="0"/>
              </a:rPr>
              <a:t>гүүрийн</a:t>
            </a:r>
            <a:r>
              <a:rPr lang="mn-MN" sz="1800" dirty="0">
                <a:effectLst/>
                <a:latin typeface="Arial" panose="020B0604020202020204" pitchFamily="34" charset="0"/>
                <a:ea typeface="Calibri" panose="020F0502020204030204" pitchFamily="34" charset="0"/>
              </a:rPr>
              <a:t> байгууламжийн төсөл, арга хэмжээнд </a:t>
            </a:r>
            <a:r>
              <a:rPr lang="mn-MN" sz="1800" b="1" dirty="0">
                <a:effectLst/>
                <a:latin typeface="Arial" panose="020B0604020202020204" pitchFamily="34" charset="0"/>
                <a:ea typeface="Calibri" panose="020F0502020204030204" pitchFamily="34" charset="0"/>
              </a:rPr>
              <a:t>39.66</a:t>
            </a:r>
            <a:r>
              <a:rPr lang="mn-MN" sz="1800" dirty="0">
                <a:effectLst/>
                <a:latin typeface="Arial" panose="020B0604020202020204" pitchFamily="34" charset="0"/>
                <a:ea typeface="Calibri" panose="020F0502020204030204" pitchFamily="34" charset="0"/>
              </a:rPr>
              <a:t> тэрбум төгрөг баталснаас </a:t>
            </a:r>
            <a:r>
              <a:rPr lang="mn-MN" sz="1800" b="1" dirty="0">
                <a:effectLst/>
                <a:latin typeface="Arial" panose="020B0604020202020204" pitchFamily="34" charset="0"/>
                <a:ea typeface="Calibri" panose="020F0502020204030204" pitchFamily="34" charset="0"/>
              </a:rPr>
              <a:t>3.3</a:t>
            </a:r>
            <a:r>
              <a:rPr lang="mn-MN" sz="1800" dirty="0">
                <a:effectLst/>
                <a:latin typeface="Arial" panose="020B0604020202020204" pitchFamily="34" charset="0"/>
                <a:ea typeface="Calibri" panose="020F0502020204030204" pitchFamily="34" charset="0"/>
              </a:rPr>
              <a:t> тэрбум төгрөгийг санхүүжилт олгож </a:t>
            </a:r>
            <a:r>
              <a:rPr lang="mn-MN" sz="1800" b="1" dirty="0">
                <a:effectLst/>
                <a:latin typeface="Arial" panose="020B0604020202020204" pitchFamily="34" charset="0"/>
                <a:ea typeface="Calibri" panose="020F0502020204030204" pitchFamily="34" charset="0"/>
              </a:rPr>
              <a:t>8.2</a:t>
            </a:r>
            <a:r>
              <a:rPr lang="mn-MN" sz="1800" dirty="0">
                <a:effectLst/>
                <a:latin typeface="Arial" panose="020B0604020202020204" pitchFamily="34" charset="0"/>
                <a:ea typeface="Calibri" panose="020F0502020204030204" pitchFamily="34" charset="0"/>
              </a:rPr>
              <a:t> хувийн, тээврийн төсөл, арга хэмжээнд </a:t>
            </a:r>
            <a:r>
              <a:rPr lang="mn-MN" sz="1800" b="1" dirty="0">
                <a:effectLst/>
                <a:latin typeface="Arial" panose="020B0604020202020204" pitchFamily="34" charset="0"/>
                <a:ea typeface="Calibri" panose="020F0502020204030204" pitchFamily="34" charset="0"/>
              </a:rPr>
              <a:t>7.96</a:t>
            </a:r>
            <a:r>
              <a:rPr lang="mn-MN" sz="1800" dirty="0">
                <a:effectLst/>
                <a:latin typeface="Arial" panose="020B0604020202020204" pitchFamily="34" charset="0"/>
                <a:ea typeface="Calibri" panose="020F0502020204030204" pitchFamily="34" charset="0"/>
              </a:rPr>
              <a:t> тэрбум төгрөг баталснаас </a:t>
            </a:r>
            <a:r>
              <a:rPr lang="mn-MN" sz="1800" b="1" dirty="0">
                <a:effectLst/>
                <a:latin typeface="Arial" panose="020B0604020202020204" pitchFamily="34" charset="0"/>
                <a:ea typeface="Calibri" panose="020F0502020204030204" pitchFamily="34" charset="0"/>
              </a:rPr>
              <a:t>0.75</a:t>
            </a:r>
            <a:r>
              <a:rPr lang="mn-MN" sz="1800" dirty="0">
                <a:effectLst/>
                <a:latin typeface="Arial" panose="020B0604020202020204" pitchFamily="34" charset="0"/>
                <a:ea typeface="Calibri" panose="020F0502020204030204" pitchFamily="34" charset="0"/>
              </a:rPr>
              <a:t> тэрбум төгрөгийн санхүүжилт олгож </a:t>
            </a:r>
            <a:r>
              <a:rPr lang="mn-MN" sz="1800" b="1" dirty="0">
                <a:effectLst/>
                <a:latin typeface="Arial" panose="020B0604020202020204" pitchFamily="34" charset="0"/>
                <a:ea typeface="Calibri" panose="020F0502020204030204" pitchFamily="34" charset="0"/>
              </a:rPr>
              <a:t>9.5</a:t>
            </a:r>
            <a:r>
              <a:rPr lang="mn-MN" sz="1800" dirty="0">
                <a:effectLst/>
                <a:latin typeface="Arial" panose="020B0604020202020204" pitchFamily="34" charset="0"/>
                <a:ea typeface="Calibri" panose="020F0502020204030204" pitchFamily="34" charset="0"/>
              </a:rPr>
              <a:t> хувийн биелэлттэй хэрэгжиж байна.</a:t>
            </a:r>
            <a:endParaRPr lang="mn-MN" dirty="0"/>
          </a:p>
        </p:txBody>
      </p:sp>
      <p:graphicFrame>
        <p:nvGraphicFramePr>
          <p:cNvPr id="4" name="Chart 3">
            <a:extLst>
              <a:ext uri="{FF2B5EF4-FFF2-40B4-BE49-F238E27FC236}">
                <a16:creationId xmlns:a16="http://schemas.microsoft.com/office/drawing/2014/main" id="{D734554D-64C2-D198-BF7B-0DF789411256}"/>
              </a:ext>
            </a:extLst>
          </p:cNvPr>
          <p:cNvGraphicFramePr/>
          <p:nvPr>
            <p:extLst>
              <p:ext uri="{D42A27DB-BD31-4B8C-83A1-F6EECF244321}">
                <p14:modId xmlns:p14="http://schemas.microsoft.com/office/powerpoint/2010/main" val="342653318"/>
              </p:ext>
            </p:extLst>
          </p:nvPr>
        </p:nvGraphicFramePr>
        <p:xfrm>
          <a:off x="442854" y="234100"/>
          <a:ext cx="5264727" cy="38548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3C87FEF-6902-7BBD-08B3-A1B7549001DA}"/>
              </a:ext>
            </a:extLst>
          </p:cNvPr>
          <p:cNvGraphicFramePr/>
          <p:nvPr>
            <p:extLst>
              <p:ext uri="{D42A27DB-BD31-4B8C-83A1-F6EECF244321}">
                <p14:modId xmlns:p14="http://schemas.microsoft.com/office/powerpoint/2010/main" val="48253074"/>
              </p:ext>
            </p:extLst>
          </p:nvPr>
        </p:nvGraphicFramePr>
        <p:xfrm>
          <a:off x="6305703" y="2903045"/>
          <a:ext cx="5534552" cy="3771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07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3" cstate="email">
              <a:extLst>
                <a:ext uri="{28A0092B-C50C-407E-A947-70E740481C1C}">
                  <a14:useLocalDpi xmlns:a14="http://schemas.microsoft.com/office/drawing/2010/main"/>
                </a:ext>
              </a:extLst>
            </a:blip>
            <a:stretch>
              <a:fillRect l="-22819" t="-1960" r="-20626"/>
            </a:stretch>
          </a:blipFill>
        </p:spPr>
      </p:sp>
      <p:sp>
        <p:nvSpPr>
          <p:cNvPr id="5"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6"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0" name="Straight Connector 9">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7"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2" name="Group 1">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1" name="Oval 10">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34"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48" name="Rectangle 47">
              <a:extLst>
                <a:ext uri="{FF2B5EF4-FFF2-40B4-BE49-F238E27FC236}">
                  <a16:creationId xmlns:a16="http://schemas.microsoft.com/office/drawing/2014/main" id="{F9A1F1FC-94D4-F513-827F-F434DC13E8C1}"/>
                </a:ext>
              </a:extLst>
            </p:cNvPr>
            <p:cNvSpPr/>
            <p:nvPr/>
          </p:nvSpPr>
          <p:spPr>
            <a:xfrm>
              <a:off x="8182192" y="648352"/>
              <a:ext cx="3767237" cy="307777"/>
            </a:xfrm>
            <a:prstGeom prst="rect">
              <a:avLst/>
            </a:prstGeom>
          </p:spPr>
          <p:txBody>
            <a:bodyPr wrap="square">
              <a:spAutoFit/>
            </a:bodyPr>
            <a:lstStyle/>
            <a:p>
              <a:r>
                <a:rPr lang="mn-MN" sz="1400" dirty="0" smtClean="0"/>
                <a:t>УРЬДЧИЛАН СЭРГИЙЛЭХ</a:t>
              </a:r>
              <a:endParaRPr lang="en-US" sz="1400" b="0" dirty="0"/>
            </a:p>
          </p:txBody>
        </p:sp>
      </p:grpSp>
      <p:grpSp>
        <p:nvGrpSpPr>
          <p:cNvPr id="109" name="Group 24">
            <a:extLst>
              <a:ext uri="{FF2B5EF4-FFF2-40B4-BE49-F238E27FC236}">
                <a16:creationId xmlns:a16="http://schemas.microsoft.com/office/drawing/2014/main" id="{02B35662-EA13-CDAB-99BA-2398CB73BEAA}"/>
              </a:ext>
            </a:extLst>
          </p:cNvPr>
          <p:cNvGrpSpPr/>
          <p:nvPr/>
        </p:nvGrpSpPr>
        <p:grpSpPr>
          <a:xfrm>
            <a:off x="9868895" y="5980923"/>
            <a:ext cx="2077509" cy="719154"/>
            <a:chOff x="0" y="0"/>
            <a:chExt cx="6701749" cy="2319890"/>
          </a:xfrm>
        </p:grpSpPr>
        <p:sp>
          <p:nvSpPr>
            <p:cNvPr id="110" name="Freeform 25">
              <a:extLst>
                <a:ext uri="{FF2B5EF4-FFF2-40B4-BE49-F238E27FC236}">
                  <a16:creationId xmlns:a16="http://schemas.microsoft.com/office/drawing/2014/main" id="{7BF8D30A-F715-8BC7-15CD-905A7A6EFB8A}"/>
                </a:ext>
              </a:extLst>
            </p:cNvPr>
            <p:cNvSpPr/>
            <p:nvPr/>
          </p:nvSpPr>
          <p:spPr>
            <a:xfrm>
              <a:off x="0" y="0"/>
              <a:ext cx="6701749" cy="2319890"/>
            </a:xfrm>
            <a:custGeom>
              <a:avLst/>
              <a:gdLst/>
              <a:ahLst/>
              <a:cxnLst/>
              <a:rect l="l" t="t" r="r" b="b"/>
              <a:pathLst>
                <a:path w="6701749" h="2319890">
                  <a:moveTo>
                    <a:pt x="0" y="0"/>
                  </a:moveTo>
                  <a:lnTo>
                    <a:pt x="6701749" y="0"/>
                  </a:lnTo>
                  <a:lnTo>
                    <a:pt x="6701749" y="2319890"/>
                  </a:lnTo>
                  <a:lnTo>
                    <a:pt x="0" y="2319890"/>
                  </a:lnTo>
                  <a:lnTo>
                    <a:pt x="0" y="0"/>
                  </a:lnTo>
                  <a:close/>
                </a:path>
              </a:pathLst>
            </a:custGeom>
            <a:blipFill>
              <a:blip r:embed="rId4" cstate="email">
                <a:extLst>
                  <a:ext uri="{28A0092B-C50C-407E-A947-70E740481C1C}">
                    <a14:useLocalDpi xmlns:a14="http://schemas.microsoft.com/office/drawing/2010/main"/>
                  </a:ext>
                </a:extLst>
              </a:blip>
              <a:stretch>
                <a:fillRect l="-47719" t="-64927" r="-49022" b="-51283"/>
              </a:stretch>
            </a:blipFill>
          </p:spPr>
        </p:sp>
        <p:sp>
          <p:nvSpPr>
            <p:cNvPr id="111" name="Freeform 26">
              <a:extLst>
                <a:ext uri="{FF2B5EF4-FFF2-40B4-BE49-F238E27FC236}">
                  <a16:creationId xmlns:a16="http://schemas.microsoft.com/office/drawing/2014/main" id="{CA810880-6730-E6BF-DEDB-1172E7F2C846}"/>
                </a:ext>
              </a:extLst>
            </p:cNvPr>
            <p:cNvSpPr/>
            <p:nvPr/>
          </p:nvSpPr>
          <p:spPr>
            <a:xfrm>
              <a:off x="1331490" y="1806722"/>
              <a:ext cx="5230032" cy="385157"/>
            </a:xfrm>
            <a:custGeom>
              <a:avLst/>
              <a:gdLst/>
              <a:ahLst/>
              <a:cxnLst/>
              <a:rect l="l" t="t" r="r" b="b"/>
              <a:pathLst>
                <a:path w="5230032" h="385157">
                  <a:moveTo>
                    <a:pt x="0" y="0"/>
                  </a:moveTo>
                  <a:lnTo>
                    <a:pt x="5230032" y="0"/>
                  </a:lnTo>
                  <a:lnTo>
                    <a:pt x="5230032" y="385158"/>
                  </a:lnTo>
                  <a:lnTo>
                    <a:pt x="0" y="38515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sp>
      </p:grpSp>
      <p:pic>
        <p:nvPicPr>
          <p:cNvPr id="17" name="Graphic 16" descr="Clapper board with solid fill">
            <a:extLst>
              <a:ext uri="{FF2B5EF4-FFF2-40B4-BE49-F238E27FC236}">
                <a16:creationId xmlns:a16="http://schemas.microsoft.com/office/drawing/2014/main" id="{EBE242D1-D8CC-A815-8966-12E175060AD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698823" y="315369"/>
            <a:ext cx="343667" cy="343667"/>
          </a:xfrm>
          <a:prstGeom prst="rect">
            <a:avLst/>
          </a:prstGeom>
        </p:spPr>
      </p:pic>
      <p:sp>
        <p:nvSpPr>
          <p:cNvPr id="29" name="Rectangle 28">
            <a:extLst>
              <a:ext uri="{FF2B5EF4-FFF2-40B4-BE49-F238E27FC236}">
                <a16:creationId xmlns:a16="http://schemas.microsoft.com/office/drawing/2014/main" id="{D27D1FA7-C40F-E02D-F4C9-CFF84DD0B115}"/>
              </a:ext>
            </a:extLst>
          </p:cNvPr>
          <p:cNvSpPr/>
          <p:nvPr/>
        </p:nvSpPr>
        <p:spPr>
          <a:xfrm>
            <a:off x="7213353" y="1985674"/>
            <a:ext cx="4695825" cy="2246769"/>
          </a:xfrm>
          <a:prstGeom prst="rect">
            <a:avLst/>
          </a:prstGeom>
        </p:spPr>
        <p:txBody>
          <a:bodyPr wrap="square">
            <a:spAutoFit/>
          </a:bodyPr>
          <a:lstStyle/>
          <a:p>
            <a:pPr algn="just"/>
            <a:r>
              <a:rPr lang="mn-MN" sz="1400" kern="0" dirty="0">
                <a:latin typeface="Arial" panose="020B0604020202020204" pitchFamily="34" charset="0"/>
                <a:ea typeface="Calibri" panose="020F0502020204030204" pitchFamily="34" charset="0"/>
              </a:rPr>
              <a:t>Авто замын тэгш гадаргуун байдал, нийт уртыг хэмжих лабораторийн төхөөрөмжийг шинэ авто замын барилгын ажил хүлээн авах бүрд ашиглах, эрх зүйн орчныг бий болгох чиглэлээр Зам, тээврийн хөгжлийн яамтай хамтран ажиллаж, “</a:t>
            </a:r>
            <a:r>
              <a:rPr lang="mn-MN" sz="1400" i="1" kern="0" dirty="0">
                <a:latin typeface="Arial" panose="020B0604020202020204" pitchFamily="34" charset="0"/>
                <a:ea typeface="Calibri" panose="020F0502020204030204" pitchFamily="34" charset="0"/>
              </a:rPr>
              <a:t>Шинээр ашиглалтад орох авто зам, замын байгууламжийн барилга, их засвар, шинэчлэлийн </a:t>
            </a:r>
            <a:r>
              <a:rPr lang="mn-MN" sz="1400" i="1" kern="0" dirty="0" err="1">
                <a:latin typeface="Arial" panose="020B0604020202020204" pitchFamily="34" charset="0"/>
                <a:ea typeface="Calibri" panose="020F0502020204030204" pitchFamily="34" charset="0"/>
              </a:rPr>
              <a:t>ажилыг</a:t>
            </a:r>
            <a:r>
              <a:rPr lang="mn-MN" sz="1400" i="1" kern="0" dirty="0">
                <a:latin typeface="Arial" panose="020B0604020202020204" pitchFamily="34" charset="0"/>
                <a:ea typeface="Calibri" panose="020F0502020204030204" pitchFamily="34" charset="0"/>
              </a:rPr>
              <a:t> ашиглалтад оруулахын өмнө гүйцэтгэлийн чанар байдалд дүгнэлт гаргах журам</a:t>
            </a:r>
            <a:r>
              <a:rPr lang="mn-MN" sz="1400" kern="0" dirty="0">
                <a:latin typeface="Arial" panose="020B0604020202020204" pitchFamily="34" charset="0"/>
                <a:ea typeface="Calibri" panose="020F0502020204030204" pitchFamily="34" charset="0"/>
              </a:rPr>
              <a:t>”-ыг боловсруулан </a:t>
            </a:r>
            <a:r>
              <a:rPr lang="mn-MN" sz="1400" kern="0" dirty="0" err="1">
                <a:latin typeface="Arial" panose="020B0604020202020204" pitchFamily="34" charset="0"/>
                <a:ea typeface="Calibri" panose="020F0502020204030204" pitchFamily="34" charset="0"/>
              </a:rPr>
              <a:t>батласан</a:t>
            </a:r>
            <a:r>
              <a:rPr lang="mn-MN" sz="1400" kern="0" dirty="0">
                <a:latin typeface="Arial" panose="020B0604020202020204" pitchFamily="34" charset="0"/>
                <a:ea typeface="Calibri" panose="020F0502020204030204" pitchFamily="34" charset="0"/>
              </a:rPr>
              <a:t>.  </a:t>
            </a:r>
            <a:endParaRPr lang="mn-MN" sz="1400" dirty="0"/>
          </a:p>
        </p:txBody>
      </p:sp>
      <p:pic>
        <p:nvPicPr>
          <p:cNvPr id="30" name="Content Placeholder 3">
            <a:extLst>
              <a:ext uri="{FF2B5EF4-FFF2-40B4-BE49-F238E27FC236}">
                <a16:creationId xmlns:a16="http://schemas.microsoft.com/office/drawing/2014/main" id="{1E59D1DD-13EF-AE4C-82DC-D2E55DEB10A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5510" t="19416" r="9162" b="10878"/>
          <a:stretch/>
        </p:blipFill>
        <p:spPr>
          <a:xfrm>
            <a:off x="7330696" y="4225883"/>
            <a:ext cx="2578101" cy="1674641"/>
          </a:xfrm>
          <a:prstGeom prst="rect">
            <a:avLst/>
          </a:prstGeom>
        </p:spPr>
      </p:pic>
      <p:sp>
        <p:nvSpPr>
          <p:cNvPr id="31" name="Rectangle 30">
            <a:extLst>
              <a:ext uri="{FF2B5EF4-FFF2-40B4-BE49-F238E27FC236}">
                <a16:creationId xmlns:a16="http://schemas.microsoft.com/office/drawing/2014/main" id="{B249BB71-887E-FE38-195A-F6727B0E0481}"/>
              </a:ext>
            </a:extLst>
          </p:cNvPr>
          <p:cNvSpPr/>
          <p:nvPr/>
        </p:nvSpPr>
        <p:spPr>
          <a:xfrm>
            <a:off x="7314002" y="1334814"/>
            <a:ext cx="4494526" cy="646331"/>
          </a:xfrm>
          <a:prstGeom prst="rect">
            <a:avLst/>
          </a:prstGeom>
        </p:spPr>
        <p:txBody>
          <a:bodyPr wrap="square">
            <a:spAutoFit/>
          </a:bodyPr>
          <a:lstStyle/>
          <a:p>
            <a:pPr algn="ctr"/>
            <a:r>
              <a:rPr lang="mn-MN" kern="0" dirty="0">
                <a:latin typeface="Arial" panose="020B0604020202020204" pitchFamily="34" charset="0"/>
                <a:ea typeface="Calibri" panose="020F0502020204030204" pitchFamily="34" charset="0"/>
              </a:rPr>
              <a:t>АВТО ЗАМЫН ЧАНАРЫГ ШАЛГАХ ХЯНАЛТЫН МАШИН /ТАТ/</a:t>
            </a:r>
            <a:endParaRPr lang="mn-MN" dirty="0"/>
          </a:p>
        </p:txBody>
      </p:sp>
      <p:pic>
        <p:nvPicPr>
          <p:cNvPr id="35" name="Picture 34">
            <a:extLst>
              <a:ext uri="{FF2B5EF4-FFF2-40B4-BE49-F238E27FC236}">
                <a16:creationId xmlns:a16="http://schemas.microsoft.com/office/drawing/2014/main" id="{973B7EB4-25FD-0820-530B-97D5323F6582}"/>
              </a:ext>
            </a:extLst>
          </p:cNvPr>
          <p:cNvPicPr>
            <a:picLocks noChangeAspect="1"/>
          </p:cNvPicPr>
          <p:nvPr/>
        </p:nvPicPr>
        <p:blipFill rotWithShape="1">
          <a:blip r:embed="rId11">
            <a:extLst>
              <a:ext uri="{28A0092B-C50C-407E-A947-70E740481C1C}">
                <a14:useLocalDpi xmlns:a14="http://schemas.microsoft.com/office/drawing/2010/main" val="0"/>
              </a:ext>
            </a:extLst>
          </a:blip>
          <a:srcRect l="15259"/>
          <a:stretch/>
        </p:blipFill>
        <p:spPr>
          <a:xfrm>
            <a:off x="10023098" y="4225883"/>
            <a:ext cx="1886080" cy="1669267"/>
          </a:xfrm>
          <a:prstGeom prst="rect">
            <a:avLst/>
          </a:prstGeom>
        </p:spPr>
      </p:pic>
      <p:graphicFrame>
        <p:nvGraphicFramePr>
          <p:cNvPr id="22" name="Object 21">
            <a:extLst>
              <a:ext uri="{FF2B5EF4-FFF2-40B4-BE49-F238E27FC236}">
                <a16:creationId xmlns:a16="http://schemas.microsoft.com/office/drawing/2014/main" id="{D65C1850-AE4B-3DB1-E606-1B3190E4BB61}"/>
              </a:ext>
            </a:extLst>
          </p:cNvPr>
          <p:cNvGraphicFramePr>
            <a:graphicFrameLocks noChangeAspect="1"/>
          </p:cNvGraphicFramePr>
          <p:nvPr>
            <p:extLst>
              <p:ext uri="{D42A27DB-BD31-4B8C-83A1-F6EECF244321}">
                <p14:modId xmlns:p14="http://schemas.microsoft.com/office/powerpoint/2010/main" val="2616545623"/>
              </p:ext>
            </p:extLst>
          </p:nvPr>
        </p:nvGraphicFramePr>
        <p:xfrm>
          <a:off x="403430" y="1439534"/>
          <a:ext cx="7504112" cy="5427663"/>
        </p:xfrm>
        <a:graphic>
          <a:graphicData uri="http://schemas.openxmlformats.org/presentationml/2006/ole">
            <mc:AlternateContent xmlns:mc="http://schemas.openxmlformats.org/markup-compatibility/2006">
              <mc:Choice xmlns:v="urn:schemas-microsoft-com:vml" Requires="v">
                <p:oleObj spid="_x0000_s1046" name="Document" r:id="rId12" imgW="6498255" imgH="4680288" progId="Word.Document.12">
                  <p:embed/>
                </p:oleObj>
              </mc:Choice>
              <mc:Fallback>
                <p:oleObj name="Document" r:id="rId12" imgW="6498255" imgH="4680288" progId="Word.Document.12">
                  <p:embed/>
                  <p:pic>
                    <p:nvPicPr>
                      <p:cNvPr id="33" name="Object 32">
                        <a:extLst>
                          <a:ext uri="{FF2B5EF4-FFF2-40B4-BE49-F238E27FC236}">
                            <a16:creationId xmlns:a16="http://schemas.microsoft.com/office/drawing/2014/main" id="{D65C1850-AE4B-3DB1-E606-1B3190E4BB61}"/>
                          </a:ext>
                        </a:extLst>
                      </p:cNvPr>
                      <p:cNvPicPr/>
                      <p:nvPr/>
                    </p:nvPicPr>
                    <p:blipFill>
                      <a:blip r:embed="rId13"/>
                      <a:stretch>
                        <a:fillRect/>
                      </a:stretch>
                    </p:blipFill>
                    <p:spPr>
                      <a:xfrm>
                        <a:off x="403430" y="1439534"/>
                        <a:ext cx="7504112" cy="5427663"/>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F4F91BDC-F4D9-3CAC-9BB3-4E27C29402BA}"/>
              </a:ext>
            </a:extLst>
          </p:cNvPr>
          <p:cNvSpPr txBox="1"/>
          <p:nvPr/>
        </p:nvSpPr>
        <p:spPr>
          <a:xfrm>
            <a:off x="1046367" y="854886"/>
            <a:ext cx="5276850" cy="646331"/>
          </a:xfrm>
          <a:prstGeom prst="rect">
            <a:avLst/>
          </a:prstGeom>
          <a:noFill/>
        </p:spPr>
        <p:txBody>
          <a:bodyPr wrap="square">
            <a:spAutoFit/>
          </a:bodyPr>
          <a:lstStyle/>
          <a:p>
            <a:pPr algn="ctr"/>
            <a:r>
              <a:rPr lang="mn-MN" dirty="0">
                <a:solidFill>
                  <a:schemeClr val="bg2">
                    <a:lumMod val="25000"/>
                  </a:schemeClr>
                </a:solidFill>
                <a:latin typeface="Arial" panose="020B0604020202020204" pitchFamily="34" charset="0"/>
                <a:cs typeface="Arial" panose="020B0604020202020204" pitchFamily="34" charset="0"/>
              </a:rPr>
              <a:t>ДЭД БҮТЦИЙН ХЭРЭГЖИЖ БУЙ ТОМООХОН ТӨСӨЛ ХӨТӨЛБӨРТ ХЯНАЛТ ТАВЬЖ БАЙНА. </a:t>
            </a:r>
            <a:endParaRPr lang="en-US"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07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6604" y="798841"/>
            <a:ext cx="1151649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sz="3200" dirty="0" smtClean="0">
                <a:latin typeface="Arial" panose="020B0604020202020204" pitchFamily="34" charset="0"/>
                <a:cs typeface="Arial" panose="020B0604020202020204" pitchFamily="34" charset="0"/>
              </a:rPr>
              <a:t>НИЙСЛЭЛЭЭС ГАРГАСАН БОНДООР 2024 ОНД АВТО ЗАМ, ЗАМЫН БАЙГУУЛАМЖИЙН ЗАСВАР, ШИНЭЧЛЭЛТИЙН АЖИЛД </a:t>
            </a:r>
            <a:endParaRPr lang="mn-MN" sz="3200" dirty="0">
              <a:latin typeface="Arial" panose="020B0604020202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4122734464"/>
              </p:ext>
            </p:extLst>
          </p:nvPr>
        </p:nvGraphicFramePr>
        <p:xfrm>
          <a:off x="1354355" y="2276993"/>
          <a:ext cx="9105557" cy="3606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43813" y="5883235"/>
            <a:ext cx="11228173" cy="923330"/>
          </a:xfrm>
          <a:prstGeom prst="rect">
            <a:avLst/>
          </a:prstGeom>
        </p:spPr>
        <p:txBody>
          <a:bodyPr wrap="square">
            <a:spAutoFit/>
          </a:bodyPr>
          <a:lstStyle/>
          <a:p>
            <a:r>
              <a:rPr lang="mn-MN" dirty="0">
                <a:latin typeface="Arial" panose="020B0604020202020204" pitchFamily="34" charset="0"/>
                <a:cs typeface="Arial" panose="020B0604020202020204" pitchFamily="34" charset="0"/>
              </a:rPr>
              <a:t>Авто замын ангилал, төлөвлөлтөөс хамаарч харилцан адилгүй хашлага ашиглагддаг бөгөөд хамгийн өргөн хэрэглэгддэг энгийн бетон </a:t>
            </a:r>
            <a:r>
              <a:rPr lang="en-US" dirty="0">
                <a:latin typeface="Arial" panose="020B0604020202020204" pitchFamily="34" charset="0"/>
                <a:cs typeface="Arial" panose="020B0604020202020204" pitchFamily="34" charset="0"/>
              </a:rPr>
              <a:t>I </a:t>
            </a:r>
            <a:r>
              <a:rPr lang="mn-MN" dirty="0">
                <a:latin typeface="Arial" panose="020B0604020202020204" pitchFamily="34" charset="0"/>
                <a:cs typeface="Arial" panose="020B0604020202020204" pitchFamily="34" charset="0"/>
              </a:rPr>
              <a:t>хэлбэрийн хашлага 29700-36700 төгрөг, </a:t>
            </a:r>
            <a:r>
              <a:rPr lang="en-US" dirty="0">
                <a:latin typeface="Arial" panose="020B0604020202020204" pitchFamily="34" charset="0"/>
                <a:cs typeface="Arial" panose="020B0604020202020204" pitchFamily="34" charset="0"/>
              </a:rPr>
              <a:t>L </a:t>
            </a:r>
            <a:r>
              <a:rPr lang="mn-MN" dirty="0">
                <a:latin typeface="Arial" panose="020B0604020202020204" pitchFamily="34" charset="0"/>
                <a:cs typeface="Arial" panose="020B0604020202020204" pitchFamily="34" charset="0"/>
              </a:rPr>
              <a:t>хэлбэрийн хашлага 55000-72800 төгрөг, чулуун хашлага 90000-110000 төгрөгийн үнэтэй хашлагыг энэ онд хэргэлж байна. </a:t>
            </a:r>
          </a:p>
        </p:txBody>
      </p:sp>
      <p:sp>
        <p:nvSpPr>
          <p:cNvPr id="8" name="Freeform 19">
            <a:extLst>
              <a:ext uri="{FF2B5EF4-FFF2-40B4-BE49-F238E27FC236}">
                <a16:creationId xmlns:a16="http://schemas.microsoft.com/office/drawing/2014/main" id="{D17FEDA0-DF02-20D3-7E2B-82FBC01BF5F8}"/>
              </a:ext>
            </a:extLst>
          </p:cNvPr>
          <p:cNvSpPr/>
          <p:nvPr/>
        </p:nvSpPr>
        <p:spPr>
          <a:xfrm>
            <a:off x="285750" y="225475"/>
            <a:ext cx="609600" cy="612492"/>
          </a:xfrm>
          <a:custGeom>
            <a:avLst/>
            <a:gdLst/>
            <a:ahLst/>
            <a:cxnLst/>
            <a:rect l="l" t="t" r="r" b="b"/>
            <a:pathLst>
              <a:path w="2454823" h="1753153">
                <a:moveTo>
                  <a:pt x="0" y="0"/>
                </a:moveTo>
                <a:lnTo>
                  <a:pt x="2454824" y="0"/>
                </a:lnTo>
                <a:lnTo>
                  <a:pt x="2454824" y="1753153"/>
                </a:lnTo>
                <a:lnTo>
                  <a:pt x="0" y="1753153"/>
                </a:lnTo>
                <a:lnTo>
                  <a:pt x="0" y="0"/>
                </a:lnTo>
                <a:close/>
              </a:path>
            </a:pathLst>
          </a:custGeom>
          <a:blipFill>
            <a:blip r:embed="rId7" cstate="email">
              <a:extLst>
                <a:ext uri="{28A0092B-C50C-407E-A947-70E740481C1C}">
                  <a14:useLocalDpi xmlns:a14="http://schemas.microsoft.com/office/drawing/2010/main"/>
                </a:ext>
              </a:extLst>
            </a:blip>
            <a:stretch>
              <a:fillRect l="-22819" t="-1960" r="-20626"/>
            </a:stretch>
          </a:blipFill>
        </p:spPr>
      </p:sp>
      <p:sp>
        <p:nvSpPr>
          <p:cNvPr id="9" name="TextBox 21">
            <a:extLst>
              <a:ext uri="{FF2B5EF4-FFF2-40B4-BE49-F238E27FC236}">
                <a16:creationId xmlns:a16="http://schemas.microsoft.com/office/drawing/2014/main" id="{242108B5-6567-5A79-08E0-6E21B4231167}"/>
              </a:ext>
            </a:extLst>
          </p:cNvPr>
          <p:cNvSpPr txBox="1"/>
          <p:nvPr/>
        </p:nvSpPr>
        <p:spPr>
          <a:xfrm>
            <a:off x="991386" y="347055"/>
            <a:ext cx="2142339" cy="184666"/>
          </a:xfrm>
          <a:prstGeom prst="rect">
            <a:avLst/>
          </a:prstGeom>
        </p:spPr>
        <p:txBody>
          <a:bodyPr wrap="square" lIns="0" tIns="0" rIns="0" bIns="0" rtlCol="0" anchor="t">
            <a:spAutoFit/>
          </a:bodyPr>
          <a:lstStyle/>
          <a:p>
            <a:pPr>
              <a:spcBef>
                <a:spcPct val="0"/>
              </a:spcBef>
            </a:pPr>
            <a:r>
              <a:rPr lang="mn-MN" sz="1200" dirty="0">
                <a:solidFill>
                  <a:srgbClr val="2E2F31"/>
                </a:solidFill>
                <a:latin typeface="Arial Bold"/>
              </a:rPr>
              <a:t>АВЛИГАТАЙ ТЭМЦЭХ ГАЗАР</a:t>
            </a:r>
            <a:endParaRPr lang="en-US" sz="1200" dirty="0">
              <a:solidFill>
                <a:srgbClr val="2E2F31"/>
              </a:solidFill>
              <a:latin typeface="Arial Bold"/>
            </a:endParaRPr>
          </a:p>
        </p:txBody>
      </p:sp>
      <p:sp>
        <p:nvSpPr>
          <p:cNvPr id="10" name="TextBox 22">
            <a:extLst>
              <a:ext uri="{FF2B5EF4-FFF2-40B4-BE49-F238E27FC236}">
                <a16:creationId xmlns:a16="http://schemas.microsoft.com/office/drawing/2014/main" id="{59E1FFEB-333E-6037-097D-3FB38B6438EC}"/>
              </a:ext>
            </a:extLst>
          </p:cNvPr>
          <p:cNvSpPr txBox="1"/>
          <p:nvPr/>
        </p:nvSpPr>
        <p:spPr>
          <a:xfrm>
            <a:off x="991387" y="531721"/>
            <a:ext cx="2494764" cy="138499"/>
          </a:xfrm>
          <a:prstGeom prst="rect">
            <a:avLst/>
          </a:prstGeom>
        </p:spPr>
        <p:txBody>
          <a:bodyPr wrap="square" lIns="0" tIns="0" rIns="0" bIns="0" rtlCol="0" anchor="t">
            <a:spAutoFit/>
          </a:bodyPr>
          <a:lstStyle/>
          <a:p>
            <a:pPr>
              <a:spcBef>
                <a:spcPct val="0"/>
              </a:spcBef>
            </a:pPr>
            <a:r>
              <a:rPr lang="mn-MN" sz="900" dirty="0">
                <a:solidFill>
                  <a:srgbClr val="2E2F31"/>
                </a:solidFill>
                <a:latin typeface="Arial"/>
              </a:rPr>
              <a:t>Урьдчилан сэргийлэх, соён гэгээрүүлэх хэлтэс</a:t>
            </a:r>
            <a:endParaRPr lang="en-US" sz="900" dirty="0">
              <a:solidFill>
                <a:srgbClr val="2E2F31"/>
              </a:solidFill>
              <a:latin typeface="Arial"/>
            </a:endParaRPr>
          </a:p>
        </p:txBody>
      </p:sp>
      <p:cxnSp>
        <p:nvCxnSpPr>
          <p:cNvPr id="11" name="Straight Connector 10">
            <a:extLst>
              <a:ext uri="{FF2B5EF4-FFF2-40B4-BE49-F238E27FC236}">
                <a16:creationId xmlns:a16="http://schemas.microsoft.com/office/drawing/2014/main" id="{4C39675D-DE23-662F-055A-3F2D3601297F}"/>
              </a:ext>
            </a:extLst>
          </p:cNvPr>
          <p:cNvCxnSpPr>
            <a:cxnSpLocks/>
          </p:cNvCxnSpPr>
          <p:nvPr/>
        </p:nvCxnSpPr>
        <p:spPr>
          <a:xfrm flipV="1">
            <a:off x="991386" y="531721"/>
            <a:ext cx="2494764" cy="4529"/>
          </a:xfrm>
          <a:prstGeom prst="line">
            <a:avLst/>
          </a:prstGeom>
          <a:ln w="19050" cmpd="thinThick">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A7FE1F-292C-0DBA-4D5F-E8E989FB2B89}"/>
              </a:ext>
            </a:extLst>
          </p:cNvPr>
          <p:cNvGrpSpPr/>
          <p:nvPr/>
        </p:nvGrpSpPr>
        <p:grpSpPr>
          <a:xfrm>
            <a:off x="7600044" y="228400"/>
            <a:ext cx="4591956" cy="546339"/>
            <a:chOff x="7603069" y="551806"/>
            <a:chExt cx="4591956" cy="546339"/>
          </a:xfrm>
        </p:grpSpPr>
        <p:sp>
          <p:nvSpPr>
            <p:cNvPr id="13" name="Rectangle: Top Corners Rounded 6">
              <a:extLst>
                <a:ext uri="{FF2B5EF4-FFF2-40B4-BE49-F238E27FC236}">
                  <a16:creationId xmlns:a16="http://schemas.microsoft.com/office/drawing/2014/main" id="{564C70CE-F753-AD17-D651-45D7FD04C431}"/>
                </a:ext>
              </a:extLst>
            </p:cNvPr>
            <p:cNvSpPr/>
            <p:nvPr/>
          </p:nvSpPr>
          <p:spPr>
            <a:xfrm rot="16200000">
              <a:off x="9851571" y="-1323206"/>
              <a:ext cx="419277" cy="4267630"/>
            </a:xfrm>
            <a:prstGeom prst="round2SameRect">
              <a:avLst>
                <a:gd name="adj1" fmla="val 33502"/>
                <a:gd name="adj2" fmla="val 0"/>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nvGrpSpPr>
            <p:cNvPr id="14" name="Group 13">
              <a:extLst>
                <a:ext uri="{FF2B5EF4-FFF2-40B4-BE49-F238E27FC236}">
                  <a16:creationId xmlns:a16="http://schemas.microsoft.com/office/drawing/2014/main" id="{92EF7C0A-0CA7-5C82-4D62-FC9465373EDD}"/>
                </a:ext>
              </a:extLst>
            </p:cNvPr>
            <p:cNvGrpSpPr/>
            <p:nvPr/>
          </p:nvGrpSpPr>
          <p:grpSpPr>
            <a:xfrm>
              <a:off x="7603069" y="551806"/>
              <a:ext cx="546339" cy="546339"/>
              <a:chOff x="6993964" y="588105"/>
              <a:chExt cx="776287" cy="776287"/>
            </a:xfrm>
          </p:grpSpPr>
          <p:sp>
            <p:nvSpPr>
              <p:cNvPr id="16" name="Oval 15">
                <a:extLst>
                  <a:ext uri="{FF2B5EF4-FFF2-40B4-BE49-F238E27FC236}">
                    <a16:creationId xmlns:a16="http://schemas.microsoft.com/office/drawing/2014/main" id="{DFE4EFCA-CC97-E97E-A083-C7BC2F5E7753}"/>
                  </a:ext>
                </a:extLst>
              </p:cNvPr>
              <p:cNvSpPr/>
              <p:nvPr/>
            </p:nvSpPr>
            <p:spPr>
              <a:xfrm>
                <a:off x="6993964" y="588105"/>
                <a:ext cx="776287" cy="776287"/>
              </a:xfrm>
              <a:prstGeom prst="ellipse">
                <a:avLst/>
              </a:prstGeom>
              <a:gradFill>
                <a:gsLst>
                  <a:gs pos="0">
                    <a:schemeClr val="bg1"/>
                  </a:gs>
                  <a:gs pos="53000">
                    <a:schemeClr val="bg1"/>
                  </a:gs>
                  <a:gs pos="97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17" name="Freeform 8">
                <a:extLst>
                  <a:ext uri="{FF2B5EF4-FFF2-40B4-BE49-F238E27FC236}">
                    <a16:creationId xmlns:a16="http://schemas.microsoft.com/office/drawing/2014/main" id="{75D11859-95D2-F918-1B13-3F40E0D1CDCB}"/>
                  </a:ext>
                </a:extLst>
              </p:cNvPr>
              <p:cNvSpPr/>
              <p:nvPr/>
            </p:nvSpPr>
            <p:spPr>
              <a:xfrm>
                <a:off x="7024080" y="623716"/>
                <a:ext cx="708791" cy="70879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600"/>
              </a:solidFill>
            </p:spPr>
          </p:sp>
        </p:grpSp>
        <p:sp>
          <p:nvSpPr>
            <p:cNvPr id="15" name="Rectangle 14">
              <a:extLst>
                <a:ext uri="{FF2B5EF4-FFF2-40B4-BE49-F238E27FC236}">
                  <a16:creationId xmlns:a16="http://schemas.microsoft.com/office/drawing/2014/main" id="{F9A1F1FC-94D4-F513-827F-F434DC13E8C1}"/>
                </a:ext>
              </a:extLst>
            </p:cNvPr>
            <p:cNvSpPr/>
            <p:nvPr/>
          </p:nvSpPr>
          <p:spPr>
            <a:xfrm>
              <a:off x="8182192" y="648352"/>
              <a:ext cx="3767237" cy="307777"/>
            </a:xfrm>
            <a:prstGeom prst="rect">
              <a:avLst/>
            </a:prstGeom>
          </p:spPr>
          <p:txBody>
            <a:bodyPr wrap="square">
              <a:spAutoFit/>
            </a:bodyPr>
            <a:lstStyle/>
            <a:p>
              <a:r>
                <a:rPr lang="mn-MN" sz="1400" dirty="0" smtClean="0"/>
                <a:t>УРЬДЧИЛАН СЭРГИЙЛЭХ</a:t>
              </a:r>
              <a:endParaRPr lang="en-US" sz="1400" b="0" dirty="0"/>
            </a:p>
          </p:txBody>
        </p:sp>
      </p:grpSp>
      <p:pic>
        <p:nvPicPr>
          <p:cNvPr id="18" name="Graphic 16" descr="Clapper board with solid fill">
            <a:extLst>
              <a:ext uri="{FF2B5EF4-FFF2-40B4-BE49-F238E27FC236}">
                <a16:creationId xmlns:a16="http://schemas.microsoft.com/office/drawing/2014/main" id="{EBE242D1-D8CC-A815-8966-12E175060AD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698823" y="315369"/>
            <a:ext cx="343667" cy="343667"/>
          </a:xfrm>
          <a:prstGeom prst="rect">
            <a:avLst/>
          </a:prstGeom>
        </p:spPr>
      </p:pic>
    </p:spTree>
    <p:extLst>
      <p:ext uri="{BB962C8B-B14F-4D97-AF65-F5344CB8AC3E}">
        <p14:creationId xmlns:p14="http://schemas.microsoft.com/office/powerpoint/2010/main" val="1713835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9278</TotalTime>
  <Words>1156</Words>
  <Application>Microsoft Office PowerPoint</Application>
  <PresentationFormat>Widescreen</PresentationFormat>
  <Paragraphs>280</Paragraphs>
  <Slides>14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4" baseType="lpstr">
      <vt:lpstr>맑은 고딕</vt:lpstr>
      <vt:lpstr>Arial</vt:lpstr>
      <vt:lpstr>Arial Bold</vt:lpstr>
      <vt:lpstr>Calibri</vt:lpstr>
      <vt:lpstr>Calibri Light</vt:lpstr>
      <vt:lpstr>Mongolian Baiti</vt:lpstr>
      <vt:lpstr>Times New Roman</vt:lpstr>
      <vt:lpstr>Wingdings</vt:lpstr>
      <vt:lpstr>Office Theme</vt:lpstr>
      <vt:lpstr>Microsoft Word Document</vt:lpstr>
      <vt:lpstr>PowerPoint Presentation</vt:lpstr>
      <vt:lpstr>PowerPoint Presentation</vt:lpstr>
      <vt:lpstr>Авлигаас урьдчилан сэргийлэх үйл ажиллагааны төлөвлөгөөний төсөлд санал өгөх, хэрэгжилтийг хянах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Lhagvasuren Batchuluun</dc:creator>
  <cp:lastModifiedBy>Terbish Bold</cp:lastModifiedBy>
  <cp:revision>104</cp:revision>
  <cp:lastPrinted>2024-03-22T06:50:16Z</cp:lastPrinted>
  <dcterms:created xsi:type="dcterms:W3CDTF">2024-02-28T00:44:19Z</dcterms:created>
  <dcterms:modified xsi:type="dcterms:W3CDTF">2024-10-10T03:06:50Z</dcterms:modified>
</cp:coreProperties>
</file>