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180.xml" ContentType="application/vnd.ms-office.chartcolorstyle+xml"/>
  <Override PartName="/ppt/charts/style18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35"/>
  </p:notesMasterIdLst>
  <p:sldIdLst>
    <p:sldId id="256" r:id="rId2"/>
    <p:sldId id="312" r:id="rId3"/>
    <p:sldId id="314" r:id="rId4"/>
    <p:sldId id="326" r:id="rId5"/>
    <p:sldId id="342" r:id="rId6"/>
    <p:sldId id="343" r:id="rId7"/>
    <p:sldId id="344" r:id="rId8"/>
    <p:sldId id="345" r:id="rId9"/>
    <p:sldId id="346" r:id="rId10"/>
    <p:sldId id="347" r:id="rId11"/>
    <p:sldId id="366" r:id="rId12"/>
    <p:sldId id="370" r:id="rId13"/>
    <p:sldId id="349" r:id="rId14"/>
    <p:sldId id="350" r:id="rId15"/>
    <p:sldId id="351" r:id="rId16"/>
    <p:sldId id="352" r:id="rId17"/>
    <p:sldId id="355" r:id="rId18"/>
    <p:sldId id="356" r:id="rId19"/>
    <p:sldId id="353" r:id="rId20"/>
    <p:sldId id="357" r:id="rId21"/>
    <p:sldId id="359" r:id="rId22"/>
    <p:sldId id="362" r:id="rId23"/>
    <p:sldId id="361" r:id="rId24"/>
    <p:sldId id="327" r:id="rId25"/>
    <p:sldId id="374" r:id="rId26"/>
    <p:sldId id="372" r:id="rId27"/>
    <p:sldId id="380" r:id="rId28"/>
    <p:sldId id="375" r:id="rId29"/>
    <p:sldId id="376" r:id="rId30"/>
    <p:sldId id="378" r:id="rId31"/>
    <p:sldId id="363" r:id="rId32"/>
    <p:sldId id="364" r:id="rId33"/>
    <p:sldId id="36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xmlns="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3784D4-BCF6-4070-A945-0E278A6CB682}">
  <a:tblStyle styleId="{DF3784D4-BCF6-4070-A945-0E278A6CB6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>
        <p:scale>
          <a:sx n="100" d="100"/>
          <a:sy n="100" d="100"/>
        </p:scale>
        <p:origin x="-552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80.xml"/><Relationship Id="rId2" Type="http://schemas.microsoft.com/office/2011/relationships/chartStyle" Target="style180.xml"/><Relationship Id="rId1" Type="http://schemas.openxmlformats.org/officeDocument/2006/relationships/oleObject" Target="file:///D:\1.PROJECT-2022\ICNL\NATIONAL%20FORUM-JANUARY\Negdsen%20data-ICNL-OSF-2023.01.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mn-MN"/>
              <a:t>ГАЗАР ЗҮЙН БАЙРШИЛ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010717410323708E-2"/>
          <c:y val="0.19432888597258677"/>
          <c:w val="0.93888888888888888"/>
          <c:h val="0.566770195392242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Иргэн!$B$6:$B$14</c:f>
              <c:strCache>
                <c:ptCount val="9"/>
                <c:pt idx="0">
                  <c:v>УБ-БЗД</c:v>
                </c:pt>
                <c:pt idx="1">
                  <c:v>СЭЛЭНГЭ</c:v>
                </c:pt>
                <c:pt idx="2">
                  <c:v>ӨМНӨГОВЬ</c:v>
                </c:pt>
                <c:pt idx="3">
                  <c:v>УВС</c:v>
                </c:pt>
                <c:pt idx="4">
                  <c:v>Хөвсгөл</c:v>
                </c:pt>
                <c:pt idx="5">
                  <c:v>УБ-СХД</c:v>
                </c:pt>
                <c:pt idx="6">
                  <c:v>Ховд</c:v>
                </c:pt>
                <c:pt idx="7">
                  <c:v>Баян-Өлгий</c:v>
                </c:pt>
                <c:pt idx="8">
                  <c:v>Орхон</c:v>
                </c:pt>
              </c:strCache>
            </c:strRef>
          </c:cat>
          <c:val>
            <c:numRef>
              <c:f>Иргэн!$D$6:$D$14</c:f>
              <c:numCache>
                <c:formatCode>0%</c:formatCode>
                <c:ptCount val="9"/>
                <c:pt idx="0">
                  <c:v>0.29849137931034481</c:v>
                </c:pt>
                <c:pt idx="1">
                  <c:v>0.21551724137931033</c:v>
                </c:pt>
                <c:pt idx="2">
                  <c:v>0.16163793103448276</c:v>
                </c:pt>
                <c:pt idx="3">
                  <c:v>0.15948275862068967</c:v>
                </c:pt>
                <c:pt idx="4">
                  <c:v>3.5560344827586209E-2</c:v>
                </c:pt>
                <c:pt idx="5">
                  <c:v>3.2327586206896554E-2</c:v>
                </c:pt>
                <c:pt idx="6">
                  <c:v>3.2327586206896554E-2</c:v>
                </c:pt>
                <c:pt idx="7">
                  <c:v>3.2327586206896554E-2</c:v>
                </c:pt>
                <c:pt idx="8">
                  <c:v>3.2327586206896554E-2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3-4D51-92DA-89289492F7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3536000"/>
        <c:axId val="23538688"/>
      </c:barChart>
      <c:catAx>
        <c:axId val="235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8688"/>
        <c:crosses val="autoZero"/>
        <c:auto val="1"/>
        <c:lblAlgn val="ctr"/>
        <c:lblOffset val="100"/>
        <c:noMultiLvlLbl val="0"/>
      </c:catAx>
      <c:valAx>
        <c:axId val="2353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5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Иргэн!$E$97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C5-429D-9877-694381A3610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C5-429D-9877-694381A3610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C5-429D-9877-694381A361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Иргэн!$B$98:$B$100</c:f>
              <c:strCache>
                <c:ptCount val="3"/>
                <c:pt idx="0">
                  <c:v>Тийм</c:v>
                </c:pt>
                <c:pt idx="1">
                  <c:v>Үгүй</c:v>
                </c:pt>
                <c:pt idx="2">
                  <c:v>Дутуу</c:v>
                </c:pt>
              </c:strCache>
            </c:strRef>
          </c:cat>
          <c:val>
            <c:numRef>
              <c:f>Иргэн!$E$98:$E$100</c:f>
              <c:numCache>
                <c:formatCode>General</c:formatCode>
                <c:ptCount val="3"/>
                <c:pt idx="0">
                  <c:v>81</c:v>
                </c:pt>
                <c:pt idx="1">
                  <c:v>250</c:v>
                </c:pt>
                <c:pt idx="2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C5-429D-9877-694381A3610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Иргэн!$E$109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48-4F84-BD20-6C047FB71E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48-4F84-BD20-6C047FB71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Иргэн!$B$110:$B$111</c:f>
              <c:strCache>
                <c:ptCount val="2"/>
                <c:pt idx="0">
                  <c:v>Тийм</c:v>
                </c:pt>
                <c:pt idx="1">
                  <c:v>Үгүй</c:v>
                </c:pt>
              </c:strCache>
            </c:strRef>
          </c:cat>
          <c:val>
            <c:numRef>
              <c:f>Иргэн!$E$110:$E$111</c:f>
              <c:numCache>
                <c:formatCode>General</c:formatCode>
                <c:ptCount val="2"/>
                <c:pt idx="0">
                  <c:v>300</c:v>
                </c:pt>
                <c:pt idx="1">
                  <c:v>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48-4F84-BD20-6C047FB71E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Иргэн!$E$142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9A-495B-B19D-31FE623CB8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9A-495B-B19D-31FE623CB8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388888888888889"/>
                  <c:y val="-0.17129629629629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9A-495B-B19D-31FE623CB8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Иргэн!$B$143:$B$144</c:f>
              <c:strCache>
                <c:ptCount val="2"/>
                <c:pt idx="0">
                  <c:v>Тийм</c:v>
                </c:pt>
                <c:pt idx="1">
                  <c:v>Үгүй</c:v>
                </c:pt>
              </c:strCache>
            </c:strRef>
          </c:cat>
          <c:val>
            <c:numRef>
              <c:f>Иргэн!$E$143:$E$144</c:f>
              <c:numCache>
                <c:formatCode>General</c:formatCode>
                <c:ptCount val="2"/>
                <c:pt idx="0">
                  <c:v>177</c:v>
                </c:pt>
                <c:pt idx="1">
                  <c:v>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9A-495B-B19D-31FE623CB82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Нэгдсэн үр дүн-Иргэд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2-4A49-9378-B7F273B6D9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2-4A49-9378-B7F273B6D9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52-4A49-9378-B7F273B6D9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52-4A49-9378-B7F273B6D9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Иргэн!$T$332:$T$335</c:f>
              <c:strCache>
                <c:ptCount val="4"/>
                <c:pt idx="0">
                  <c:v>Зөв</c:v>
                </c:pt>
                <c:pt idx="1">
                  <c:v>Буруу</c:v>
                </c:pt>
                <c:pt idx="2">
                  <c:v>Бүрэн бус</c:v>
                </c:pt>
                <c:pt idx="3">
                  <c:v>Мэдэхгүй</c:v>
                </c:pt>
              </c:strCache>
            </c:strRef>
          </c:cat>
          <c:val>
            <c:numRef>
              <c:f>Иргэн!$U$332:$U$335</c:f>
              <c:numCache>
                <c:formatCode>General</c:formatCode>
                <c:ptCount val="4"/>
                <c:pt idx="0">
                  <c:v>4456</c:v>
                </c:pt>
                <c:pt idx="1">
                  <c:v>4243</c:v>
                </c:pt>
                <c:pt idx="2">
                  <c:v>2858</c:v>
                </c:pt>
                <c:pt idx="3">
                  <c:v>2203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52-4A49-9378-B7F273B6D9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Газар зүйн байршил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TAX!$G$3:$G$11</c:f>
              <c:strCache>
                <c:ptCount val="9"/>
                <c:pt idx="0">
                  <c:v>УБ-БЗД</c:v>
                </c:pt>
                <c:pt idx="1">
                  <c:v>ӨМНӨГОВЬ</c:v>
                </c:pt>
                <c:pt idx="2">
                  <c:v>УВС</c:v>
                </c:pt>
                <c:pt idx="3">
                  <c:v>СЭЛЭНГЭ</c:v>
                </c:pt>
                <c:pt idx="4">
                  <c:v>УБ-СХД</c:v>
                </c:pt>
                <c:pt idx="5">
                  <c:v>Хөвсгөл</c:v>
                </c:pt>
                <c:pt idx="6">
                  <c:v>Ховд</c:v>
                </c:pt>
                <c:pt idx="7">
                  <c:v>Баян-Өлгий</c:v>
                </c:pt>
                <c:pt idx="8">
                  <c:v>Орхон</c:v>
                </c:pt>
              </c:strCache>
            </c:strRef>
          </c:cat>
          <c:val>
            <c:numRef>
              <c:f>TAX!$H$3:$H$11</c:f>
              <c:numCache>
                <c:formatCode>General</c:formatCode>
                <c:ptCount val="9"/>
                <c:pt idx="0">
                  <c:v>31</c:v>
                </c:pt>
                <c:pt idx="1">
                  <c:v>17</c:v>
                </c:pt>
                <c:pt idx="2">
                  <c:v>16</c:v>
                </c:pt>
                <c:pt idx="3">
                  <c:v>16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BB-40C2-B64C-E125E6E43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2747264"/>
        <c:axId val="112748800"/>
      </c:barChart>
      <c:catAx>
        <c:axId val="112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48800"/>
        <c:crosses val="autoZero"/>
        <c:auto val="1"/>
        <c:lblAlgn val="ctr"/>
        <c:lblOffset val="100"/>
        <c:noMultiLvlLbl val="0"/>
      </c:catAx>
      <c:valAx>
        <c:axId val="112748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2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ХҮЙСИЙН АНГИЛАЛ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TAX!$F$20</c:f>
              <c:strCache>
                <c:ptCount val="1"/>
                <c:pt idx="0">
                  <c:v>Хүйс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D-4153-A768-0BA8F4F6C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BD-4153-A768-0BA8F4F6CE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TAX!$C$21:$C$22</c:f>
              <c:strCache>
                <c:ptCount val="2"/>
                <c:pt idx="0">
                  <c:v>Эрэгтэй</c:v>
                </c:pt>
                <c:pt idx="1">
                  <c:v>Эмэгтэй</c:v>
                </c:pt>
              </c:strCache>
            </c:strRef>
          </c:cat>
          <c:val>
            <c:numRef>
              <c:f>TAX!$F$21:$F$22</c:f>
              <c:numCache>
                <c:formatCode>General</c:formatCode>
                <c:ptCount val="2"/>
                <c:pt idx="0">
                  <c:v>155</c:v>
                </c:pt>
                <c:pt idx="1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BD-4153-A768-0BA8F4F6CE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TAX!$P$24:$P$27</c:f>
              <c:strCache>
                <c:ptCount val="4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46+</c:v>
                </c:pt>
              </c:strCache>
            </c:strRef>
          </c:cat>
          <c:val>
            <c:numRef>
              <c:f>TAX!$Q$24:$Q$27</c:f>
              <c:numCache>
                <c:formatCode>General</c:formatCode>
                <c:ptCount val="4"/>
                <c:pt idx="0">
                  <c:v>16</c:v>
                </c:pt>
                <c:pt idx="1">
                  <c:v>40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B-4778-B287-4E1F4FA0EA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869760"/>
        <c:axId val="112872448"/>
      </c:barChart>
      <c:catAx>
        <c:axId val="11286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2448"/>
        <c:crosses val="autoZero"/>
        <c:auto val="1"/>
        <c:lblAlgn val="ctr"/>
        <c:lblOffset val="100"/>
        <c:noMultiLvlLbl val="0"/>
      </c:catAx>
      <c:valAx>
        <c:axId val="11287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TAX!$S$39:$S$43</c:f>
              <c:strCache>
                <c:ptCount val="5"/>
                <c:pt idx="0">
                  <c:v>А. Төрийн байгууллага</c:v>
                </c:pt>
                <c:pt idx="1">
                  <c:v>Б. Төрийн болон нутгийн өмчит, төрийн болон орон нутгийн өмчийн оролцоотой хувийн эрх зүйн хуулийн этгээд</c:v>
                </c:pt>
                <c:pt idx="2">
                  <c:v>В. Хууль, эсхүл гэрээний үндсэн дээр төрийн байгууллагын тодорхой чиг үүргийг гүйцэтгэж байгаа этгээд</c:v>
                </c:pt>
                <c:pt idx="3">
                  <c:v>Д. Улс төрийн нам</c:v>
                </c:pt>
                <c:pt idx="4">
                  <c:v>Г. Олон нийтийн радио, телевиз</c:v>
                </c:pt>
              </c:strCache>
            </c:strRef>
          </c:cat>
          <c:val>
            <c:numRef>
              <c:f>TAX!$T$39:$T$43</c:f>
              <c:numCache>
                <c:formatCode>General</c:formatCode>
                <c:ptCount val="5"/>
                <c:pt idx="0">
                  <c:v>75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4-4D29-BB75-0A40128C5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330816"/>
        <c:axId val="113354240"/>
      </c:barChart>
      <c:catAx>
        <c:axId val="1133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54240"/>
        <c:crosses val="autoZero"/>
        <c:auto val="1"/>
        <c:lblAlgn val="ctr"/>
        <c:lblOffset val="100"/>
        <c:noMultiLvlLbl val="0"/>
      </c:catAx>
      <c:valAx>
        <c:axId val="1133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3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МЭДЭЭЛэл</a:t>
            </a:r>
            <a:r>
              <a:rPr lang="mn-MN" baseline="0"/>
              <a:t> нээлттэй эсэх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8B-452C-9480-98C4FE3743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8B-452C-9480-98C4FE37435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41,5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8B-452C-9480-98C4FE374354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58,5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108B-452C-9480-98C4FE374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'Мэдээлэл хүссэн байдал'!$X$15:$X$16</c:f>
              <c:strCache>
                <c:ptCount val="2"/>
                <c:pt idx="0">
                  <c:v>Нээлттэй</c:v>
                </c:pt>
                <c:pt idx="1">
                  <c:v>Хаалттай</c:v>
                </c:pt>
              </c:strCache>
            </c:strRef>
          </c:cat>
          <c:val>
            <c:numRef>
              <c:f>'Мэдээлэл хүссэн байдал'!$Y$15:$Y$16</c:f>
              <c:numCache>
                <c:formatCode>General</c:formatCode>
                <c:ptCount val="2"/>
                <c:pt idx="0">
                  <c:v>41.5</c:v>
                </c:pt>
                <c:pt idx="1">
                  <c:v>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8B-452C-9480-98C4FE3743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5A-4EAD-9C19-F383AF8BEE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5A-4EAD-9C19-F383AF8BEE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5A-4EAD-9C19-F383AF8BEE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'Мэдээлэл хүссэн байдал'!$D$19:$D$21</c:f>
              <c:strCache>
                <c:ptCount val="3"/>
                <c:pt idx="0">
                  <c:v>Өгөөгүй</c:v>
                </c:pt>
                <c:pt idx="1">
                  <c:v>Өгсөн</c:v>
                </c:pt>
                <c:pt idx="2">
                  <c:v>Дутуу</c:v>
                </c:pt>
              </c:strCache>
            </c:strRef>
          </c:cat>
          <c:val>
            <c:numRef>
              <c:f>'Мэдээлэл хүссэн байдал'!$E$19:$E$21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5A-4EAD-9C19-F383AF8BEE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НАсны</a:t>
            </a:r>
            <a:r>
              <a:rPr lang="mn-MN" baseline="0"/>
              <a:t> бүлэг</a:t>
            </a:r>
            <a:endParaRPr lang="mn-M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Иргэн!$B$40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4B-4F3C-9C56-030D97031BE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4B-4F3C-9C56-030D97031BE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4B-4F3C-9C56-030D97031B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Иргэн!$C$30:$E$30</c:f>
              <c:strCache>
                <c:ptCount val="3"/>
                <c:pt idx="0">
                  <c:v>18-35</c:v>
                </c:pt>
                <c:pt idx="1">
                  <c:v>35-50</c:v>
                </c:pt>
                <c:pt idx="2">
                  <c:v>50+</c:v>
                </c:pt>
              </c:strCache>
            </c:strRef>
          </c:cat>
          <c:val>
            <c:numRef>
              <c:f>Иргэн!$C$40:$E$40</c:f>
              <c:numCache>
                <c:formatCode>0%</c:formatCode>
                <c:ptCount val="3"/>
                <c:pt idx="0">
                  <c:v>0.40625</c:v>
                </c:pt>
                <c:pt idx="1">
                  <c:v>0.37176724137931033</c:v>
                </c:pt>
                <c:pt idx="2">
                  <c:v>0.22198275862068967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4B-4F3C-9C56-030D97031B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/>
              <a:t>НАСНЫ</a:t>
            </a:r>
            <a:r>
              <a:rPr lang="mn-MN" baseline="0" dirty="0"/>
              <a:t> БҮЛЭГ-АЙМАГ ТУС БҮРЭЭР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Иргэн!$C$30</c:f>
              <c:strCache>
                <c:ptCount val="1"/>
                <c:pt idx="0">
                  <c:v>18-35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Иргэн!$B$31:$B$39</c:f>
              <c:strCache>
                <c:ptCount val="9"/>
                <c:pt idx="0">
                  <c:v>УВС</c:v>
                </c:pt>
                <c:pt idx="1">
                  <c:v>ӨМНӨГОВЬ</c:v>
                </c:pt>
                <c:pt idx="2">
                  <c:v>СЭЛЭНГЭ</c:v>
                </c:pt>
                <c:pt idx="3">
                  <c:v>УБ-БЗД</c:v>
                </c:pt>
                <c:pt idx="4">
                  <c:v>УБ-СХД</c:v>
                </c:pt>
                <c:pt idx="5">
                  <c:v>Хөвсгөл</c:v>
                </c:pt>
                <c:pt idx="6">
                  <c:v>Ховд</c:v>
                </c:pt>
                <c:pt idx="7">
                  <c:v>Баян-Өлгий</c:v>
                </c:pt>
                <c:pt idx="8">
                  <c:v>Орхон</c:v>
                </c:pt>
              </c:strCache>
            </c:strRef>
          </c:cat>
          <c:val>
            <c:numRef>
              <c:f>Иргэн!$C$31:$C$39</c:f>
              <c:numCache>
                <c:formatCode>0%</c:formatCode>
                <c:ptCount val="9"/>
                <c:pt idx="0">
                  <c:v>0.57432432432432434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0.46209386281588449</c:v>
                </c:pt>
                <c:pt idx="4">
                  <c:v>0.4</c:v>
                </c:pt>
                <c:pt idx="5">
                  <c:v>0.36363636363636365</c:v>
                </c:pt>
                <c:pt idx="6">
                  <c:v>0.53333333333333333</c:v>
                </c:pt>
                <c:pt idx="7">
                  <c:v>0.23333333333333334</c:v>
                </c:pt>
                <c:pt idx="8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F6-4063-B570-2FDB28663072}"/>
            </c:ext>
          </c:extLst>
        </c:ser>
        <c:ser>
          <c:idx val="1"/>
          <c:order val="1"/>
          <c:tx>
            <c:strRef>
              <c:f>Иргэн!$D$30</c:f>
              <c:strCache>
                <c:ptCount val="1"/>
                <c:pt idx="0">
                  <c:v>35-50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Иргэн!$B$31:$B$39</c:f>
              <c:strCache>
                <c:ptCount val="9"/>
                <c:pt idx="0">
                  <c:v>УВС</c:v>
                </c:pt>
                <c:pt idx="1">
                  <c:v>ӨМНӨГОВЬ</c:v>
                </c:pt>
                <c:pt idx="2">
                  <c:v>СЭЛЭНГЭ</c:v>
                </c:pt>
                <c:pt idx="3">
                  <c:v>УБ-БЗД</c:v>
                </c:pt>
                <c:pt idx="4">
                  <c:v>УБ-СХД</c:v>
                </c:pt>
                <c:pt idx="5">
                  <c:v>Хөвсгөл</c:v>
                </c:pt>
                <c:pt idx="6">
                  <c:v>Ховд</c:v>
                </c:pt>
                <c:pt idx="7">
                  <c:v>Баян-Өлгий</c:v>
                </c:pt>
                <c:pt idx="8">
                  <c:v>Орхон</c:v>
                </c:pt>
              </c:strCache>
            </c:strRef>
          </c:cat>
          <c:val>
            <c:numRef>
              <c:f>Иргэн!$D$31:$D$39</c:f>
              <c:numCache>
                <c:formatCode>0%</c:formatCode>
                <c:ptCount val="9"/>
                <c:pt idx="0">
                  <c:v>0.27702702702702703</c:v>
                </c:pt>
                <c:pt idx="1">
                  <c:v>0.3</c:v>
                </c:pt>
                <c:pt idx="2">
                  <c:v>0.42499999999999999</c:v>
                </c:pt>
                <c:pt idx="3">
                  <c:v>0.40794223826714804</c:v>
                </c:pt>
                <c:pt idx="4">
                  <c:v>0.4</c:v>
                </c:pt>
                <c:pt idx="5">
                  <c:v>0.21212121212121213</c:v>
                </c:pt>
                <c:pt idx="6">
                  <c:v>0.4</c:v>
                </c:pt>
                <c:pt idx="7">
                  <c:v>0.56666666666666665</c:v>
                </c:pt>
                <c:pt idx="8">
                  <c:v>0.43333333333333335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F6-4063-B570-2FDB28663072}"/>
            </c:ext>
          </c:extLst>
        </c:ser>
        <c:ser>
          <c:idx val="2"/>
          <c:order val="2"/>
          <c:tx>
            <c:strRef>
              <c:f>Иргэн!$E$30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Иргэн!$B$31:$B$39</c:f>
              <c:strCache>
                <c:ptCount val="9"/>
                <c:pt idx="0">
                  <c:v>УВС</c:v>
                </c:pt>
                <c:pt idx="1">
                  <c:v>ӨМНӨГОВЬ</c:v>
                </c:pt>
                <c:pt idx="2">
                  <c:v>СЭЛЭНГЭ</c:v>
                </c:pt>
                <c:pt idx="3">
                  <c:v>УБ-БЗД</c:v>
                </c:pt>
                <c:pt idx="4">
                  <c:v>УБ-СХД</c:v>
                </c:pt>
                <c:pt idx="5">
                  <c:v>Хөвсгөл</c:v>
                </c:pt>
                <c:pt idx="6">
                  <c:v>Ховд</c:v>
                </c:pt>
                <c:pt idx="7">
                  <c:v>Баян-Өлгий</c:v>
                </c:pt>
                <c:pt idx="8">
                  <c:v>Орхон</c:v>
                </c:pt>
              </c:strCache>
            </c:strRef>
          </c:cat>
          <c:val>
            <c:numRef>
              <c:f>Иргэн!$E$31:$E$39</c:f>
              <c:numCache>
                <c:formatCode>0%</c:formatCode>
                <c:ptCount val="9"/>
                <c:pt idx="0">
                  <c:v>0.14864864864864866</c:v>
                </c:pt>
                <c:pt idx="1">
                  <c:v>0.42</c:v>
                </c:pt>
                <c:pt idx="2">
                  <c:v>0.22500000000000001</c:v>
                </c:pt>
                <c:pt idx="3">
                  <c:v>0.1299638989169675</c:v>
                </c:pt>
                <c:pt idx="4">
                  <c:v>0.2</c:v>
                </c:pt>
                <c:pt idx="5">
                  <c:v>0.42424242424242425</c:v>
                </c:pt>
                <c:pt idx="6">
                  <c:v>6.6666666666666666E-2</c:v>
                </c:pt>
                <c:pt idx="7">
                  <c:v>0.2</c:v>
                </c:pt>
                <c:pt idx="8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F6-4063-B570-2FDB286630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465984"/>
        <c:axId val="23467520"/>
      </c:barChart>
      <c:catAx>
        <c:axId val="2346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7520"/>
        <c:crosses val="autoZero"/>
        <c:auto val="1"/>
        <c:lblAlgn val="ctr"/>
        <c:lblOffset val="100"/>
        <c:noMultiLvlLbl val="0"/>
      </c:catAx>
      <c:valAx>
        <c:axId val="2346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Ажил эрхлэлтийн байдал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FF-46E1-AEF2-478202CB99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FF-46E1-AEF2-478202CB99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FF-46E1-AEF2-478202CB99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FF-46E1-AEF2-478202CB99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FF-46E1-AEF2-478202CB99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FF-46E1-AEF2-478202CB99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FF-46E1-AEF2-478202CB99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Иргэн!$B$46:$H$46</c:f>
              <c:strCache>
                <c:ptCount val="7"/>
                <c:pt idx="0">
                  <c:v>Байршил</c:v>
                </c:pt>
                <c:pt idx="1">
                  <c:v>Төрийн алба</c:v>
                </c:pt>
                <c:pt idx="2">
                  <c:v>Хувийн байгууллага</c:v>
                </c:pt>
                <c:pt idx="3">
                  <c:v>ТББ</c:v>
                </c:pt>
                <c:pt idx="4">
                  <c:v>Хувиараа</c:v>
                </c:pt>
                <c:pt idx="5">
                  <c:v>Сурдаг</c:v>
                </c:pt>
                <c:pt idx="6">
                  <c:v>Ажилгүй</c:v>
                </c:pt>
              </c:strCache>
            </c:strRef>
          </c:cat>
          <c:val>
            <c:numRef>
              <c:f>Иргэн!$B$50:$H$50</c:f>
              <c:numCache>
                <c:formatCode>0%</c:formatCode>
                <c:ptCount val="7"/>
                <c:pt idx="1">
                  <c:v>0.13793103448275862</c:v>
                </c:pt>
                <c:pt idx="2">
                  <c:v>0.25862068965517243</c:v>
                </c:pt>
                <c:pt idx="3">
                  <c:v>7.3275862068965511E-2</c:v>
                </c:pt>
                <c:pt idx="4">
                  <c:v>0.23275862068965517</c:v>
                </c:pt>
                <c:pt idx="5">
                  <c:v>0.14870689655172414</c:v>
                </c:pt>
                <c:pt idx="6">
                  <c:v>0.14870689655172414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AFF-46E1-AEF2-478202CB997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7336728886509"/>
          <c:y val="0.21190844005867629"/>
          <c:w val="0.46084266534467311"/>
          <c:h val="0.74795098670113491"/>
        </c:manualLayout>
      </c:layout>
      <c:doughnutChart>
        <c:varyColors val="1"/>
        <c:ser>
          <c:idx val="0"/>
          <c:order val="0"/>
          <c:tx>
            <c:strRef>
              <c:f>Иргэн!$E$73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AF-4FCC-A66E-10117AF33AD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AF-4FCC-A66E-10117AF33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Иргэн!$B$74:$B$75</c:f>
              <c:strCache>
                <c:ptCount val="2"/>
                <c:pt idx="0">
                  <c:v>Тийм</c:v>
                </c:pt>
                <c:pt idx="1">
                  <c:v>Үгүй</c:v>
                </c:pt>
              </c:strCache>
            </c:strRef>
          </c:cat>
          <c:val>
            <c:numRef>
              <c:f>Иргэн!$E$74:$E$75</c:f>
              <c:numCache>
                <c:formatCode>General</c:formatCode>
                <c:ptCount val="2"/>
                <c:pt idx="0">
                  <c:v>544</c:v>
                </c:pt>
                <c:pt idx="1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AF-4FCC-A66E-10117AF33A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7336728886509"/>
          <c:y val="0.21190844005867629"/>
          <c:w val="0.46084266534467311"/>
          <c:h val="0.7479509867011349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Иргэн!$E$83</c:f>
              <c:strCache>
                <c:ptCount val="1"/>
                <c:pt idx="0">
                  <c:v>НИЙТ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5-495E-BAD3-9F9EBC6B7F8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5-495E-BAD3-9F9EBC6B7F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Иргэн!$B$84:$B$85</c:f>
              <c:strCache>
                <c:ptCount val="2"/>
                <c:pt idx="0">
                  <c:v>Тийм</c:v>
                </c:pt>
                <c:pt idx="1">
                  <c:v>Үгүй</c:v>
                </c:pt>
              </c:strCache>
            </c:strRef>
          </c:cat>
          <c:val>
            <c:numRef>
              <c:f>Иргэн!$E$84:$E$85</c:f>
              <c:numCache>
                <c:formatCode>General</c:formatCode>
                <c:ptCount val="2"/>
                <c:pt idx="0">
                  <c:v>394</c:v>
                </c:pt>
                <c:pt idx="1">
                  <c:v>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65-495E-BAD3-9F9EBC6B7F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TAX!$AA$202:$AA$204</cx:f>
        <cx:lvl ptCount="3">
          <cx:pt idx="0">Буруу</cx:pt>
          <cx:pt idx="1">Зөв</cx:pt>
          <cx:pt idx="2">Бүрэн бус</cx:pt>
        </cx:lvl>
      </cx:strDim>
      <cx:numDim type="val">
        <cx:f>TAX!$AB$202:$AB$204</cx:f>
        <cx:lvl ptCount="3" formatCode="General">
          <cx:pt idx="0">25</cx:pt>
          <cx:pt idx="1">34</cx:pt>
          <cx:pt idx="2">41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mn-MN" sz="1400" b="0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Асуултад хариулсан байдал-Нэгдсэн үр дүн</a:t>
            </a:r>
            <a:endPara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cx:rich>
      </cx:tx>
    </cx:title>
    <cx:plotArea>
      <cx:plotAreaRegion>
        <cx:series layoutId="funnel" uniqueId="{FF4AFA4E-7FBE-4F99-AD3F-E775DF270886}"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prstClr val="white">
                  <a:lumMod val="75000"/>
                </a:prst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>
                    <a:solidFill>
                      <a:schemeClr val="tx1"/>
                    </a:solidFill>
                  </a:defRPr>
                </a:pPr>
                <a:endParaRPr lang="en-US" sz="2400" b="0" i="0" u="none" strike="noStrike" baseline="0">
                  <a:solidFill>
                    <a:schemeClr val="tx1"/>
                  </a:solidFill>
                  <a:latin typeface="Arial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674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1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90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469d1f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9469d1f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3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fa94098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9fa94098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99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fa94098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9fa94098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63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fa94098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9fa94098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968425" y="2227050"/>
            <a:ext cx="44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10800000" flipH="1">
            <a:off x="14419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26581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713225" y="3485675"/>
            <a:ext cx="39561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1878275" y="1744345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3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5351493" y="1744282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5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6"/>
          </p:nvPr>
        </p:nvSpPr>
        <p:spPr>
          <a:xfrm>
            <a:off x="187827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7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8"/>
          </p:nvPr>
        </p:nvSpPr>
        <p:spPr>
          <a:xfrm>
            <a:off x="5351425" y="3390754"/>
            <a:ext cx="278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9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3"/>
          </p:nvPr>
        </p:nvSpPr>
        <p:spPr>
          <a:xfrm rot="-5400000">
            <a:off x="609075" y="3422400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20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60" r:id="rId4"/>
    <p:sldLayoutId id="2147483673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2634342" y="1172225"/>
            <a:ext cx="578021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mn-MN" sz="3200" dirty="0">
                <a:solidFill>
                  <a:schemeClr val="accent1">
                    <a:lumMod val="75000"/>
                  </a:schemeClr>
                </a:solidFill>
              </a:rPr>
              <a:t>Нийтийн мэдээллийн ил тод байдлын тухай хуулийн хэрэгжилтийн мониторингийн үр дүн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B16BD3-94EB-4C3A-8AA9-BAE0C051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48" y="190510"/>
            <a:ext cx="6455594" cy="811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042832-B600-4127-843C-B93318F3E9AB}"/>
              </a:ext>
            </a:extLst>
          </p:cNvPr>
          <p:cNvSpPr/>
          <p:nvPr/>
        </p:nvSpPr>
        <p:spPr>
          <a:xfrm>
            <a:off x="3950059" y="4159446"/>
            <a:ext cx="1079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2023.01.26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85743-B40D-48D6-803B-1B84CB34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/>
              <a:t>Та ямар төрлийн мэдээлэл авахыг хүсэж байна вэ?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E262A8-BD21-48E3-A3D5-07B584B37DC7}"/>
              </a:ext>
            </a:extLst>
          </p:cNvPr>
          <p:cNvSpPr/>
          <p:nvPr/>
        </p:nvSpPr>
        <p:spPr>
          <a:xfrm>
            <a:off x="483325" y="1030875"/>
            <a:ext cx="7942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Эрүүл мэндийн даатгал, үйлчилгээ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Газар эзэмшил, өмчлөлийн асуудал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Нийгмийн даатгал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Татвар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Орон нутагт хэрэгжиж буй төсөл, хөтөлбөр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Орон нутгийн төсөв, дэд бүтэц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Хууль эрх зүй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Тэтгэвэр, тэтгэмж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ОНХС-ийн мэдээлэл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Ажлын байр, хүний нөөц</a:t>
            </a:r>
            <a:endParaRPr lang="mn-MN" sz="2400" dirty="0"/>
          </a:p>
        </p:txBody>
      </p:sp>
    </p:spTree>
    <p:extLst>
      <p:ext uri="{BB962C8B-B14F-4D97-AF65-F5344CB8AC3E}">
        <p14:creationId xmlns:p14="http://schemas.microsoft.com/office/powerpoint/2010/main" val="24608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85743-B40D-48D6-803B-1B84CB34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/>
              <a:t>Та ямар төрлийн мэдээлэл авахыг хүсэж байна вэ?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E262A8-BD21-48E3-A3D5-07B584B37DC7}"/>
              </a:ext>
            </a:extLst>
          </p:cNvPr>
          <p:cNvSpPr/>
          <p:nvPr/>
        </p:nvSpPr>
        <p:spPr>
          <a:xfrm>
            <a:off x="483325" y="1042750"/>
            <a:ext cx="7942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Зээл, тусламж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Оюутны тэтгэлэг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</a:rPr>
              <a:t>Залуусыг дэмжсэн, залуусын ажил эрхлэлтийг дэмжсэн төсөл хөтөлбөр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/>
              <a:t>Хилийн цэрэг, цагдаагийн байгууллагын ү.а</a:t>
            </a:r>
            <a:endParaRPr lang="mn-M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mn-M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mn-MN" sz="2000" dirty="0"/>
          </a:p>
        </p:txBody>
      </p:sp>
    </p:spTree>
    <p:extLst>
      <p:ext uri="{BB962C8B-B14F-4D97-AF65-F5344CB8AC3E}">
        <p14:creationId xmlns:p14="http://schemas.microsoft.com/office/powerpoint/2010/main" val="4311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35CB-B194-4D39-AE10-AEF0A69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0" y="383174"/>
            <a:ext cx="7708200" cy="961531"/>
          </a:xfrm>
        </p:spPr>
        <p:txBody>
          <a:bodyPr/>
          <a:lstStyle/>
          <a:p>
            <a:r>
              <a:rPr lang="mn-MN" dirty="0"/>
              <a:t>Та мэдээлэл авахаар төрийн байгууллагад хандаж байсан уу?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9245ECF-05F2-4ADC-B844-39A13D27AF54}"/>
              </a:ext>
            </a:extLst>
          </p:cNvPr>
          <p:cNvGraphicFramePr>
            <a:graphicFrameLocks/>
          </p:cNvGraphicFramePr>
          <p:nvPr/>
        </p:nvGraphicFramePr>
        <p:xfrm>
          <a:off x="1089213" y="1553137"/>
          <a:ext cx="2138082" cy="1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4301EDD-050E-4706-9BCA-A47551722102}"/>
              </a:ext>
            </a:extLst>
          </p:cNvPr>
          <p:cNvGraphicFramePr>
            <a:graphicFrameLocks/>
          </p:cNvGraphicFramePr>
          <p:nvPr/>
        </p:nvGraphicFramePr>
        <p:xfrm>
          <a:off x="1856879" y="1344705"/>
          <a:ext cx="5873957" cy="361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2138C26-98BD-4850-B27F-4E1368AC1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797649"/>
              </p:ext>
            </p:extLst>
          </p:nvPr>
        </p:nvGraphicFramePr>
        <p:xfrm>
          <a:off x="1413164" y="1653268"/>
          <a:ext cx="6115792" cy="331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35CB-B194-4D39-AE10-AEF0A69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0" y="383174"/>
            <a:ext cx="7708200" cy="961531"/>
          </a:xfrm>
        </p:spPr>
        <p:txBody>
          <a:bodyPr/>
          <a:lstStyle/>
          <a:p>
            <a:r>
              <a:rPr lang="mn-MN" dirty="0"/>
              <a:t>Та мэдээлэл хариуцагчаас хүссэн мэдээллээ олж авч чадсан уу?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9D972A4-73B5-4C20-B5A6-9F147EE24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984042"/>
              </p:ext>
            </p:extLst>
          </p:nvPr>
        </p:nvGraphicFramePr>
        <p:xfrm>
          <a:off x="1318162" y="1543792"/>
          <a:ext cx="6555178" cy="321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35CB-B194-4D39-AE10-AEF0A69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0" y="383174"/>
            <a:ext cx="7708200" cy="961531"/>
          </a:xfrm>
        </p:spPr>
        <p:txBody>
          <a:bodyPr/>
          <a:lstStyle/>
          <a:p>
            <a:r>
              <a:rPr lang="mn-MN" dirty="0"/>
              <a:t>Та мэдээлэл олж авах эрхийн талаар бие даасан хууль байдгийг мэдэх үү?</a:t>
            </a:r>
            <a:br>
              <a:rPr lang="mn-MN" dirty="0"/>
            </a:br>
            <a:r>
              <a:rPr lang="mn-MN" dirty="0"/>
              <a:t/>
            </a:r>
            <a:br>
              <a:rPr lang="mn-MN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A6506A0-4190-40F6-9AC7-561B2BCB3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720612"/>
              </p:ext>
            </p:extLst>
          </p:nvPr>
        </p:nvGraphicFramePr>
        <p:xfrm>
          <a:off x="1104405" y="1418317"/>
          <a:ext cx="6305799" cy="315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5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A0CEA-0D85-4DEE-B7AF-70143414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0" y="209006"/>
            <a:ext cx="8412727" cy="718457"/>
          </a:xfrm>
        </p:spPr>
        <p:txBody>
          <a:bodyPr/>
          <a:lstStyle/>
          <a:p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Та НМИТБТ хууль батлагдсан талаарх мэдээллийг олж авсан уу?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2DC25DB-3259-4ACB-B6EA-719EE2D25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989050"/>
              </p:ext>
            </p:extLst>
          </p:nvPr>
        </p:nvGraphicFramePr>
        <p:xfrm>
          <a:off x="831274" y="1291771"/>
          <a:ext cx="6733308" cy="330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5A529-722C-4582-B04C-B6AE7048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НИЙТ ҮР ДҮН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C9D9010-3211-425B-BE91-E54AC4FEA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711119"/>
              </p:ext>
            </p:extLst>
          </p:nvPr>
        </p:nvGraphicFramePr>
        <p:xfrm>
          <a:off x="1603169" y="1200149"/>
          <a:ext cx="5581402" cy="356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9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0A5BB-AB6A-4628-B179-C07573C6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17" y="-323850"/>
            <a:ext cx="5812971" cy="647700"/>
          </a:xfrm>
        </p:spPr>
        <p:txBody>
          <a:bodyPr/>
          <a:lstStyle/>
          <a:p>
            <a:pPr algn="ctr"/>
            <a:r>
              <a:rPr lang="mn-MN" sz="4800" dirty="0"/>
              <a:t/>
            </a:r>
            <a:br>
              <a:rPr lang="mn-MN" sz="4800" dirty="0"/>
            </a:br>
            <a:r>
              <a:rPr lang="mn-MN" sz="4800" dirty="0">
                <a:solidFill>
                  <a:schemeClr val="accent1">
                    <a:lumMod val="75000"/>
                  </a:schemeClr>
                </a:solidFill>
              </a:rPr>
              <a:t>3. ТӨРИЙН АЛБАН ХААГЧДЫН МЭДЛЭГ ОЙЛГОЛТ ТАНДАХ СУДАЛГАА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63BEB-C059-447B-A7E6-3F8BCD95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СУДАЛГААНД ОРОЛЦОГЧИД-НИЙТ-485 ТАХ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FCC4366-7EAA-433B-AF8F-5349D7EFE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668772"/>
              </p:ext>
            </p:extLst>
          </p:nvPr>
        </p:nvGraphicFramePr>
        <p:xfrm>
          <a:off x="222765" y="1531917"/>
          <a:ext cx="4349135" cy="302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D086734-C9A5-4E4B-BD64-B3657C7F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09030"/>
              </p:ext>
            </p:extLst>
          </p:nvPr>
        </p:nvGraphicFramePr>
        <p:xfrm>
          <a:off x="4571900" y="1531917"/>
          <a:ext cx="3854100" cy="302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1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54077-6002-4600-9023-7FFF8DDD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НАСНЫ БҮЛЭГ /хувиар/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514AB15-E522-470D-ADFC-0DD301384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89093"/>
              </p:ext>
            </p:extLst>
          </p:nvPr>
        </p:nvGraphicFramePr>
        <p:xfrm>
          <a:off x="864524" y="1200149"/>
          <a:ext cx="7298574" cy="356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mn-MN" dirty="0"/>
              <a:t>ЕРӨНХИЙ АГУУЛГА</a:t>
            </a:r>
            <a:endParaRPr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ctrTitle" idx="13"/>
          </p:nvPr>
        </p:nvSpPr>
        <p:spPr>
          <a:xfrm flipH="1">
            <a:off x="495300" y="1638300"/>
            <a:ext cx="8153400" cy="27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>1. МОНИТОРИНГИЙН АРГА ЗҮЙ</a:t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>2. ИРГЭДИЙН МЭДЛЭГ ОЙЛГОЛТ ТАНДАХ СУДАЛГАА</a:t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>3. ТӨРИЙН АЛБАН ХААГЧИЙН МЭДЛЭГ ОЙЛГОЛТ ТАНДАХ СУДАЛГАА</a:t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>4. МЭДЭЭЛЭЛ ХАРИУЦАГЧИЙН ҮЙЛ АЖИЛЛАГАА</a:t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mn-MN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mn-MN" sz="2000" dirty="0"/>
              <a:t/>
            </a:r>
            <a:br>
              <a:rPr lang="mn-MN" sz="2000" dirty="0"/>
            </a:br>
            <a:endParaRPr lang="mn-MN" sz="2000" dirty="0"/>
          </a:p>
        </p:txBody>
      </p:sp>
    </p:spTree>
    <p:extLst>
      <p:ext uri="{BB962C8B-B14F-4D97-AF65-F5344CB8AC3E}">
        <p14:creationId xmlns:p14="http://schemas.microsoft.com/office/powerpoint/2010/main" val="32753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9487B-3A6A-48A7-AE65-55B1EAC9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8" y="137160"/>
            <a:ext cx="8644822" cy="893715"/>
          </a:xfrm>
        </p:spPr>
        <p:txBody>
          <a:bodyPr/>
          <a:lstStyle/>
          <a:p>
            <a:r>
              <a:rPr lang="mn-MN" sz="2700" dirty="0">
                <a:latin typeface="+mj-lt"/>
              </a:rPr>
              <a:t>Та мэдээлэл хариуцагч аль байгууллагад ажилладаг вэ?</a:t>
            </a:r>
            <a:endParaRPr lang="en-US" sz="2700" dirty="0"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1E2BB13E-FAE9-4450-8EC1-ED3B71954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989495"/>
              </p:ext>
            </p:extLst>
          </p:nvPr>
        </p:nvGraphicFramePr>
        <p:xfrm>
          <a:off x="1097279" y="1200149"/>
          <a:ext cx="7232073" cy="363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000" b="0" dirty="0"/>
              <a:t>Мэдээлэл хариуцагч байгууллагад ажилладаг албан тушаалтан: </a:t>
            </a:r>
            <a:r>
              <a:rPr lang="mn-MN" sz="2000" b="0" dirty="0">
                <a:highlight>
                  <a:srgbClr val="FFFF00"/>
                </a:highlight>
              </a:rPr>
              <a:t>485</a:t>
            </a:r>
          </a:p>
        </p:txBody>
      </p: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C0AB274D-4A2A-4C1F-AF37-20DB0E96C73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2918512"/>
                  </p:ext>
                </p:extLst>
              </p:nvPr>
            </p:nvGraphicFramePr>
            <p:xfrm>
              <a:off x="914401" y="1200150"/>
              <a:ext cx="7032566" cy="342172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xmlns="" id="{C0AB274D-4A2A-4C1F-AF37-20DB0E96C7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401" y="1200150"/>
                <a:ext cx="7032566" cy="34217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9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000" b="0" dirty="0"/>
              <a:t>Мэдээлэл хариуцагч байгууллагад ажилладаг </a:t>
            </a:r>
            <a:r>
              <a:rPr lang="en-US" sz="2000" b="0" dirty="0" smtClean="0"/>
              <a:t> </a:t>
            </a:r>
            <a:r>
              <a:rPr lang="mn-MN" sz="2000" b="0" dirty="0" smtClean="0"/>
              <a:t>албан </a:t>
            </a:r>
            <a:r>
              <a:rPr lang="mn-MN" sz="2000" b="0" dirty="0"/>
              <a:t>тушаалтан: </a:t>
            </a:r>
            <a:r>
              <a:rPr lang="en-US" sz="2000" b="0" dirty="0" smtClean="0">
                <a:highlight>
                  <a:srgbClr val="FFFF00"/>
                </a:highlight>
              </a:rPr>
              <a:t>485</a:t>
            </a:r>
            <a:endParaRPr lang="mn-MN" sz="2000" b="0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6081"/>
              </p:ext>
            </p:extLst>
          </p:nvPr>
        </p:nvGraphicFramePr>
        <p:xfrm>
          <a:off x="717799" y="1100296"/>
          <a:ext cx="7495175" cy="3502183"/>
        </p:xfrm>
        <a:graphic>
          <a:graphicData uri="http://schemas.openxmlformats.org/drawingml/2006/table">
            <a:tbl>
              <a:tblPr firstRow="1" bandRow="1">
                <a:tableStyleId>{DF3784D4-BCF6-4070-A945-0E278A6CB682}</a:tableStyleId>
              </a:tblPr>
              <a:tblGrid>
                <a:gridCol w="6028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845">
                <a:tc gridSpan="2"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Montserrat" panose="00000500000000000000" pitchFamily="2" charset="-52"/>
                        </a:rPr>
                        <a:t>Зарим</a:t>
                      </a:r>
                      <a:r>
                        <a:rPr lang="mn-MN" b="1" baseline="0" dirty="0">
                          <a:latin typeface="Montserrat" panose="00000500000000000000" pitchFamily="2" charset="-52"/>
                        </a:rPr>
                        <a:t> асуулт, түүнд зөв хариулсан хувь</a:t>
                      </a:r>
                      <a:endParaRPr lang="mn-MN" b="1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536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Мэдээлэл хариуцагч нь иргэний хүссэн мэдээллийн хариуг</a:t>
                      </a:r>
                      <a:r>
                        <a:rPr lang="mn-MN" baseline="0" dirty="0">
                          <a:latin typeface="Montserrat" panose="00000500000000000000" pitchFamily="2" charset="-52"/>
                        </a:rPr>
                        <a:t> өгөх хугацаа</a:t>
                      </a:r>
                      <a:endParaRPr lang="mn-MN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14%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Иргэн нээлттэй мэдээлэл хүсэх хэлбэрт шаардлага тавих эсэх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40%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Иргэн хязгаарлалттай мэдээлэлтэй танилцах эрхтэй эсэх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ontserrat" panose="00000500000000000000" pitchFamily="2" charset="-52"/>
                        </a:rPr>
                        <a:t>4</a:t>
                      </a:r>
                      <a:r>
                        <a:rPr lang="mn-MN" sz="1600" dirty="0">
                          <a:latin typeface="Montserrat" panose="00000500000000000000" pitchFamily="2" charset="-52"/>
                        </a:rPr>
                        <a:t>7%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229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Нээлттэй өгөгдлийг нийтлэхийг хориглох</a:t>
                      </a:r>
                      <a:r>
                        <a:rPr lang="mn-MN" baseline="0" dirty="0">
                          <a:latin typeface="Montserrat" panose="00000500000000000000" pitchFamily="2" charset="-52"/>
                        </a:rPr>
                        <a:t> нөхцөл</a:t>
                      </a:r>
                      <a:endParaRPr lang="mn-MN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36%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Мэдээлэл авах эрх нь зөрчигдсөн иргэн гомдлоо хаана гаргах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34%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229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Иргэний хүссэн мэдээллийг гаргаж өгөх хэлбэр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49%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29">
                <a:tc>
                  <a:txBody>
                    <a:bodyPr/>
                    <a:lstStyle/>
                    <a:p>
                      <a:pPr algn="l"/>
                      <a:r>
                        <a:rPr lang="mn-MN" dirty="0">
                          <a:latin typeface="Montserrat" panose="00000500000000000000" pitchFamily="2" charset="-52"/>
                        </a:rPr>
                        <a:t>Хязгаарлалттай</a:t>
                      </a:r>
                      <a:r>
                        <a:rPr lang="mn-MN" baseline="0" dirty="0">
                          <a:latin typeface="Montserrat" panose="00000500000000000000" pitchFamily="2" charset="-52"/>
                        </a:rPr>
                        <a:t> мэдээллийн төрөл</a:t>
                      </a:r>
                      <a:endParaRPr lang="mn-MN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Montserrat" panose="00000500000000000000" pitchFamily="2" charset="-52"/>
                        </a:rPr>
                        <a:t>34%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0A5BB-AB6A-4628-B179-C07573C6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383175"/>
            <a:ext cx="5812971" cy="647700"/>
          </a:xfrm>
        </p:spPr>
        <p:txBody>
          <a:bodyPr/>
          <a:lstStyle/>
          <a:p>
            <a:pPr algn="ctr"/>
            <a:r>
              <a:rPr lang="mn-MN" sz="4800" dirty="0"/>
              <a:t/>
            </a:r>
            <a:br>
              <a:rPr lang="mn-MN" sz="4800" dirty="0"/>
            </a:br>
            <a:r>
              <a:rPr lang="mn-MN" sz="4800" dirty="0">
                <a:solidFill>
                  <a:schemeClr val="accent1">
                    <a:lumMod val="75000"/>
                  </a:schemeClr>
                </a:solidFill>
              </a:rPr>
              <a:t>4. МЭДЭЭЛЭЛ ХАРИУЦАГЧИЙН ҮЙЛ АЖИЛЛАГААГ ҮНЭЛЭХ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00" y="230771"/>
            <a:ext cx="7708200" cy="647700"/>
          </a:xfrm>
        </p:spPr>
        <p:txBody>
          <a:bodyPr/>
          <a:lstStyle/>
          <a:p>
            <a:r>
              <a:rPr lang="mn-MN" sz="2000" dirty="0"/>
              <a:t>Мэдээлэл авах хүсэлт гаргахаас өмнө мэдээллийг ил болгосон байдлыг үнэлэх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56" y="947057"/>
            <a:ext cx="86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Montserrat" panose="00000500000000000000" pitchFamily="2" charset="-52"/>
              </a:rPr>
              <a:t>Мэдээлэл хариуцагчийн зүгээс байнга ил тод, нээлттэй байлгах мэдээллийн хүрээнд энэ үнэлгээг хийсэн.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8342" y="1594758"/>
          <a:ext cx="8371114" cy="237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5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5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009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mn-MN" sz="1200" u="none" strike="noStrike" cap="none" dirty="0">
                          <a:effectLst/>
                          <a:sym typeface="Arial"/>
                        </a:rPr>
                        <a:t>Нээлттэй мэдээллийн төрөл, түүний мэдээлэл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mn-MN" sz="1200" dirty="0"/>
                        <a:t>Нээлттэй мэдээллийн нийтлэгдсэн байдал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mn-M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Мэдээллийн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эх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сурвалж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(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цахим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хуудас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,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мэдээллийн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самбар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,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мэдээллийн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бусад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200" u="none" strike="noStrike" cap="none" dirty="0" err="1">
                          <a:effectLst/>
                          <a:sym typeface="Arial"/>
                        </a:rPr>
                        <a:t>хэрэгсэл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)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265">
                <a:tc v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Бүрэн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mn-MN" sz="1200" dirty="0">
                          <a:effectLst/>
                        </a:rPr>
                        <a:t>100%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mn-MN" sz="1200" b="0" i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Бүрнээс хэсэгчилсэн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mn-MN" sz="1200" dirty="0">
                          <a:effectLst/>
                        </a:rPr>
                        <a:t>75%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mn-MN" sz="1200" b="0" i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Хэсэгчил-сэн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mn-MN" sz="1200" dirty="0">
                          <a:effectLst/>
                        </a:rPr>
                        <a:t>50%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mn-MN" sz="1200" b="0" i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Хэсэгчилснээс байхгүй </a:t>
                      </a:r>
                      <a:r>
                        <a:rPr lang="en-US" sz="1200" dirty="0">
                          <a:effectLst/>
                        </a:rPr>
                        <a:t>(2</a:t>
                      </a:r>
                      <a:r>
                        <a:rPr lang="mn-MN" sz="1200" dirty="0">
                          <a:effectLst/>
                        </a:rPr>
                        <a:t>5%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mn-MN" sz="1200" b="0" i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Байхгүй</a:t>
                      </a:r>
                      <a:endParaRPr lang="mn-MN" sz="1200" b="0" i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mn-MN" sz="1200" dirty="0"/>
                        <a:t>1/ Мэдээлэл хариуцагчийн чиг үүрэг, үйл ажиллагааны стратеги, зохион байгуулалтын талаарх мэдээлэл</a:t>
                      </a:r>
                      <a:r>
                        <a:rPr lang="en-US" sz="1200" dirty="0"/>
                        <a:t> /10/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mn-MN" sz="1200" dirty="0"/>
                        <a:t>2/ Мэдээлэл хариуцагчийн хүний нөөцийн талаарх мэдээлэл</a:t>
                      </a:r>
                      <a:r>
                        <a:rPr lang="en-US" sz="1200" dirty="0"/>
                        <a:t> /6/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mn-MN" sz="1200" dirty="0"/>
                        <a:t>3/ Мэдээлэл хариуцагчийн төсөв, санхүү, худалдан авах ажиллагааны талаарх мэдээлэл</a:t>
                      </a:r>
                      <a:r>
                        <a:rPr lang="en-US" sz="1200" dirty="0"/>
                        <a:t> /27</a:t>
                      </a:r>
                      <a:r>
                        <a:rPr lang="mn-MN" sz="1200" dirty="0"/>
                        <a:t>-13</a:t>
                      </a:r>
                      <a:r>
                        <a:rPr lang="en-US" sz="1200" dirty="0"/>
                        <a:t>/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mn-MN" sz="1200" dirty="0"/>
                        <a:t>4/ Мэдээлэл хариуцагчийн хуульд заасан чиг үүргийн хүрээнд үзүүлж байгаа үйлчилгээний талаарх мэдээлэл</a:t>
                      </a:r>
                      <a:r>
                        <a:rPr lang="en-US" sz="1200" dirty="0"/>
                        <a:t> /2/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mn-MN" sz="1200" u="none" strike="noStrike" cap="none" dirty="0">
                          <a:effectLst/>
                          <a:sym typeface="Arial"/>
                        </a:rPr>
                        <a:t>5/ Мэдээлэл хариуцагчийн эрхлэх асуудлын хүрээний мэдээлэл</a:t>
                      </a:r>
                      <a:r>
                        <a:rPr lang="en-US" sz="1200" u="none" strike="noStrike" cap="none" dirty="0">
                          <a:effectLst/>
                          <a:sym typeface="Arial"/>
                        </a:rPr>
                        <a:t> /21-</a:t>
                      </a:r>
                      <a:r>
                        <a:rPr lang="mn-MN" sz="1200" u="none" strike="noStrike" cap="none" dirty="0">
                          <a:effectLst/>
                          <a:sym typeface="Arial"/>
                        </a:rPr>
                        <a:t>9/</a:t>
                      </a:r>
                      <a:endParaRPr lang="mn-MN" sz="1200" b="0" i="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0575" y="4384892"/>
          <a:ext cx="4029075" cy="521844"/>
        </p:xfrm>
        <a:graphic>
          <a:graphicData uri="http://schemas.openxmlformats.org/drawingml/2006/table">
            <a:tbl>
              <a:tblPr firstRow="1" firstCol="1" bandRow="1" bandCol="1">
                <a:tableStyleId>{DF3784D4-BCF6-4070-A945-0E278A6CB682}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Montserrat" panose="00000500000000000000" pitchFamily="2" charset="-52"/>
                        </a:rPr>
                        <a:t>Улаан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Montserrat" panose="00000500000000000000" pitchFamily="2" charset="-52"/>
                        </a:rPr>
                        <a:t>Шар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Montserrat" panose="00000500000000000000" pitchFamily="2" charset="-52"/>
                        </a:rPr>
                        <a:t>Ногоон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ontserrat" panose="00000500000000000000" pitchFamily="2" charset="-52"/>
                        </a:rPr>
                        <a:t>0-33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ontserrat" panose="00000500000000000000" pitchFamily="2" charset="-52"/>
                        </a:rPr>
                        <a:t>34-66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Montserrat" panose="00000500000000000000" pitchFamily="2" charset="-52"/>
                        </a:rPr>
                        <a:t>67-100</a:t>
                      </a:r>
                      <a:endParaRPr lang="mn-MN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288971" y="4352288"/>
            <a:ext cx="46699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Montserrat" panose="00000500000000000000" pitchFamily="2" charset="-52"/>
                <a:ea typeface="Calibri" panose="020F0502020204030204" pitchFamily="34" charset="0"/>
              </a:rPr>
              <a:t>Дээрх үнэлгээний дагуу нэгдсэн үнэлгээ хийх. Мэдээлэл хариуцагч тус бүрийн </a:t>
            </a:r>
            <a:r>
              <a:rPr lang="en-GB" sz="1100" dirty="0" err="1">
                <a:latin typeface="Montserrat" panose="00000500000000000000" pitchFamily="2" charset="-52"/>
                <a:ea typeface="Calibri" panose="020F0502020204030204" pitchFamily="34" charset="0"/>
              </a:rPr>
              <a:t>оноо</a:t>
            </a:r>
            <a:r>
              <a:rPr lang="mn-MN" sz="1100" dirty="0">
                <a:latin typeface="Montserrat" panose="00000500000000000000" pitchFamily="2" charset="-52"/>
                <a:ea typeface="Calibri" panose="020F0502020204030204" pitchFamily="34" charset="0"/>
              </a:rPr>
              <a:t> буюу хувийг </a:t>
            </a:r>
            <a:r>
              <a:rPr lang="en-GB" sz="1100" dirty="0" err="1">
                <a:latin typeface="Montserrat" panose="00000500000000000000" pitchFamily="2" charset="-52"/>
                <a:ea typeface="Calibri" panose="020F0502020204030204" pitchFamily="34" charset="0"/>
              </a:rPr>
              <a:t>дундажлан</a:t>
            </a:r>
            <a:r>
              <a:rPr lang="en-GB" sz="1100" dirty="0"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mn-MN" sz="1100" dirty="0">
                <a:latin typeface="Montserrat" panose="00000500000000000000" pitchFamily="2" charset="-52"/>
                <a:ea typeface="Calibri" panose="020F0502020204030204" pitchFamily="34" charset="0"/>
              </a:rPr>
              <a:t>нэгдсэн </a:t>
            </a:r>
            <a:r>
              <a:rPr lang="en-GB" sz="1100" dirty="0" err="1">
                <a:latin typeface="Montserrat" panose="00000500000000000000" pitchFamily="2" charset="-52"/>
                <a:ea typeface="Calibri" panose="020F0502020204030204" pitchFamily="34" charset="0"/>
              </a:rPr>
              <a:t>үнэлгээ</a:t>
            </a:r>
            <a:r>
              <a:rPr lang="en-GB" sz="1100" dirty="0"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mn-MN" sz="1100" dirty="0">
                <a:latin typeface="Montserrat" panose="00000500000000000000" pitchFamily="2" charset="-52"/>
                <a:ea typeface="Calibri" panose="020F0502020204030204" pitchFamily="34" charset="0"/>
              </a:rPr>
              <a:t>гаргаж, оноог өнгөөр илэрхийлсэн.</a:t>
            </a:r>
            <a:endParaRPr lang="mn-MN" sz="11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46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29035" y="121923"/>
            <a:ext cx="49348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mn-MN" sz="18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Мэдээллийг ил тод болгосон байдал: </a:t>
            </a:r>
            <a:r>
              <a:rPr lang="mn-MN" sz="1800" b="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мэдээлэл хариуцагч тус бүрээр-ДУНДАЖ </a:t>
            </a:r>
            <a:r>
              <a:rPr lang="mn-MN" sz="1800" b="0" dirty="0">
                <a:solidFill>
                  <a:srgbClr val="FFC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ДҮН-41,5%</a:t>
            </a:r>
            <a:endParaRPr sz="1800" b="0" dirty="0">
              <a:solidFill>
                <a:srgbClr val="FFC000"/>
              </a:solidFill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9"/>
          </p:nvPr>
        </p:nvSpPr>
        <p:spPr>
          <a:xfrm rot="-5400803">
            <a:off x="-490445" y="1931863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mn-MN" dirty="0"/>
              <a:t>Төр</a:t>
            </a:r>
            <a:endParaRPr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3125" y="1436733"/>
            <a:ext cx="2787600" cy="423900"/>
          </a:xfrm>
        </p:spPr>
        <p:txBody>
          <a:bodyPr/>
          <a:lstStyle/>
          <a:p>
            <a:pPr algn="ctr"/>
            <a:r>
              <a:rPr lang="mn-MN" sz="1150" dirty="0"/>
              <a:t>Газрын алба</a:t>
            </a:r>
          </a:p>
        </p:txBody>
      </p:sp>
      <p:sp>
        <p:nvSpPr>
          <p:cNvPr id="38" name="Subtitle 5"/>
          <p:cNvSpPr>
            <a:spLocks noGrp="1"/>
          </p:cNvSpPr>
          <p:nvPr>
            <p:ph type="subTitle" idx="1"/>
          </p:nvPr>
        </p:nvSpPr>
        <p:spPr>
          <a:xfrm>
            <a:off x="3402266" y="1447615"/>
            <a:ext cx="2787600" cy="423900"/>
          </a:xfrm>
        </p:spPr>
        <p:txBody>
          <a:bodyPr/>
          <a:lstStyle/>
          <a:p>
            <a:pPr algn="ctr"/>
            <a:r>
              <a:rPr lang="mn-MN" sz="1150" dirty="0"/>
              <a:t>МҮОНРТ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36498"/>
              </p:ext>
            </p:extLst>
          </p:nvPr>
        </p:nvGraphicFramePr>
        <p:xfrm>
          <a:off x="58060" y="941619"/>
          <a:ext cx="9013370" cy="4084320"/>
        </p:xfrm>
        <a:graphic>
          <a:graphicData uri="http://schemas.openxmlformats.org/drawingml/2006/table">
            <a:tbl>
              <a:tblPr firstRow="1" bandRow="1">
                <a:tableStyleId>{DF3784D4-BCF6-4070-A945-0E278A6CB682}</a:tableStyleId>
              </a:tblPr>
              <a:tblGrid>
                <a:gridCol w="1476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6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0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Улаанбаатар </a:t>
                      </a: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/55.8%/</a:t>
                      </a:r>
                      <a:endParaRPr lang="mn-MN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БЗД-ийн Хөгжлийн төв ОНӨҮГ –</a:t>
                      </a:r>
                      <a:r>
                        <a:rPr lang="mn-MN" baseline="0" dirty="0"/>
                        <a:t> 19.5%</a:t>
                      </a:r>
                      <a:endParaRPr lang="mn-MN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Нийгмийн эрүүл мэндийн үндэсний төв – 38.1%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Мал эмнэлгийн ерөнхий газар – 51.1%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ХААХҮЯ – 75.6%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Ус сувгийн удирдах газар – 94.7%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Баян-Өлгий</a:t>
                      </a:r>
                      <a:r>
                        <a:rPr lang="en-US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аймаг </a:t>
                      </a:r>
                      <a:r>
                        <a:rPr lang="mn-MN" sz="1400" b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23.2</a:t>
                      </a:r>
                      <a:r>
                        <a:rPr lang="mn-MN" sz="1400" b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%/</a:t>
                      </a:r>
                      <a:endParaRPr lang="mn-MN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Боловсрол, соёл урлагийн газар – 8.8%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Газрын харилцаа, барилга, хот</a:t>
                      </a:r>
                      <a:r>
                        <a:rPr lang="mn-MN" baseline="0" dirty="0"/>
                        <a:t> байгуулалтын газар – 12.7%</a:t>
                      </a:r>
                      <a:endParaRPr lang="mn-MN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ХЭҮК-ын салбар – 25.3%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Нэгдсэн эмнэлэг – 46%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Орхон аймаг </a:t>
                      </a:r>
                      <a:r>
                        <a:rPr lang="mn-MN" sz="1400" b="0" dirty="0">
                          <a:solidFill>
                            <a:srgbClr val="00B05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/68.9%/</a:t>
                      </a:r>
                      <a:endParaRPr lang="mn-MN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Хөдөлмөр, халамж үйлчилгээний хэлтэс – 57.8%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Боловсрол, соёл урлагийн газар – 72.6%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Татварын хэлтэс – 76.2%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Хөвсгөл аймаг </a:t>
                      </a: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/43.5%/</a:t>
                      </a:r>
                      <a:endParaRPr lang="mn-MN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Мөрөн сумын ЗДТГ – 43.2%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Тосонцэнгэл</a:t>
                      </a:r>
                      <a:r>
                        <a:rPr lang="mn-MN" baseline="0" dirty="0"/>
                        <a:t> сумын Эрүүл мэндийн төв – 43.8%</a:t>
                      </a:r>
                      <a:endParaRPr lang="mn-MN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Ховд аймаг </a:t>
                      </a: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/35.6%/</a:t>
                      </a:r>
                      <a:endParaRPr lang="mn-MN" sz="1400" b="0" dirty="0">
                        <a:solidFill>
                          <a:srgbClr val="FFC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Цаст Алтай сургууль</a:t>
                      </a:r>
                      <a:r>
                        <a:rPr lang="mn-MN" baseline="0" dirty="0"/>
                        <a:t> – 21.6%</a:t>
                      </a:r>
                      <a:endParaRPr lang="mn-MN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“Шинэ</a:t>
                      </a:r>
                      <a:r>
                        <a:rPr lang="mn-MN" baseline="0" dirty="0"/>
                        <a:t> Ховд” бизнес хөгжлийн төв – 24.5%</a:t>
                      </a:r>
                      <a:endParaRPr lang="mn-MN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ЗДТГ – 41%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16-р цэцэрлэг – 55.5%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n-MN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84971" y="120377"/>
          <a:ext cx="4029075" cy="358776"/>
        </p:xfrm>
        <a:graphic>
          <a:graphicData uri="http://schemas.openxmlformats.org/drawingml/2006/table">
            <a:tbl>
              <a:tblPr firstRow="1" firstCol="1" bandRow="1" bandCol="1">
                <a:tableStyleId>{DF3784D4-BCF6-4070-A945-0E278A6CB682}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Улаан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Шар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Ногоон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0-33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34-66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67-100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29035" y="121923"/>
            <a:ext cx="49348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mn-MN" sz="18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Мэдээллийг ил тод болгосон байдал: </a:t>
            </a:r>
            <a:r>
              <a:rPr lang="mn-MN" sz="1800" b="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мэдээлэл хариуцагч тус бүрээр</a:t>
            </a:r>
            <a:endParaRPr sz="1800" b="0" dirty="0">
              <a:solidFill>
                <a:srgbClr val="FFC000"/>
              </a:solidFill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9"/>
          </p:nvPr>
        </p:nvSpPr>
        <p:spPr>
          <a:xfrm rot="-5400803">
            <a:off x="-490445" y="1931863"/>
            <a:ext cx="1284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mn-MN" dirty="0"/>
              <a:t>Төр</a:t>
            </a:r>
            <a:endParaRPr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3125" y="1436733"/>
            <a:ext cx="2787600" cy="423900"/>
          </a:xfrm>
        </p:spPr>
        <p:txBody>
          <a:bodyPr/>
          <a:lstStyle/>
          <a:p>
            <a:pPr algn="ctr"/>
            <a:r>
              <a:rPr lang="mn-MN" sz="1150" dirty="0"/>
              <a:t>Газрын алба</a:t>
            </a:r>
          </a:p>
        </p:txBody>
      </p:sp>
      <p:sp>
        <p:nvSpPr>
          <p:cNvPr id="38" name="Subtitle 5"/>
          <p:cNvSpPr>
            <a:spLocks noGrp="1"/>
          </p:cNvSpPr>
          <p:nvPr>
            <p:ph type="subTitle" idx="1"/>
          </p:nvPr>
        </p:nvSpPr>
        <p:spPr>
          <a:xfrm>
            <a:off x="3402266" y="1447615"/>
            <a:ext cx="2787600" cy="423900"/>
          </a:xfrm>
        </p:spPr>
        <p:txBody>
          <a:bodyPr/>
          <a:lstStyle/>
          <a:p>
            <a:pPr algn="ctr"/>
            <a:r>
              <a:rPr lang="mn-MN" sz="1150" dirty="0"/>
              <a:t>МҮОНРТ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34234"/>
              </p:ext>
            </p:extLst>
          </p:nvPr>
        </p:nvGraphicFramePr>
        <p:xfrm>
          <a:off x="58060" y="941620"/>
          <a:ext cx="9013370" cy="4299302"/>
        </p:xfrm>
        <a:graphic>
          <a:graphicData uri="http://schemas.openxmlformats.org/drawingml/2006/table">
            <a:tbl>
              <a:tblPr firstRow="1" bandRow="1">
                <a:tableStyleId>{DF3784D4-BCF6-4070-A945-0E278A6CB682}</a:tableStyleId>
              </a:tblPr>
              <a:tblGrid>
                <a:gridCol w="1476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6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5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7959"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Улаанбаатар-СХД</a:t>
                      </a: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n-MN" sz="1400" b="0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mn-MN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100" dirty="0"/>
                        <a:t>Хөдөлмөр халамж, үйлчилгээний газар 31%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СХД-ийн Нэгдсэн эмнэлэг-43%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 Condensed"/>
                        </a:rPr>
                        <a:t>СХД-ийн Иргэний хэргийн анхан шатны шүүх-45%</a:t>
                      </a:r>
                      <a:endParaRPr lang="en-US" sz="1400" b="0" i="0" u="none" strike="noStrike" dirty="0">
                        <a:solidFill>
                          <a:srgbClr val="212529"/>
                        </a:solidFill>
                        <a:effectLst/>
                        <a:latin typeface="Roboto Condensed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Хүнс хангамж төв ОНӨҮААГ-15%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105 дугаар дунд сургууль-11%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Сэлэнгэ аймаг </a:t>
                      </a:r>
                      <a:r>
                        <a:rPr lang="mn-MN" sz="1400" b="0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/25%/</a:t>
                      </a:r>
                      <a:endParaRPr lang="mn-MN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АН– 14%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Хөдөлмөр халамж, үйлчилгээний газар 25%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Газрын харилцаа, барилга, хот</a:t>
                      </a:r>
                      <a:r>
                        <a:rPr lang="mn-MN" baseline="0" dirty="0"/>
                        <a:t> байгуулалтын газар –25%</a:t>
                      </a:r>
                      <a:endParaRPr lang="mn-MN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Аймгийн ЗДТГ 41%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Сүхбаатар сумын ЗДТГ 20%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Өмнөговь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/40.75%/</a:t>
                      </a:r>
                      <a:endParaRPr lang="mn-MN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БОЭТ 40%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Боловсрол, соёл ш/у газар – 41%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Даланзадгад сумын ЗДТГ-38%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/>
                        <a:t>Өмнөговь аймгийн ЗДТГ-44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2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Увс аймаг </a:t>
                      </a:r>
                      <a:r>
                        <a:rPr lang="mn-MN" sz="1400" b="0" dirty="0">
                          <a:solidFill>
                            <a:srgbClr val="FFC000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/56.8%/</a:t>
                      </a:r>
                      <a:endParaRPr lang="mn-MN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</a:rPr>
                        <a:t>УВС-ГХХБГ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dirty="0"/>
                        <a:t>81%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n-MN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УВС-БСШУГ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</a:rPr>
                        <a:t>40%</a:t>
                      </a:r>
                      <a:endParaRPr lang="mn-MN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Увс аймгийн ЗДТГ</a:t>
                      </a:r>
                      <a:endParaRPr lang="mn-MN" b="1" dirty="0"/>
                    </a:p>
                    <a:p>
                      <a:pPr algn="ctr"/>
                      <a:r>
                        <a:rPr lang="mn-MN" dirty="0"/>
                        <a:t>55%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  <a:ea typeface="Calibri" panose="020F0502020204030204" pitchFamily="34" charset="0"/>
                        </a:rPr>
                        <a:t>Увс аймгийн Улсын бүртгэлийн хэлтэс</a:t>
                      </a:r>
                      <a:endParaRPr lang="mn-MN" sz="1400" b="1" dirty="0"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mn-MN" dirty="0"/>
                        <a:t>68%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n-MN" sz="1400" b="1" dirty="0">
                          <a:latin typeface="Montserrat" panose="00000500000000000000" pitchFamily="2" charset="-52"/>
                        </a:rPr>
                        <a:t>УВС-Улаангом сум 40%</a:t>
                      </a:r>
                    </a:p>
                    <a:p>
                      <a:pPr algn="ctr"/>
                      <a:endParaRPr lang="mn-MN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84971" y="120377"/>
          <a:ext cx="4029075" cy="358776"/>
        </p:xfrm>
        <a:graphic>
          <a:graphicData uri="http://schemas.openxmlformats.org/drawingml/2006/table">
            <a:tbl>
              <a:tblPr firstRow="1" firstCol="1" bandRow="1" bandCol="1">
                <a:tableStyleId>{DF3784D4-BCF6-4070-A945-0E278A6CB682}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Улаан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Шар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Montserrat" panose="00000500000000000000" pitchFamily="2" charset="-52"/>
                        </a:rPr>
                        <a:t>Ногоон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0-33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34-66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" panose="00000500000000000000" pitchFamily="2" charset="-52"/>
                        </a:rPr>
                        <a:t>67-100</a:t>
                      </a:r>
                      <a:endParaRPr lang="mn-MN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5879D-D55B-4927-B977-E4E24BF6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Мэдээлэл харицагчаас 38 байгууллагын нээлттэй мэдээлэлд мониторинг хийхэд 41.5 хувийн  дунджаар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DB90B1C-6276-4A26-AE70-9211A80A24A6}"/>
              </a:ext>
            </a:extLst>
          </p:cNvPr>
          <p:cNvSpPr/>
          <p:nvPr/>
        </p:nvSpPr>
        <p:spPr>
          <a:xfrm>
            <a:off x="581892" y="1910248"/>
            <a:ext cx="3883231" cy="2850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НМИТБтХ-иар мэдээлэл хариуцагч 5 төрлийн байгууллагын хуульд заавал нээлттэй байхаар заасан 44 төрлийн мэдээлэл нь хуулийн дагуу нээлттэй байгаа эсэхэд 38 байгууллагыг сонгон мониторинг хийхэд дунджаар 41.5 хувийн гүйцэтгэлтэй байна.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8FEFD20-9BEA-4A49-A035-D2178DCD2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514198"/>
              </p:ext>
            </p:extLst>
          </p:nvPr>
        </p:nvGraphicFramePr>
        <p:xfrm>
          <a:off x="4114800" y="19102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4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00" y="-41369"/>
            <a:ext cx="7708200" cy="647700"/>
          </a:xfrm>
        </p:spPr>
        <p:txBody>
          <a:bodyPr/>
          <a:lstStyle/>
          <a:p>
            <a:r>
              <a:rPr lang="mn-MN" sz="1800" dirty="0"/>
              <a:t>Мэдээлэл авах хүсэлтийн хариу: </a:t>
            </a:r>
            <a:r>
              <a:rPr lang="mn-MN" sz="1800" dirty="0">
                <a:solidFill>
                  <a:srgbClr val="FFC000"/>
                </a:solidFill>
              </a:rPr>
              <a:t>42.5%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23982"/>
              </p:ext>
            </p:extLst>
          </p:nvPr>
        </p:nvGraphicFramePr>
        <p:xfrm>
          <a:off x="116115" y="348353"/>
          <a:ext cx="8929914" cy="4728972"/>
        </p:xfrm>
        <a:graphic>
          <a:graphicData uri="http://schemas.openxmlformats.org/drawingml/2006/table">
            <a:tbl>
              <a:tblPr firstRow="1" firstCol="1" bandRow="1">
                <a:tableStyleId>{DF3784D4-BCF6-4070-A945-0E278A6CB682}</a:tableStyleId>
              </a:tblPr>
              <a:tblGrid>
                <a:gridCol w="463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4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Мэдээлэл хариуцагч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Огноо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Мэдээлэл өгсөн эсэх /нийт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lang="mn-MN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хүсэлт/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04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Хандсан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Хариу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Шилжүүлсэн 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Өгөөгүй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Өгсөн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Дутуу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Эрүүл мэндийн газар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</a:t>
                      </a:r>
                      <a:r>
                        <a:rPr lang="ru-RU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Өлгий сумын 5 дугаар сургууль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Мэргэжлийн хяналтын газар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Гэр бүл, ХЗХ-ийн газар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</a:t>
                      </a:r>
                      <a:r>
                        <a:rPr lang="mn-MN" sz="9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Бугат сумын засаг дарга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Татварын хэлтэс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Байгаль</a:t>
                      </a:r>
                      <a:r>
                        <a:rPr lang="mn-MN" sz="9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орчин, аялал жуулчлалын газар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</a:t>
                      </a:r>
                      <a:r>
                        <a:rPr lang="mn-MN" sz="9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аймгийн Боловсрол, шинжлэх ухааны газар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Баян-Өлгий аймгийн Цагдаагийн газар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9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Орхон аймгийн Жаргалант сумын ЗДТГ</a:t>
                      </a:r>
                      <a:endParaRPr lang="mn-MN" sz="9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2022.10.14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32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Орхон аймгийн Музей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2022.10.14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2022.10.18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Орхон аймгийн Аудитын газар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2022.10.14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Баянзүрх дүүргийн Засаг даргын тамгын газар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2022.11.10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mn-MN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Баянзүрх дүүргийн Хөдөлмөр халамжийн үйлчилгээний хэлтэс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2022.11.10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Монголын </a:t>
                      </a: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к</a:t>
                      </a:r>
                      <a:r>
                        <a:rPr lang="ru-RU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ино </a:t>
                      </a: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нэгтгэл ТӨҮГ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Монголросцветмет ХХК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Жаргалант сумын ЗДТГ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Жаргалтан сумын Хоршоо хөгжүүлэх сан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Улсын бүртгэлийн газар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ЗДТГ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Цагдаагийн газар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Ховд хөшөөт хөгжил сан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Ховд аймгийн Жаргалан ӨЭМТ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255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МҮОНРТ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Ардчилсан нам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Хөвсгөл аймгийн Хөвсгөл эрчим хүч ХХК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2022.09.21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Хөвсгөл аймгийн МАН-ын дарга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2022.09.21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2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00" y="-41369"/>
            <a:ext cx="7708200" cy="647700"/>
          </a:xfrm>
        </p:spPr>
        <p:txBody>
          <a:bodyPr/>
          <a:lstStyle/>
          <a:p>
            <a:r>
              <a:rPr lang="mn-MN" sz="1800" dirty="0"/>
              <a:t>Мэдээлэл авах хүсэлтийн хариу: </a:t>
            </a:r>
            <a:r>
              <a:rPr lang="mn-MN" sz="1800" dirty="0">
                <a:solidFill>
                  <a:srgbClr val="FFC000"/>
                </a:solidFill>
              </a:rPr>
              <a:t>42.5%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31288"/>
              </p:ext>
            </p:extLst>
          </p:nvPr>
        </p:nvGraphicFramePr>
        <p:xfrm>
          <a:off x="213757" y="348353"/>
          <a:ext cx="8514609" cy="4796609"/>
        </p:xfrm>
        <a:graphic>
          <a:graphicData uri="http://schemas.openxmlformats.org/drawingml/2006/table">
            <a:tbl>
              <a:tblPr firstRow="1" firstCol="1" bandRow="1">
                <a:tableStyleId>{DF3784D4-BCF6-4070-A945-0E278A6CB682}</a:tableStyleId>
              </a:tblPr>
              <a:tblGrid>
                <a:gridCol w="4372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6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54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Мэдээлэл хариуцагч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Огноо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Мэдээлэл өгсөн эсэх /нийт </a:t>
                      </a:r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lang="mn-MN" sz="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хүсэлт/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Хандсан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Хариу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Шилжүүлсэн 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Өгөөгүй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Өгсөн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Дутуу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Өмнөговь аймгийн 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Говь  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 </a:t>
                      </a: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телевизийн захирал Мөнхбатаас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Өмнөговь аймгийн Улсын бүртгэлийн  хэлтэс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Өмнөговь аймаг Гүний ус  ХХК-д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Ариун эрдэнэ ХХК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Даланзадгад сумын 8-р багийн засаг дарга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</a:t>
                      </a:r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</a:t>
                      </a:r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Аймгийн Газрын харилцаа барилга хот байгуулал-тын  газар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</a:t>
                      </a:r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</a:t>
                      </a:r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Сэлэнгэ аймгийн Засаг даргын тамгын газар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Сэлэнгэ аймгийн Газрын харилцаа БХБГ</a:t>
                      </a:r>
                      <a:endParaRPr lang="mn-M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Дархан Сэлэнгэ Цахилгаан Түгээх сүлжээ ХХК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Сүхбаатар сумын ЗДТГ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3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Сэлэнгэ аймгийн Хөдөлмөр халамж үйлчилгээний газар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Сэлэнгэ аймгийн Ардчилсан нам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2022.10.0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Увс Аймгийн Засаг даргын Тамгын газар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Улаангом сумын Засаг даргын Тамгын газар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Увс аймгийн Эрүүл мэндийн газар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Увс аймгийн Байгаль орчин, аялал жуулчлалын газар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Увс аймгийн Статистикийн хэлтэс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Засаг даргын тамгын газар, Хууль эрх зүйн хэлтэс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ЗДТГ-ын Төлөвлөлт, гүйцэтгэлийн хяналт шинжлгээний хэлтэс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Хүнс худалдаа үйлчилгээний хэлтэс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Төрийн захиргааны удирдлагын хэлтэс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Тохижилт, цэвэрлэгээ үйилчилгээ-ОНӨААҮГ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СХД-ийн Жиижг дунд үйлдвэрийн дэмжих мэдээлэл сургалтын төв /ОНӨҮГ/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255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МҮОНРТ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ХҮН НАМ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n-MN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mn-MN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mn-MN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mn-MN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mn-MN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mn-MN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6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690256" y="2589000"/>
            <a:ext cx="474066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mn-MN" sz="4000" dirty="0">
                <a:solidFill>
                  <a:schemeClr val="accent1">
                    <a:lumMod val="75000"/>
                  </a:schemeClr>
                </a:solidFill>
              </a:rPr>
              <a:t>Мониторингийн арга зүй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Google Shape;224;p34"/>
          <p:cNvSpPr txBox="1">
            <a:spLocks noGrp="1"/>
          </p:cNvSpPr>
          <p:nvPr>
            <p:ph type="title" idx="2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6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5879D-D55B-4927-B977-E4E24BF6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Мэдээлэл харицагчаас хүссэн мэдээллээ авсан эсэх?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7ED508C-0D3F-45A7-AE3A-830CF3F15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795700"/>
              </p:ext>
            </p:extLst>
          </p:nvPr>
        </p:nvGraphicFramePr>
        <p:xfrm>
          <a:off x="4678878" y="1425038"/>
          <a:ext cx="3218212" cy="298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DB90B1C-6276-4A26-AE70-9211A80A24A6}"/>
              </a:ext>
            </a:extLst>
          </p:cNvPr>
          <p:cNvSpPr/>
          <p:nvPr/>
        </p:nvSpPr>
        <p:spPr>
          <a:xfrm>
            <a:off x="475013" y="1555668"/>
            <a:ext cx="3883231" cy="2850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/>
              <a:t>Иргэд, иргэний нийгмийн байгууллагууд мэдээлэл хариуцагч 51 байгууллагаас амаар, бичгээр болон цахимаар мэдээлэл хүсэхэд 49 хувь нь хариугаа бүрэн ирүүлж, 47 хувь нь огт хариу өгөөгүй юм. Харин үлдсэн 4 хувь нь бүрэн бус хариу өгчээ.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9ECC6-3D4A-4973-AE35-B5FC241F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</a:rPr>
              <a:t>ДҮГНЭЛТ</a:t>
            </a:r>
            <a:r>
              <a:rPr lang="mn-MN" dirty="0"/>
              <a:t/>
            </a:r>
            <a:br>
              <a:rPr lang="mn-MN" dirty="0"/>
            </a:br>
            <a:r>
              <a:rPr lang="mn-MN" dirty="0"/>
              <a:t/>
            </a:r>
            <a:br>
              <a:rPr lang="mn-MN" dirty="0"/>
            </a:br>
            <a:r>
              <a:rPr lang="mn-MN" sz="2600" dirty="0">
                <a:latin typeface="+mn-lt"/>
              </a:rPr>
              <a:t>1. Хуулийн талаар иргэдийн 68% нь мэдлэг ойлголт хангалтгүй</a:t>
            </a:r>
            <a:br>
              <a:rPr lang="mn-MN" sz="2600" dirty="0">
                <a:latin typeface="+mn-lt"/>
              </a:rPr>
            </a:br>
            <a:r>
              <a:rPr lang="mn-MN" sz="2600" dirty="0">
                <a:latin typeface="+mn-lt"/>
              </a:rPr>
              <a:t>2. Иргэдийн 63% нь хүссэн мэдээллээ огт авч чаддаггүй</a:t>
            </a:r>
            <a:br>
              <a:rPr lang="mn-MN" sz="2600" dirty="0">
                <a:latin typeface="+mn-lt"/>
              </a:rPr>
            </a:br>
            <a:r>
              <a:rPr lang="mn-MN" sz="2600" dirty="0">
                <a:latin typeface="+mn-lt"/>
              </a:rPr>
              <a:t>3. Иргэдийн 81% нь төрийн байгууллагаас мэдээлэл авах эрх нь хуулиар баталгаажсан эсэхийг мэддэггүй.</a:t>
            </a:r>
            <a:br>
              <a:rPr lang="mn-MN" sz="2600" dirty="0">
                <a:latin typeface="+mn-lt"/>
              </a:rPr>
            </a:br>
            <a:r>
              <a:rPr lang="mn-MN" sz="2600" dirty="0">
                <a:latin typeface="+mn-lt"/>
              </a:rPr>
              <a:t>4. ТАХ-ын 66% нь тус хуулийн талаар хангалттай мэдлэггүй</a:t>
            </a:r>
            <a:br>
              <a:rPr lang="mn-MN" sz="2600" dirty="0">
                <a:latin typeface="+mn-lt"/>
              </a:rPr>
            </a:b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9ECC6-3D4A-4973-AE35-B5FC241F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</a:rPr>
              <a:t>ДҮГНЭЛТ</a:t>
            </a:r>
            <a:r>
              <a:rPr lang="mn-MN" dirty="0"/>
              <a:t/>
            </a:r>
            <a:br>
              <a:rPr lang="mn-MN" dirty="0"/>
            </a:br>
            <a:r>
              <a:rPr lang="mn-MN" dirty="0"/>
              <a:t/>
            </a:r>
            <a:br>
              <a:rPr lang="mn-MN" dirty="0"/>
            </a:br>
            <a:r>
              <a:rPr lang="mn-MN" sz="2600" dirty="0">
                <a:latin typeface="+mn-lt"/>
              </a:rPr>
              <a:t>5. Мэдээлэл хариуцагч байгууллага нь заавал нээлттэй байхаар хуульд заасан </a:t>
            </a:r>
            <a:r>
              <a:rPr lang="mn-MN" sz="2600" dirty="0">
                <a:solidFill>
                  <a:srgbClr val="FF0000"/>
                </a:solidFill>
                <a:latin typeface="+mn-lt"/>
              </a:rPr>
              <a:t>44 төрлийн мэдээллийн 58,5%-ийг ил болгоогүй</a:t>
            </a:r>
            <a:r>
              <a:rPr lang="mn-MN" sz="2600" dirty="0">
                <a:latin typeface="+mn-lt"/>
              </a:rPr>
              <a:t>. Мэдээллийг ил болгох идэвх сул.</a:t>
            </a:r>
            <a:br>
              <a:rPr lang="mn-MN" sz="2600" dirty="0">
                <a:latin typeface="+mn-lt"/>
              </a:rPr>
            </a:br>
            <a:r>
              <a:rPr lang="mn-MN" sz="2600" dirty="0">
                <a:latin typeface="+mn-lt"/>
              </a:rPr>
              <a:t>6. Мэдээлэл хариуцагч байгууллага нь иргэдийн хүссэн мэдээлэлд хариу өгөхдөө хойрго ханддаг гэж иргэд дүгнэсэн.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6AFBE-CA4A-4158-B86D-9A83C0A4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/>
            </a:r>
            <a:br>
              <a:rPr lang="mn-MN" dirty="0"/>
            </a:br>
            <a:r>
              <a:rPr lang="mn-MN" dirty="0"/>
              <a:t/>
            </a:r>
            <a:br>
              <a:rPr lang="mn-MN" dirty="0"/>
            </a:br>
            <a:r>
              <a:rPr lang="mn-MN" dirty="0"/>
              <a:t/>
            </a:r>
            <a:br>
              <a:rPr lang="mn-MN" dirty="0"/>
            </a:br>
            <a:r>
              <a:rPr lang="en-US" dirty="0"/>
              <a:t>		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mn-MN" sz="6000" dirty="0">
                <a:solidFill>
                  <a:schemeClr val="accent1">
                    <a:lumMod val="75000"/>
                  </a:schemeClr>
                </a:solidFill>
              </a:rPr>
              <a:t>БАЯРЛАЛАА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0" y="119743"/>
            <a:ext cx="8980714" cy="1175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mn-MN" sz="2000" dirty="0">
                <a:latin typeface="+mj-lt"/>
              </a:rPr>
              <a:t>Нийтийн мэдээллийн ил тод байдлын тухай хуулийн хэрэгжилт болон тус хуулийн талаарх иргэд, төрийн албан хаагчдын мэдлэх </a:t>
            </a:r>
            <a:r>
              <a:rPr lang="mn-MN" sz="2000" dirty="0" smtClean="0">
                <a:latin typeface="+mj-lt"/>
              </a:rPr>
              <a:t>ойлголтыг  тандах </a:t>
            </a:r>
            <a:r>
              <a:rPr lang="mn-MN" sz="2000" dirty="0">
                <a:latin typeface="+mj-lt"/>
              </a:rPr>
              <a:t>мониторинг</a:t>
            </a:r>
            <a:endParaRPr sz="2000" dirty="0">
              <a:latin typeface="+mj-lt"/>
            </a:endParaRPr>
          </a:p>
        </p:txBody>
      </p:sp>
      <p:sp>
        <p:nvSpPr>
          <p:cNvPr id="35" name="Google Shape;310;p40"/>
          <p:cNvSpPr/>
          <p:nvPr/>
        </p:nvSpPr>
        <p:spPr>
          <a:xfrm>
            <a:off x="334192" y="1363860"/>
            <a:ext cx="3932811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mn-MN" b="1" dirty="0">
                <a:solidFill>
                  <a:schemeClr val="bg1"/>
                </a:solidFill>
              </a:rPr>
              <a:t>АРГА ЗҮЙ</a:t>
            </a:r>
          </a:p>
        </p:txBody>
      </p:sp>
      <p:sp>
        <p:nvSpPr>
          <p:cNvPr id="36" name="Google Shape;313;p40"/>
          <p:cNvSpPr txBox="1">
            <a:spLocks noGrp="1"/>
          </p:cNvSpPr>
          <p:nvPr>
            <p:ph type="subTitle" idx="2"/>
          </p:nvPr>
        </p:nvSpPr>
        <p:spPr>
          <a:xfrm>
            <a:off x="342135" y="1817911"/>
            <a:ext cx="3981672" cy="2127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1463" indent="-131763">
              <a:buSzPts val="1400"/>
              <a:buFont typeface="Montserrat"/>
              <a:buChar char="●"/>
            </a:pPr>
            <a:r>
              <a:rPr lang="mn-MN" sz="1800" dirty="0"/>
              <a:t>Иргэдийн мэдлэг, ойлголтыг тандах /23 асуулт/</a:t>
            </a:r>
          </a:p>
          <a:p>
            <a:pPr marL="271463" indent="-131763">
              <a:buSzPts val="1400"/>
              <a:buFont typeface="Montserrat"/>
              <a:buChar char="●"/>
            </a:pPr>
            <a:r>
              <a:rPr lang="mn-MN" sz="1800" dirty="0">
                <a:latin typeface="Montserrat" panose="00000500000000000000" pitchFamily="2" charset="-52"/>
              </a:rPr>
              <a:t>Төрийн албан хаагчийн мэдлэг ойлголт тандах судалгаа /20 асуулт/</a:t>
            </a:r>
          </a:p>
          <a:p>
            <a:pPr marL="271463" indent="-131763">
              <a:buSzPts val="1400"/>
              <a:buFont typeface="Montserrat"/>
              <a:buChar char="●"/>
            </a:pPr>
            <a:r>
              <a:rPr lang="mn-MN" sz="1800" dirty="0">
                <a:latin typeface="Montserrat" panose="00000500000000000000" pitchFamily="2" charset="-52"/>
              </a:rPr>
              <a:t>Мэдээлэл хариуцагчийн үйл ажиллагааг үнэлэх /хүсэлтийн хариу/</a:t>
            </a:r>
          </a:p>
          <a:p>
            <a:pPr marL="271463" indent="-131763">
              <a:buSzPts val="1400"/>
              <a:buFont typeface="Montserrat"/>
              <a:buChar char="●"/>
            </a:pPr>
            <a:r>
              <a:rPr lang="mn-MN" sz="1800" dirty="0">
                <a:latin typeface="Montserrat" panose="00000500000000000000" pitchFamily="2" charset="-52"/>
              </a:rPr>
              <a:t>Мэдээллийн нээлттэй, ил тод болгох идэвхийг үнэлэх байдал /44/</a:t>
            </a:r>
          </a:p>
          <a:p>
            <a:pPr marL="139700" indent="0">
              <a:buSzPts val="1400"/>
            </a:pPr>
            <a:endParaRPr lang="mn-MN" sz="1800" dirty="0">
              <a:latin typeface="Montserrat" panose="00000500000000000000" pitchFamily="2" charset="-52"/>
            </a:endParaRPr>
          </a:p>
          <a:p>
            <a:pPr marL="271463" lvl="0" indent="-131763">
              <a:buSzPts val="1400"/>
              <a:buChar char="●"/>
            </a:pPr>
            <a:endParaRPr sz="1800" dirty="0"/>
          </a:p>
        </p:txBody>
      </p:sp>
      <p:sp>
        <p:nvSpPr>
          <p:cNvPr id="38" name="Subtitle 5"/>
          <p:cNvSpPr>
            <a:spLocks noGrp="1"/>
          </p:cNvSpPr>
          <p:nvPr>
            <p:ph type="subTitle" idx="1"/>
          </p:nvPr>
        </p:nvSpPr>
        <p:spPr>
          <a:xfrm>
            <a:off x="4490357" y="4073249"/>
            <a:ext cx="2787600" cy="423900"/>
          </a:xfrm>
        </p:spPr>
        <p:txBody>
          <a:bodyPr/>
          <a:lstStyle/>
          <a:p>
            <a:pPr algn="ctr"/>
            <a:r>
              <a:rPr lang="mn-MN" sz="2000" dirty="0"/>
              <a:t>Аг зүй</a:t>
            </a:r>
          </a:p>
        </p:txBody>
      </p:sp>
      <p:sp>
        <p:nvSpPr>
          <p:cNvPr id="45" name="Google Shape;310;p40"/>
          <p:cNvSpPr/>
          <p:nvPr/>
        </p:nvSpPr>
        <p:spPr>
          <a:xfrm>
            <a:off x="4710480" y="1363860"/>
            <a:ext cx="4178794" cy="3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n-MN" b="1" dirty="0">
                <a:solidFill>
                  <a:schemeClr val="bg1"/>
                </a:solidFill>
              </a:rPr>
              <a:t>ХАМРАХ ХҮРЭЭ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6" name="Google Shape;313;p40"/>
          <p:cNvSpPr txBox="1">
            <a:spLocks noGrp="1"/>
          </p:cNvSpPr>
          <p:nvPr>
            <p:ph type="subTitle" idx="2"/>
          </p:nvPr>
        </p:nvSpPr>
        <p:spPr>
          <a:xfrm>
            <a:off x="4572000" y="1872340"/>
            <a:ext cx="4572000" cy="1975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1463" indent="-131763">
              <a:buSzPts val="1400"/>
              <a:buFont typeface="Montserrat"/>
              <a:buChar char="●"/>
            </a:pPr>
            <a:r>
              <a:rPr lang="mn-MN" sz="18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Байршил: УБ-хотын БЗД, СХД </a:t>
            </a:r>
            <a:r>
              <a:rPr lang="en-US" sz="18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mn-MN" sz="1800" dirty="0">
                <a:latin typeface="Montserrat" panose="00000500000000000000" pitchFamily="2" charset="-52"/>
                <a:ea typeface="Calibri" panose="020F0502020204030204" pitchFamily="34" charset="0"/>
              </a:rPr>
              <a:t>Сэлэнгэ, Өмнөговь, Увс, Ховд, Хөвсгөл, Баян-Өлгий, Орхон</a:t>
            </a:r>
            <a:endParaRPr lang="mn-MN" sz="1800" dirty="0">
              <a:latin typeface="Montserrat" panose="00000500000000000000" pitchFamily="2" charset="-52"/>
            </a:endParaRPr>
          </a:p>
          <a:p>
            <a:pPr marL="271463" lvl="0" indent="-131763">
              <a:buSzPts val="1400"/>
              <a:buChar char="●"/>
            </a:pPr>
            <a:r>
              <a:rPr lang="mn-MN" sz="1800" dirty="0"/>
              <a:t>Мониторингийн баг: Иргэний нийгмийн байгууллагууд</a:t>
            </a:r>
          </a:p>
          <a:p>
            <a:pPr marL="271463" lvl="0" indent="-131763">
              <a:buSzPts val="1400"/>
              <a:buChar char="●"/>
            </a:pPr>
            <a:r>
              <a:rPr lang="mn-MN" sz="1800" dirty="0"/>
              <a:t>Судалгаанд оролцогчид: </a:t>
            </a:r>
          </a:p>
          <a:p>
            <a:pPr marL="271463" lvl="0" indent="-131763">
              <a:buSzPts val="1400"/>
              <a:buChar char="●"/>
            </a:pPr>
            <a:r>
              <a:rPr lang="mn-MN" sz="1800" dirty="0"/>
              <a:t>ИРГЭН-928, </a:t>
            </a:r>
            <a:r>
              <a:rPr lang="mn-MN" sz="1800" dirty="0" smtClean="0"/>
              <a:t>ТАХ-485 нийт 1413</a:t>
            </a:r>
            <a:endParaRPr lang="mn-MN" sz="1800" dirty="0"/>
          </a:p>
        </p:txBody>
      </p:sp>
    </p:spTree>
    <p:extLst>
      <p:ext uri="{BB962C8B-B14F-4D97-AF65-F5344CB8AC3E}">
        <p14:creationId xmlns:p14="http://schemas.microsoft.com/office/powerpoint/2010/main" val="77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0A5BB-AB6A-4628-B179-C07573C6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383175"/>
            <a:ext cx="6202680" cy="3903690"/>
          </a:xfrm>
        </p:spPr>
        <p:txBody>
          <a:bodyPr/>
          <a:lstStyle/>
          <a:p>
            <a:pPr algn="ctr"/>
            <a:r>
              <a:rPr lang="mn-MN" sz="4800" dirty="0"/>
              <a:t/>
            </a:r>
            <a:br>
              <a:rPr lang="mn-MN" sz="4800" dirty="0"/>
            </a:br>
            <a:r>
              <a:rPr lang="mn-MN" sz="4800" dirty="0"/>
              <a:t/>
            </a:r>
            <a:br>
              <a:rPr lang="mn-MN" sz="4800" dirty="0"/>
            </a:br>
            <a:r>
              <a:rPr lang="mn-MN" sz="4800" dirty="0">
                <a:solidFill>
                  <a:schemeClr val="accent1">
                    <a:lumMod val="75000"/>
                  </a:schemeClr>
                </a:solidFill>
              </a:rPr>
              <a:t>2. ИРГЭДИЙН МЭДЛЭГ ОЙЛГОЛТ ТАНДАХ СУДАЛГАА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63BEB-C059-447B-A7E6-3F8BCD95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СУДАЛГААНД ОРОЛЦОГЧИД-НИЙТ-928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BFBC77F-168F-4AFF-AC2D-0F3488615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14801"/>
              </p:ext>
            </p:extLst>
          </p:nvPr>
        </p:nvGraphicFramePr>
        <p:xfrm>
          <a:off x="578224" y="1258783"/>
          <a:ext cx="7847776" cy="350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63BEB-C059-447B-A7E6-3F8BCD95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НАСНЫ БҮЛЭГ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D0923D8-FECA-43D4-8DD5-B1809370B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68396"/>
              </p:ext>
            </p:extLst>
          </p:nvPr>
        </p:nvGraphicFramePr>
        <p:xfrm>
          <a:off x="4965326" y="1900052"/>
          <a:ext cx="3823093" cy="26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E86AF3D-52BC-469A-BD92-B7FDEDD11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06898"/>
              </p:ext>
            </p:extLst>
          </p:nvPr>
        </p:nvGraphicFramePr>
        <p:xfrm>
          <a:off x="564776" y="1774495"/>
          <a:ext cx="4400550" cy="280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63BEB-C059-447B-A7E6-3F8BCD95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АЖИЛ ЭРХЛЭЛТИЙН БАЙДАЛ-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DB661D2-981C-4767-9B2A-7D5EED8F8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724759"/>
              </p:ext>
            </p:extLst>
          </p:nvPr>
        </p:nvGraphicFramePr>
        <p:xfrm>
          <a:off x="564776" y="1354685"/>
          <a:ext cx="7047307" cy="360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35CB-B194-4D39-AE10-AEF0A69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0" y="383174"/>
            <a:ext cx="7708200" cy="961531"/>
          </a:xfrm>
        </p:spPr>
        <p:txBody>
          <a:bodyPr/>
          <a:lstStyle/>
          <a:p>
            <a:r>
              <a:rPr lang="mn-MN" dirty="0"/>
              <a:t>Та төрийн байгууллагаас мэдээлэл авах хүсэл сонирхол бий юу?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9245ECF-05F2-4ADC-B844-39A13D27A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08786"/>
              </p:ext>
            </p:extLst>
          </p:nvPr>
        </p:nvGraphicFramePr>
        <p:xfrm>
          <a:off x="1089213" y="1553137"/>
          <a:ext cx="2138082" cy="1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4301EDD-050E-4706-9BCA-A47551722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17592"/>
              </p:ext>
            </p:extLst>
          </p:nvPr>
        </p:nvGraphicFramePr>
        <p:xfrm>
          <a:off x="1856879" y="1344705"/>
          <a:ext cx="5873957" cy="361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agement Consulting Toolkit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8150</TotalTime>
  <Words>1610</Words>
  <Application>Microsoft Office PowerPoint</Application>
  <PresentationFormat>On-screen Show (16:9)</PresentationFormat>
  <Paragraphs>571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Management Consulting Toolkit by Slidesgo</vt:lpstr>
      <vt:lpstr>Нийтийн мэдээллийн ил тод байдлын тухай хуулийн хэрэгжилтийн мониторингийн үр дүн</vt:lpstr>
      <vt:lpstr>ЕРӨНХИЙ АГУУЛГА</vt:lpstr>
      <vt:lpstr>Мониторингийн арга зүй</vt:lpstr>
      <vt:lpstr>Нийтийн мэдээллийн ил тод байдлын тухай хуулийн хэрэгжилт болон тус хуулийн талаарх иргэд, төрийн албан хаагчдын мэдлэх ойлголтыг  тандах мониторинг</vt:lpstr>
      <vt:lpstr>  2. ИРГЭДИЙН МЭДЛЭГ ОЙЛГОЛТ ТАНДАХ СУДАЛГАА</vt:lpstr>
      <vt:lpstr>СУДАЛГААНД ОРОЛЦОГЧИД-НИЙТ-928</vt:lpstr>
      <vt:lpstr>НАСНЫ БҮЛЭГ</vt:lpstr>
      <vt:lpstr>АЖИЛ ЭРХЛЭЛТИЙН БАЙДАЛ-</vt:lpstr>
      <vt:lpstr>Та төрийн байгууллагаас мэдээлэл авах хүсэл сонирхол бий юу?</vt:lpstr>
      <vt:lpstr>Та ямар төрлийн мэдээлэл авахыг хүсэж байна вэ?</vt:lpstr>
      <vt:lpstr>Та ямар төрлийн мэдээлэл авахыг хүсэж байна вэ?</vt:lpstr>
      <vt:lpstr>Та мэдээлэл авахаар төрийн байгууллагад хандаж байсан уу?</vt:lpstr>
      <vt:lpstr>Та мэдээлэл хариуцагчаас хүссэн мэдээллээ олж авч чадсан уу?</vt:lpstr>
      <vt:lpstr>Та мэдээлэл олж авах эрхийн талаар бие даасан хууль байдгийг мэдэх үү?  </vt:lpstr>
      <vt:lpstr>Та НМИТБТ хууль батлагдсан талаарх мэдээллийг олж авсан уу?</vt:lpstr>
      <vt:lpstr>НИЙТ ҮР ДҮН</vt:lpstr>
      <vt:lpstr> 3. ТӨРИЙН АЛБАН ХААГЧДЫН МЭДЛЭГ ОЙЛГОЛТ ТАНДАХ СУДАЛГАА</vt:lpstr>
      <vt:lpstr>СУДАЛГААНД ОРОЛЦОГЧИД-НИЙТ-485 ТАХ</vt:lpstr>
      <vt:lpstr>НАСНЫ БҮЛЭГ /хувиар/</vt:lpstr>
      <vt:lpstr>Та мэдээлэл хариуцагч аль байгууллагад ажилладаг вэ?</vt:lpstr>
      <vt:lpstr>Мэдээлэл хариуцагч байгууллагад ажилладаг албан тушаалтан: 485</vt:lpstr>
      <vt:lpstr>Мэдээлэл хариуцагч байгууллагад ажилладаг  албан тушаалтан: 485</vt:lpstr>
      <vt:lpstr> 4. МЭДЭЭЛЭЛ ХАРИУЦАГЧИЙН ҮЙЛ АЖИЛЛАГААГ ҮНЭЛЭХ</vt:lpstr>
      <vt:lpstr>Мэдээлэл авах хүсэлт гаргахаас өмнө мэдээллийг ил болгосон байдлыг үнэлэх</vt:lpstr>
      <vt:lpstr>Мэдээллийг ил тод болгосон байдал: мэдээлэл хариуцагч тус бүрээр-ДУНДАЖ ДҮН-41,5%</vt:lpstr>
      <vt:lpstr>Мэдээллийг ил тод болгосон байдал: мэдээлэл хариуцагч тус бүрээр</vt:lpstr>
      <vt:lpstr>Мэдээлэл харицагчаас 38 байгууллагын нээлттэй мэдээлэлд мониторинг хийхэд 41.5 хувийн  дунджаар </vt:lpstr>
      <vt:lpstr>Мэдээлэл авах хүсэлтийн хариу: 42.5%</vt:lpstr>
      <vt:lpstr>Мэдээлэл авах хүсэлтийн хариу: 42.5%</vt:lpstr>
      <vt:lpstr>Мэдээлэл харицагчаас хүссэн мэдээллээ авсан эсэх?</vt:lpstr>
      <vt:lpstr>ДҮГНЭЛТ  1. Хуулийн талаар иргэдийн 68% нь мэдлэг ойлголт хангалтгүй 2. Иргэдийн 63% нь хүссэн мэдээллээ огт авч чаддаггүй 3. Иргэдийн 81% нь төрийн байгууллагаас мэдээлэл авах эрх нь хуулиар баталгаажсан эсэхийг мэддэггүй. 4. ТАХ-ын 66% нь тус хуулийн талаар хангалттай мэдлэггүй </vt:lpstr>
      <vt:lpstr>ДҮГНЭЛТ  5. Мэдээлэл хариуцагч байгууллага нь заавал нээлттэй байхаар хуульд заасан 44 төрлийн мэдээллийн 58,5%-ийг ил болгоогүй. Мэдээллийг ил болгох идэвх сул. 6. Мэдээлэл хариуцагч байгууллага нь иргэдийн хүссэн мэдээлэлд хариу өгөхдөө хойрго ханддаг гэж иргэд дүгнэсэн.</vt:lpstr>
      <vt:lpstr>              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Мэдээлэлтэй байх эрх: Нийтийн мэдээллийн ил тод байдлын тухай хуулийг үр дүнтэй ашиглах нь</dc:title>
  <dc:creator>Galbaatar L</dc:creator>
  <cp:lastModifiedBy>Lenovo22</cp:lastModifiedBy>
  <cp:revision>228</cp:revision>
  <dcterms:modified xsi:type="dcterms:W3CDTF">2023-01-30T04:33:29Z</dcterms:modified>
</cp:coreProperties>
</file>