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83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9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4A"/>
    <a:srgbClr val="1B0991"/>
    <a:srgbClr val="001541"/>
    <a:srgbClr val="08004F"/>
    <a:srgbClr val="FFE008"/>
    <a:srgbClr val="001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55"/>
    <p:restoredTop sz="94553"/>
  </p:normalViewPr>
  <p:slideViewPr>
    <p:cSldViewPr snapToGrid="0">
      <p:cViewPr varScale="1">
        <p:scale>
          <a:sx n="121" d="100"/>
          <a:sy n="121" d="100"/>
        </p:scale>
        <p:origin x="19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192-4F8D-44C9-B764-9C5EE6C55AF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7EF7-91E3-4E75-A68B-F6B59C67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192-4F8D-44C9-B764-9C5EE6C55AF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7EF7-91E3-4E75-A68B-F6B59C67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0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192-4F8D-44C9-B764-9C5EE6C55AF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7EF7-91E3-4E75-A68B-F6B59C67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192-4F8D-44C9-B764-9C5EE6C55AF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7EF7-91E3-4E75-A68B-F6B59C67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7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192-4F8D-44C9-B764-9C5EE6C55AF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7EF7-91E3-4E75-A68B-F6B59C67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192-4F8D-44C9-B764-9C5EE6C55AF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7EF7-91E3-4E75-A68B-F6B59C67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7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192-4F8D-44C9-B764-9C5EE6C55AF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7EF7-91E3-4E75-A68B-F6B59C67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9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192-4F8D-44C9-B764-9C5EE6C55AF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7EF7-91E3-4E75-A68B-F6B59C67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192-4F8D-44C9-B764-9C5EE6C55AF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7EF7-91E3-4E75-A68B-F6B59C67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4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192-4F8D-44C9-B764-9C5EE6C55AF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7EF7-91E3-4E75-A68B-F6B59C67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192-4F8D-44C9-B764-9C5EE6C55AF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7EF7-91E3-4E75-A68B-F6B59C67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0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FD192-4F8D-44C9-B764-9C5EE6C55AF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F7EF7-91E3-4E75-A68B-F6B59C67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4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2608" y="1877141"/>
            <a:ext cx="10241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МОНГОЛ УЛСЫН ИХ ХУРАЛ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9" y="551028"/>
            <a:ext cx="1193800" cy="13261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5901" y="3386048"/>
            <a:ext cx="9358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Монгол Улсын Их Хурлын сонгуулийн тухай хуульд оруулсан нэмэлт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n-MN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өөрчлөлт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mn-M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Онцлог зохицуулалтууд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3905" y="6126061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2023.06.16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6" y="318784"/>
            <a:ext cx="925512" cy="10280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350895" y="1251929"/>
            <a:ext cx="7979093" cy="136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27865" y="348423"/>
            <a:ext cx="9748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Сонгуулийн зардал, сурталчилгааны арга хэлбэр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71513" y="2028825"/>
            <a:ext cx="10658475" cy="5029200"/>
          </a:xfrm>
        </p:spPr>
        <p:txBody>
          <a:bodyPr>
            <a:normAutofit/>
          </a:bodyPr>
          <a:lstStyle/>
          <a:p>
            <a:pPr algn="just"/>
            <a:r>
              <a:rPr lang="mn-M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mn-M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.Ухуулагч:</a:t>
            </a:r>
          </a:p>
          <a:p>
            <a:pPr algn="just"/>
            <a:r>
              <a:rPr lang="mn-MN" sz="2800" i="1" strike="sngStrike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сонгогч тутамд 1 ухуулагч</a:t>
            </a:r>
          </a:p>
          <a:p>
            <a:pPr algn="just"/>
            <a:r>
              <a:rPr lang="mn-MN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800" i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ийслэл</a:t>
            </a:r>
            <a:r>
              <a:rPr lang="en-US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болон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аймгийн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төвд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сонгогч</a:t>
            </a:r>
            <a:r>
              <a:rPr lang="en-US" sz="2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тутамд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нэг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ухуулагч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бусад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газарт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sz="2800" b="1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хүртэлх</a:t>
            </a:r>
            <a:r>
              <a:rPr lang="en-US" sz="2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сонгогч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тутамд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нэг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ухуулагчтай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байж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болно</a:t>
            </a:r>
            <a:r>
              <a:rPr lang="en-US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n-MN" i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n-M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7.Мэтгэлцээн:</a:t>
            </a:r>
          </a:p>
          <a:p>
            <a:pPr algn="just"/>
            <a:r>
              <a:rPr lang="en-US" sz="2800" i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</a:t>
            </a:r>
            <a:r>
              <a:rPr lang="en-US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нийтийн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сурталчилгааны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болон</a:t>
            </a:r>
            <a:r>
              <a:rPr lang="mn-MN" sz="2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мэтгэлцээний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нэвтрүүлгийг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төлбөргүй</a:t>
            </a:r>
            <a:r>
              <a:rPr lang="en-US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нэвтрүүлнэ</a:t>
            </a:r>
            <a:r>
              <a:rPr 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6" y="318784"/>
            <a:ext cx="925512" cy="10280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350895" y="1251929"/>
            <a:ext cx="7979093" cy="136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27865" y="348423"/>
            <a:ext cx="9748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Сонгуулийн зардал, сурталчилгааны арга хэлбэр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6037" y="1891057"/>
            <a:ext cx="9369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8.Цахим сурталчилгаа</a:t>
            </a:r>
            <a:r>
              <a:rPr lang="mn-M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mn-M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6" y="3229638"/>
            <a:ext cx="5402297" cy="23366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02308" y="3321566"/>
            <a:ext cx="50266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Цахим орчин ашиглан сонгуулийн сурталчилгаа явуулах зардал энэ хуулийн тойрогт нэр дэвшигчийн зардлын дээд хэмжээний </a:t>
            </a:r>
            <a:r>
              <a:rPr lang="mn-M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хувиас хэтрэхгүй </a:t>
            </a:r>
            <a:r>
              <a:rPr lang="mn-MN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байна</a:t>
            </a:r>
            <a:r>
              <a:rPr lang="mn-MN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6" y="318784"/>
            <a:ext cx="925512" cy="10280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350895" y="1251929"/>
            <a:ext cx="7979093" cy="136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27865" y="348423"/>
            <a:ext cx="9748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Сонгуулийн зардал, сурталчилгааны арга хэлбэр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8639" y="2243049"/>
            <a:ext cx="11287124" cy="370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Зардлын дээд хэмжээг 2 шатлалтайгаар бууруулах эрх зүйн орчин бүрдсэн</a:t>
            </a:r>
            <a:r>
              <a:rPr lang="mn-M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mn-M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n-M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mn-MN" sz="32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Сонгуулийн зардлын дээд хэмжээ тогтоох аргачлал нь </a:t>
            </a:r>
            <a:r>
              <a:rPr lang="mn-MN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сонгуулийн зардлыг бууруулахад </a:t>
            </a:r>
            <a:r>
              <a:rPr lang="mn-MN" sz="32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чиглэх</a:t>
            </a:r>
            <a:r>
              <a:rPr lang="mn-MN" sz="32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бөгөөд сонгуулийн нутаг дэвсгэрийн хэмжээ, байршил, өрхийн болон сонгогчийн тоо, энэ хуульд заасан бусад шаардлагад үндэслэнэ.</a:t>
            </a:r>
            <a:endParaRPr lang="en-US" sz="32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6" y="318784"/>
            <a:ext cx="925512" cy="10280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350895" y="1251929"/>
            <a:ext cx="7979093" cy="136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99365" y="364672"/>
            <a:ext cx="8427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Саналын хуудас, санал авах ажиллагаа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64" y="1971586"/>
            <a:ext cx="112871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Саналын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хуудас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дараах хэсэгтэй байна: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mn-M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1.сонгуулийн тойрогт нэр дэвшигчид </a:t>
            </a:r>
            <a:r>
              <a:rPr lang="mn-MN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өгсөн саналыг тэмдэглэх</a:t>
            </a:r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mn-M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mn-M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2.нам, эвсэлд </a:t>
            </a:r>
            <a:r>
              <a:rPr lang="mn-MN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өгсөн саналыг тэмдэглэх. </a:t>
            </a:r>
            <a:endParaRPr lang="en-US" sz="36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n-M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mn-MN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Сонгогч саналаа өгснийг илэрхийлэх </a:t>
            </a:r>
            <a:r>
              <a:rPr lang="mn-MN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бэхэн тэмдэглэгээг </a:t>
            </a:r>
            <a:r>
              <a:rPr lang="mn-MN" sz="36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Сонгуулийн ерөнхий хорооноос баталсан зааврын дагуу хийнэ</a:t>
            </a:r>
            <a:endParaRPr lang="en-US" sz="36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6" y="318784"/>
            <a:ext cx="925512" cy="10280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208020" y="1333195"/>
            <a:ext cx="7979093" cy="136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99365" y="364672"/>
            <a:ext cx="7265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Хяналтын тооллого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mn-M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хувь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8832" y="3167977"/>
            <a:ext cx="71437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Санал авах ажиллагаа дууссаны дараа бүх хэсэгт хяналтын тооллого хийнэ.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912" y="3030727"/>
            <a:ext cx="3043238" cy="2028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4654" y="426227"/>
            <a:ext cx="968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accent4"/>
                </a:solidFill>
                <a:latin typeface="Tahoma" charset="0"/>
                <a:ea typeface="Tahoma" charset="0"/>
                <a:cs typeface="Tahoma" charset="0"/>
              </a:rPr>
              <a:t>100</a:t>
            </a:r>
            <a:endParaRPr lang="en-US" sz="3200" b="1" i="1" dirty="0">
              <a:solidFill>
                <a:schemeClr val="accent4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CC4F34-8DB0-89B0-085E-DE117F5B312C}"/>
              </a:ext>
            </a:extLst>
          </p:cNvPr>
          <p:cNvSpPr txBox="1"/>
          <p:nvPr/>
        </p:nvSpPr>
        <p:spPr>
          <a:xfrm>
            <a:off x="1614488" y="2130439"/>
            <a:ext cx="9110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mn-MN" sz="24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mn-M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Тойрогт </a:t>
            </a:r>
            <a:r>
              <a:rPr lang="mn-M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ногдох нийт мандатын </a:t>
            </a:r>
            <a:r>
              <a:rPr lang="mn-M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буюу түүнээс дээш хувьд нь нэр дэвшүүлсэн байх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3C2F13-0023-7CB9-D7F4-91D5632CA6A5}"/>
              </a:ext>
            </a:extLst>
          </p:cNvPr>
          <p:cNvSpPr txBox="1"/>
          <p:nvPr/>
        </p:nvSpPr>
        <p:spPr>
          <a:xfrm>
            <a:off x="1328738" y="4464574"/>
            <a:ext cx="9396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mn-MN" sz="24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mn-M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Хоёр </a:t>
            </a:r>
            <a:r>
              <a:rPr lang="mn-M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бүхий эвслийн тухайд нам, эвсэлд өгсөн нийт саналын </a:t>
            </a:r>
            <a:r>
              <a:rPr lang="mn-MN" sz="2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mn-M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буюу түүнээс дээш хувийн санал авсан байх</a:t>
            </a:r>
            <a:r>
              <a:rPr lang="mn-M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FC62E25-98C8-B334-016E-CBD35E287814}"/>
              </a:ext>
            </a:extLst>
          </p:cNvPr>
          <p:cNvCxnSpPr>
            <a:cxnSpLocks/>
          </p:cNvCxnSpPr>
          <p:nvPr/>
        </p:nvCxnSpPr>
        <p:spPr>
          <a:xfrm flipV="1">
            <a:off x="2671761" y="3089728"/>
            <a:ext cx="7831137" cy="426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DB84EA0-A638-4884-E1A0-D9B621660378}"/>
              </a:ext>
            </a:extLst>
          </p:cNvPr>
          <p:cNvCxnSpPr>
            <a:cxnSpLocks/>
          </p:cNvCxnSpPr>
          <p:nvPr/>
        </p:nvCxnSpPr>
        <p:spPr>
          <a:xfrm>
            <a:off x="2671763" y="4271963"/>
            <a:ext cx="7831137" cy="5261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Diagonal Corners Rounded 41">
            <a:extLst>
              <a:ext uri="{FF2B5EF4-FFF2-40B4-BE49-F238E27FC236}">
                <a16:creationId xmlns:a16="http://schemas.microsoft.com/office/drawing/2014/main" xmlns="" id="{6F940907-B565-E087-CBC5-0CDFD8243301}"/>
              </a:ext>
            </a:extLst>
          </p:cNvPr>
          <p:cNvSpPr/>
          <p:nvPr/>
        </p:nvSpPr>
        <p:spPr>
          <a:xfrm>
            <a:off x="971550" y="1791473"/>
            <a:ext cx="10227467" cy="4903332"/>
          </a:xfrm>
          <a:prstGeom prst="round2Diag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 sz="2800" dirty="0"/>
          </a:p>
        </p:txBody>
      </p:sp>
      <p:sp>
        <p:nvSpPr>
          <p:cNvPr id="10" name="Rectangle 9"/>
          <p:cNvSpPr/>
          <p:nvPr/>
        </p:nvSpPr>
        <p:spPr>
          <a:xfrm>
            <a:off x="4657725" y="204779"/>
            <a:ext cx="4216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 гаргах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33650" y="1318003"/>
            <a:ext cx="9507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Дараах шаардлагыг хангасан нам, эвсэлд энэ хуульд заасны дагуу суудал хуваарилна.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8554" y="3251624"/>
            <a:ext cx="9251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mn-MN" sz="24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mn-M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Намын </a:t>
            </a:r>
            <a:r>
              <a:rPr lang="mn-M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тухайд нам, эвсэлд өгсөн нийт саналын </a:t>
            </a:r>
            <a:r>
              <a:rPr lang="mn-M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буюу түүнээс дээш хувийн санал авсан байх</a:t>
            </a:r>
            <a:r>
              <a:rPr lang="mn-M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DB84EA0-A638-4884-E1A0-D9B621660378}"/>
              </a:ext>
            </a:extLst>
          </p:cNvPr>
          <p:cNvCxnSpPr>
            <a:cxnSpLocks/>
          </p:cNvCxnSpPr>
          <p:nvPr/>
        </p:nvCxnSpPr>
        <p:spPr>
          <a:xfrm>
            <a:off x="2671761" y="5387625"/>
            <a:ext cx="7831137" cy="5261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28738" y="5494476"/>
            <a:ext cx="9615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mn-MN" sz="24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mn-M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Гурав </a:t>
            </a:r>
            <a:r>
              <a:rPr lang="mn-M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буюу түүнээс дээш нам бүхий эвслийн тухайд нам, эвсэлд өгсөн нийт саналын </a:t>
            </a:r>
            <a:r>
              <a:rPr lang="mn-M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буюу түүнээс дээш хувийн санал авсан байх</a:t>
            </a:r>
            <a:r>
              <a:rPr lang="mn-M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6" y="318784"/>
            <a:ext cx="925512" cy="102809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3808095" y="912665"/>
            <a:ext cx="4664393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" y="0"/>
            <a:ext cx="12191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0489" y="1992697"/>
            <a:ext cx="78771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Монгол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Улсын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Үндсэн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хуулийн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Хорин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нэгдүгээр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зүйлийн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дэх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хэсэгт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заасны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дагуу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Улсын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Хурлын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126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гишүүнийг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дараах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байдлаар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сонгоно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mn-MN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mn-MN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Улсын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Хурлын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гишүүнийг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энэ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хуул</a:t>
            </a:r>
            <a:r>
              <a:rPr lang="mn-MN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заасны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дагуу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байгуулагдсан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сонгуулийн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тойргоос</a:t>
            </a:r>
            <a:r>
              <a:rPr lang="mn-MN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олныг төлөөлөх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mn-M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мажоритар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mn-MN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аргаар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mn-MN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n-M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5621" y="331258"/>
            <a:ext cx="7757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Сонгуулийн тогтолцоо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" y="119813"/>
            <a:ext cx="1037908" cy="11529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340873" y="1272756"/>
            <a:ext cx="6449836" cy="154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F92E943-746C-523C-5983-690D6458B29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4" y="4361637"/>
            <a:ext cx="968798" cy="968798"/>
          </a:xfrm>
          <a:prstGeom prst="rect">
            <a:avLst/>
          </a:prstGeom>
          <a:noFill/>
          <a:ln cmpd="tri">
            <a:solidFill>
              <a:srgbClr val="00184A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26E16F-52F6-03CB-F00D-7F5D9DED9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1" y="2632853"/>
            <a:ext cx="3938799" cy="23532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1767" y="5541341"/>
            <a:ext cx="110048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Тайлбар: “олныг төлөөлөх /мажоритар/ арга” гэж тухайн тойрогт ногдох мандатын тоотой тэнцүү бөгөөд хамгийн олон санал авсан нэр дэвшигчийг Улсын Их Хурлын гишүүнээр сонгогдсонд тооцохыг ойлгоно. </a:t>
            </a:r>
            <a:endParaRPr lang="en-US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3325" y="2134170"/>
            <a:ext cx="82857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mn-MN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Улсын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Хурлын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гишүүнийг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хувь тэнцүүлэн төлөөлөх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mn-M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mn-MN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аргаар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mn-MN" sz="2400" b="1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mn-MN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Улсын </a:t>
            </a:r>
            <a:r>
              <a:rPr lang="mn-MN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Хурлын гишүүнийг жагсаалтаар сонгох сонгуульд Монгол Улсын нутаг дэвсгэр сонгуулийн нэг тойрог байна.</a:t>
            </a:r>
            <a:endParaRPr lang="en-US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3645" y="644705"/>
            <a:ext cx="7757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Сонгуулийн тогтолцоо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1" y="397146"/>
            <a:ext cx="1119504" cy="124358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196941" y="1532619"/>
            <a:ext cx="7180984" cy="89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426E16F-52F6-03CB-F00D-7F5D9DED9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2565041"/>
            <a:ext cx="4035743" cy="24111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8520" y="5392788"/>
            <a:ext cx="111718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Тайлбар: “хувь тэнцүүлэн төлөөлөх /пропорционал/ арга” гэж сонгуульд оролцохоор бүртгүүлсэн нам, эвслийн авсан саналынх нь тоо, хувьд үндэслэн энэ хуульд заасны дагуу суудал хуваарилж, Улсын Их Хурлын гишүүнээр сонгогдсонд тооцохыг ойлгоно.</a:t>
            </a:r>
          </a:p>
        </p:txBody>
      </p:sp>
    </p:spTree>
    <p:extLst>
      <p:ext uri="{BB962C8B-B14F-4D97-AF65-F5344CB8AC3E}">
        <p14:creationId xmlns:p14="http://schemas.microsoft.com/office/powerpoint/2010/main" val="10468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412" y="271463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Сонгох, сонгогдох эрх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27" y="2057400"/>
            <a:ext cx="10338767" cy="4052455"/>
          </a:xfrm>
        </p:spPr>
        <p:txBody>
          <a:bodyPr>
            <a:normAutofit/>
          </a:bodyPr>
          <a:lstStyle/>
          <a:p>
            <a:pPr algn="just"/>
            <a:r>
              <a:rPr lang="mn-MN" sz="36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Монгол улсын </a:t>
            </a:r>
            <a:r>
              <a:rPr lang="en-US" sz="36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</a:t>
            </a:r>
            <a:r>
              <a:rPr lang="en-US" sz="36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төлөөлөгчийн</a:t>
            </a:r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газар</a:t>
            </a:r>
            <a:r>
              <a:rPr lang="en-US" sz="36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байрладаг</a:t>
            </a:r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гадаад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улсад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байгаа</a:t>
            </a:r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сонгуулийн</a:t>
            </a:r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эрх</a:t>
            </a:r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бүхий</a:t>
            </a:r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иргэн</a:t>
            </a:r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сонгуульд</a:t>
            </a:r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оролцож</a:t>
            </a:r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санал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өгөх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эрхтэй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n-MN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mn-MN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n-MN" sz="36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Гадаадад </a:t>
            </a:r>
            <a:r>
              <a:rPr lang="mn-MN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санал авах өдөр нь </a:t>
            </a:r>
            <a:r>
              <a:rPr lang="mn-M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дөрөв хүртэл өдөр байна.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6" y="223839"/>
            <a:ext cx="925512" cy="10280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254827" y="1251929"/>
            <a:ext cx="7071880" cy="113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6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76" y="832829"/>
            <a:ext cx="10072687" cy="838200"/>
          </a:xfrm>
        </p:spPr>
        <p:txBody>
          <a:bodyPr>
            <a:normAutofit fontScale="90000"/>
          </a:bodyPr>
          <a:lstStyle/>
          <a:p>
            <a:r>
              <a:rPr lang="mn-MN" sz="4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Сонгогчдын </a:t>
            </a:r>
            <a:r>
              <a:rPr lang="mn-MN" sz="4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нэрийн жагсаалтын ил тод, хяналттай </a:t>
            </a:r>
            <a:r>
              <a:rPr lang="mn-MN" sz="4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байдал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944" y="2090129"/>
            <a:ext cx="11015662" cy="5029200"/>
          </a:xfrm>
        </p:spPr>
        <p:txBody>
          <a:bodyPr>
            <a:normAutofit/>
          </a:bodyPr>
          <a:lstStyle/>
          <a:p>
            <a:pPr algn="just"/>
            <a:r>
              <a:rPr lang="mn-MN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онгогч</a:t>
            </a:r>
            <a:r>
              <a:rPr lang="mn-MN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өөрийн</a:t>
            </a:r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болон</a:t>
            </a:r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өөрийн</a:t>
            </a:r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байнга</a:t>
            </a:r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оршин</a:t>
            </a:r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суугаа</a:t>
            </a:r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хаягийн</a:t>
            </a:r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бүртгэлд</a:t>
            </a:r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бүртгэгдсэн</a:t>
            </a:r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нийт</a:t>
            </a:r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сонгогчийн</a:t>
            </a:r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мэдээлэлтэй</a:t>
            </a:r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танилц</a:t>
            </a:r>
            <a:r>
              <a:rPr lang="mn-MN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mn-MN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mn-MN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онгуульд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оролцохоор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бүртгүүлсэн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эвс</a:t>
            </a:r>
            <a:r>
              <a:rPr lang="mn-M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mn-M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сонгогчдын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нэрийн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жагсаалты</a:t>
            </a:r>
            <a:r>
              <a:rPr lang="mn-M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санал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авах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өдрөөс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20-иос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доошгүй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хоногийн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өмнө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болон санал авах өдрөөс 3 хоногийн өмнө тус тус цахим хэлбэрээр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нэг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удаа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олгоно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mn-MN" sz="2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n-M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Сонгуулийн ерөнхий хороонд бүртгүүлсэн төрийн бус байгууллагын төлөөлөл сонгогчдын нэрийн жагсаалт үйлдэх ажиллагаатай танилцаж болно.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6" y="223839"/>
            <a:ext cx="925512" cy="10280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279332" y="1671029"/>
            <a:ext cx="906494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9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3" y="226264"/>
            <a:ext cx="925512" cy="10280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409684" y="1149931"/>
            <a:ext cx="5939851" cy="18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43323" y="4639110"/>
            <a:ext cx="11211285" cy="5029200"/>
          </a:xfrm>
        </p:spPr>
        <p:txBody>
          <a:bodyPr>
            <a:normAutofit/>
          </a:bodyPr>
          <a:lstStyle/>
          <a:p>
            <a:pPr algn="just"/>
            <a:endParaRPr lang="en-US" sz="28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n-MN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</a:t>
            </a:r>
            <a:r>
              <a:rPr lang="mn-MN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эвсэл жагсаалтаар нэр дэвшүүлэхдээ </a:t>
            </a:r>
            <a:r>
              <a:rPr lang="mn-M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 хүйсийн харьцаатай </a:t>
            </a:r>
            <a:r>
              <a:rPr lang="mn-MN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жагсаалтын дарааллыг үндэслэн нэр дэвшүүлнэ.</a:t>
            </a:r>
            <a:endParaRPr lang="en-US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417985" y="230891"/>
            <a:ext cx="7772400" cy="838200"/>
          </a:xfrm>
        </p:spPr>
        <p:txBody>
          <a:bodyPr>
            <a:normAutofit/>
          </a:bodyPr>
          <a:lstStyle/>
          <a:p>
            <a:r>
              <a:rPr lang="mn-M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Нэр дэвшүүлэх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D603E0-B7AE-26F2-17E3-6890868619FE}"/>
              </a:ext>
            </a:extLst>
          </p:cNvPr>
          <p:cNvSpPr txBox="1"/>
          <p:nvPr/>
        </p:nvSpPr>
        <p:spPr>
          <a:xfrm>
            <a:off x="6248966" y="2474239"/>
            <a:ext cx="2344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%</a:t>
            </a:r>
            <a:endParaRPr lang="mn-MN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350F5D-7442-C87A-EDD5-FF34200DAD91}"/>
              </a:ext>
            </a:extLst>
          </p:cNvPr>
          <p:cNvSpPr txBox="1"/>
          <p:nvPr/>
        </p:nvSpPr>
        <p:spPr>
          <a:xfrm>
            <a:off x="1993585" y="2643517"/>
            <a:ext cx="307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mn-MN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 ээлжит сонгуулиар нийт нэр </a:t>
            </a:r>
            <a:r>
              <a:rPr lang="mn-MN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дэвшигч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ийн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хувьд</a:t>
            </a:r>
            <a:endParaRPr lang="mn-MN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347BDDE-6798-E66C-8CC3-755064D1771C}"/>
              </a:ext>
            </a:extLst>
          </p:cNvPr>
          <p:cNvCxnSpPr>
            <a:cxnSpLocks/>
          </p:cNvCxnSpPr>
          <p:nvPr/>
        </p:nvCxnSpPr>
        <p:spPr>
          <a:xfrm flipH="1">
            <a:off x="5476009" y="2443440"/>
            <a:ext cx="710335" cy="24741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14500" y="1779071"/>
            <a:ext cx="7928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Тойрогт болон жагсаалтад зэрэг нэр дэвшихийг хориглоно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2377" y="4081253"/>
            <a:ext cx="3319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</a:t>
            </a:r>
            <a:r>
              <a:rPr lang="mn-MN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 ээлжит сонгуулиар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8D603E0-B7AE-26F2-17E3-6890868619FE}"/>
              </a:ext>
            </a:extLst>
          </p:cNvPr>
          <p:cNvSpPr txBox="1"/>
          <p:nvPr/>
        </p:nvSpPr>
        <p:spPr>
          <a:xfrm>
            <a:off x="6068857" y="3987644"/>
            <a:ext cx="2344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%</a:t>
            </a:r>
            <a:endParaRPr lang="mn-MN" sz="4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709915-BF9B-D0A3-B2C1-A76640B5FCA5}"/>
              </a:ext>
            </a:extLst>
          </p:cNvPr>
          <p:cNvSpPr txBox="1"/>
          <p:nvPr/>
        </p:nvSpPr>
        <p:spPr>
          <a:xfrm>
            <a:off x="7776440" y="4469833"/>
            <a:ext cx="3383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доошгүй хувь </a:t>
            </a:r>
            <a:r>
              <a:rPr lang="mn-MN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нэг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хүйсийнх</a:t>
            </a:r>
            <a:endParaRPr lang="mn-MN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C709915-BF9B-D0A3-B2C1-A76640B5FCA5}"/>
              </a:ext>
            </a:extLst>
          </p:cNvPr>
          <p:cNvSpPr txBox="1"/>
          <p:nvPr/>
        </p:nvSpPr>
        <p:spPr>
          <a:xfrm>
            <a:off x="7498458" y="3220667"/>
            <a:ext cx="3383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доошгүй хувь </a:t>
            </a:r>
            <a:r>
              <a:rPr lang="mn-MN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нэг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хүйсийнх</a:t>
            </a:r>
            <a:endParaRPr lang="mn-MN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6" y="318784"/>
            <a:ext cx="925512" cy="10280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350895" y="1251929"/>
            <a:ext cx="7979093" cy="136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08832" y="2224086"/>
            <a:ext cx="10572750" cy="5029200"/>
          </a:xfrm>
        </p:spPr>
        <p:txBody>
          <a:bodyPr>
            <a:normAutofit/>
          </a:bodyPr>
          <a:lstStyle/>
          <a:p>
            <a:pPr algn="just"/>
            <a:r>
              <a:rPr lang="mn-MN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1.Тээврийн хэрэгсэл: </a:t>
            </a:r>
            <a:r>
              <a:rPr lang="mn-MN" sz="2800" strike="sngStrike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дөрөв</a:t>
            </a:r>
            <a:r>
              <a:rPr lang="mn-MN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хоёр</a:t>
            </a:r>
          </a:p>
          <a:p>
            <a:pPr algn="just"/>
            <a:r>
              <a:rPr lang="mn-MN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2.Хэвлэмэл материал: </a:t>
            </a:r>
          </a:p>
          <a:p>
            <a:pPr algn="just"/>
            <a:r>
              <a:rPr lang="en-US" sz="2800" strike="sngStrike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гурван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хоёр </a:t>
            </a:r>
            <a:r>
              <a:rPr lang="en-US" sz="2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хэвлэлийн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хуудас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сонин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800" strike="sngStrike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гурван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хоёр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хэвлэлийн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хуудас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сэтгүүл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mn-MN" sz="28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n-MN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mn-MN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.Нам</a:t>
            </a:r>
            <a:r>
              <a:rPr lang="mn-MN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эвслээс </a:t>
            </a:r>
            <a:r>
              <a:rPr lang="mn-MN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жагсаалтаар нэр дэвшигчийн </a:t>
            </a:r>
            <a:r>
              <a:rPr lang="mn-MN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сонгуулийн сурталчилгааны </a:t>
            </a:r>
            <a:r>
              <a:rPr lang="mn-MN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нэгдсэн</a:t>
            </a:r>
            <a:r>
              <a:rPr lang="mn-MN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хэвлэмэл материал нь </a:t>
            </a:r>
            <a:r>
              <a:rPr lang="mn-MN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гурван хэвлэлийн хуудаснаас хэтрэхгүй </a:t>
            </a:r>
            <a:r>
              <a:rPr lang="mn-MN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байна.</a:t>
            </a:r>
            <a:endParaRPr lang="en-US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71638" y="318784"/>
            <a:ext cx="9858375" cy="838200"/>
          </a:xfrm>
        </p:spPr>
        <p:txBody>
          <a:bodyPr>
            <a:noAutofit/>
          </a:bodyPr>
          <a:lstStyle/>
          <a:p>
            <a:r>
              <a:rPr lang="mn-MN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Сонгуулийн зардал, сурталчилгааны арга хэлбэр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0" y="181737"/>
            <a:ext cx="925512" cy="10280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731901" y="1079186"/>
            <a:ext cx="7979093" cy="136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6076" y="2539488"/>
            <a:ext cx="7225593" cy="5029200"/>
          </a:xfrm>
        </p:spPr>
        <p:txBody>
          <a:bodyPr>
            <a:normAutofit/>
          </a:bodyPr>
          <a:lstStyle/>
          <a:p>
            <a:pPr algn="just"/>
            <a:r>
              <a:rPr lang="mn-M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Тойрогт </a:t>
            </a:r>
            <a:r>
              <a:rPr lang="mn-M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нэр дэвшигчдийн зурагт хуудсыг байрлуулсан </a:t>
            </a:r>
            <a:r>
              <a:rPr lang="mn-M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нэгдсэн </a:t>
            </a:r>
            <a:r>
              <a:rPr lang="mn-M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самбарыг </a:t>
            </a:r>
            <a:r>
              <a:rPr lang="mn-M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mn-M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дүүргийн Засаг дарга </a:t>
            </a:r>
            <a:r>
              <a:rPr lang="mn-M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бэлтгэж</a:t>
            </a:r>
            <a:r>
              <a:rPr lang="mn-M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байршуулах ажлыг зохион байгуулна: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n-MN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нэр </a:t>
            </a:r>
            <a:r>
              <a:rPr lang="mn-MN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дэвшигчийн зурагт хуудас нь </a:t>
            </a:r>
            <a:r>
              <a:rPr lang="mn-MN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нэг хэвлэлийн хуудасны дөрөвний нэг </a:t>
            </a:r>
            <a:r>
              <a:rPr lang="mn-MN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хэмжээтэй </a:t>
            </a:r>
            <a:r>
              <a:rPr lang="mn-MN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байна.</a:t>
            </a:r>
            <a:endParaRPr lang="en-US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n-MN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сонгогчийн </a:t>
            </a:r>
            <a:r>
              <a:rPr lang="mn-MN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тоонд үндэслэн </a:t>
            </a:r>
            <a:r>
              <a:rPr lang="mn-MN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суманд хоёр хүртэл, аймгийн төвийн суманд тав хүртэл, хороонд дөрөв хүртэл нэгдсэн самбарыг үнэ төлбөргүй </a:t>
            </a:r>
            <a:r>
              <a:rPr lang="mn-MN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байрлуулна.</a:t>
            </a:r>
            <a:endParaRPr lang="en-US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0720" y="288314"/>
            <a:ext cx="9748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Сонгуулийн зардал, сурталчилгааны арга хэлбэр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1" t="-2466" r="721" b="4902"/>
          <a:stretch/>
        </p:blipFill>
        <p:spPr>
          <a:xfrm>
            <a:off x="7689625" y="3048000"/>
            <a:ext cx="4231924" cy="29200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3391" y="1675197"/>
            <a:ext cx="3775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mn-M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4.Нэгдсэн самбар</a:t>
            </a:r>
          </a:p>
        </p:txBody>
      </p:sp>
    </p:spTree>
    <p:extLst>
      <p:ext uri="{BB962C8B-B14F-4D97-AF65-F5344CB8AC3E}">
        <p14:creationId xmlns:p14="http://schemas.microsoft.com/office/powerpoint/2010/main" val="8209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6" y="318784"/>
            <a:ext cx="925512" cy="10280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350895" y="1251929"/>
            <a:ext cx="7979093" cy="136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27865" y="348423"/>
            <a:ext cx="9748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Сонгуулийн зардал, сурталчилгааны арга хэлбэр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378" y="2185986"/>
            <a:ext cx="1100137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5.Зурагт </a:t>
            </a:r>
            <a:r>
              <a:rPr lang="mn-M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самбар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mn-M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n-MN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Нам, эвслийн сонгууль эрхэлсэн байгууллага нь найман хэвлэлийн хуудаснаас илүүгүй хэмжээтэй зурагт самбарыг суманд нэг, хороонд хоёр хүртэл байрлуулж болно.</a:t>
            </a:r>
          </a:p>
          <a:p>
            <a:pPr algn="just"/>
            <a:endParaRPr lang="mn-MN" sz="28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n-MN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Бизнесийн зорилгоор байнга ашиглагддаг сурталчилгааны самбар, дэлгэц, түүний орон зайг сонгуулийн сурталчилгаанд ашиглахгүй. </a:t>
            </a:r>
            <a:endParaRPr lang="en-US" sz="28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524</Words>
  <Application>Microsoft Macintosh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Calibri Light</vt:lpstr>
      <vt:lpstr>Montserrat</vt:lpstr>
      <vt:lpstr>Tahoma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Сонгох, сонгогдох эрх</vt:lpstr>
      <vt:lpstr>Сонгогчдын нэрийн жагсаалтын ил тод, хяналттай байдал</vt:lpstr>
      <vt:lpstr>Нэр дэвшүүлэх</vt:lpstr>
      <vt:lpstr>Сонгуулийн зардал, сурталчилгааны арга хэлбэр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22</cp:revision>
  <dcterms:created xsi:type="dcterms:W3CDTF">2021-05-07T04:02:11Z</dcterms:created>
  <dcterms:modified xsi:type="dcterms:W3CDTF">2023-06-20T02:13:56Z</dcterms:modified>
</cp:coreProperties>
</file>